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404"/>
  </p:normalViewPr>
  <p:slideViewPr>
    <p:cSldViewPr snapToGrid="0">
      <p:cViewPr varScale="1">
        <p:scale>
          <a:sx n="140" d="100"/>
          <a:sy n="140" d="100"/>
        </p:scale>
        <p:origin x="208" y="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11.06.23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11.06.23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11.06.23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11.06.23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11.06.23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11.06.23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11.06.23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11.06.23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11.06.23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11.06.23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11.06.23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P1.3-267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3536"/>
            <a:ext cx="8547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Low Frequency Acoustical Propagation in a Shallow-Water Wedge</a:t>
            </a: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Piotr Borejko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Wien, Institute of Structural Engineering, Karlsplatz 13, 1040 Vienna, Austria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339A14-0771-0A4E-9F68-B36C2C0158B7}"/>
              </a:ext>
            </a:extLst>
          </p:cNvPr>
          <p:cNvSpPr txBox="1"/>
          <p:nvPr/>
        </p:nvSpPr>
        <p:spPr>
          <a:xfrm>
            <a:off x="8" y="1152000"/>
            <a:ext cx="627126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Introduction: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 shallow-water environments long-range propagation proceeds by repeated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reflections from the surface and the bottom of the channel, as is the case for underwater sound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of a wide spectral range, whose low frequencies may propagate over large distances (several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tens of kilometers), without significant losses [1]. 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Explain low frequency long-range propagation from a source submerged in shallow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water over a sloping elastic-type seabed, such as a marine sediment possessing enough rigidity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(elasticity in shear) allowing hydroacoustic-to-seismic conversion at a water-sediment interface. 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Geo-Acoustic Model: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 3-D benchmark model of the fluid wedge over an elastic bottom (Fig. 1). 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Wave-Theory Approach: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A method of generalized ray providing a complete signal recorded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by a remote receiver, composed of contributions from all of the waveforms typical for the model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[not only from the source signal and the regularly reflected waves but also from the critically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refracted (lateral) waves and the Scholte interface waves], received in order of their arrivals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at a large distance from the source [2].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E1ED4-E85B-AB42-A53A-333FA5467032}"/>
              </a:ext>
            </a:extLst>
          </p:cNvPr>
          <p:cNvSpPr txBox="1"/>
          <p:nvPr/>
        </p:nvSpPr>
        <p:spPr>
          <a:xfrm>
            <a:off x="5404919" y="3748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8F429C-A27D-0341-82FE-1EEE8AA3BAEA}"/>
              </a:ext>
            </a:extLst>
          </p:cNvPr>
          <p:cNvSpPr txBox="1"/>
          <p:nvPr/>
        </p:nvSpPr>
        <p:spPr>
          <a:xfrm>
            <a:off x="6120000" y="1152000"/>
            <a:ext cx="779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CA5F24-41FA-0741-9F1B-2D7DFD584733}"/>
              </a:ext>
            </a:extLst>
          </p:cNvPr>
          <p:cNvSpPr txBox="1"/>
          <p:nvPr/>
        </p:nvSpPr>
        <p:spPr>
          <a:xfrm>
            <a:off x="6120002" y="4860000"/>
            <a:ext cx="5742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When a source emits signals of a low-frequency content, like of 3 Hz, 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contribution from the Scholte waves becomes dominant at large distances. 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Hence, low frequency long-range propagation in a shallow-water wedge (coastal wedge)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over an elastic seabed may indeed be governed by the Scholte waves.   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E72C20-BD1A-1F4F-8027-CC4720E6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492000"/>
            <a:ext cx="5372100" cy="21336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145C8B-C998-6F4C-AD5B-6A1EA03C161C}"/>
              </a:ext>
            </a:extLst>
          </p:cNvPr>
          <p:cNvCxnSpPr>
            <a:cxnSpLocks/>
          </p:cNvCxnSpPr>
          <p:nvPr/>
        </p:nvCxnSpPr>
        <p:spPr>
          <a:xfrm>
            <a:off x="6096000" y="1080000"/>
            <a:ext cx="0" cy="575979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0B3A8-B4C3-5E47-A5B6-965A89A0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0000"/>
            <a:ext cx="5892800" cy="128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ED82A-EC23-BB4F-BC28-BFD76DD5B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3564000"/>
            <a:ext cx="5816600" cy="127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B0F62E-4D82-5F4B-B1E3-3B21EE492023}"/>
              </a:ext>
            </a:extLst>
          </p:cNvPr>
          <p:cNvSpPr txBox="1"/>
          <p:nvPr/>
        </p:nvSpPr>
        <p:spPr>
          <a:xfrm>
            <a:off x="6120000" y="5796000"/>
            <a:ext cx="60292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Hovem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J.M. and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Korakas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A.,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Marine Technology Society Journal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Vol.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pp. 72-80, 2014.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Borejko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P., Chen C.F., and Pao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Y.H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Comput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Acoust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., Vol.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pp. 41-68, 2001.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E6F35-5975-8443-A7A8-01CE59688274}"/>
              </a:ext>
            </a:extLst>
          </p:cNvPr>
          <p:cNvSpPr txBox="1"/>
          <p:nvPr/>
        </p:nvSpPr>
        <p:spPr>
          <a:xfrm>
            <a:off x="6120000" y="6516000"/>
            <a:ext cx="4608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In-Person Lightning Talk: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Wintergarten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Tuesday, 20 June 2023, 09:00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BCD9AC-3807-264F-8CDD-FBC46837C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200" y="1404000"/>
            <a:ext cx="2794000" cy="215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78394D-4DB9-2B40-AD54-841078E32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000" y="1404000"/>
            <a:ext cx="27686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3701</TotalTime>
  <Words>349</Words>
  <Application>Microsoft Macintosh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Piotr Borejko</cp:lastModifiedBy>
  <cp:revision>288</cp:revision>
  <dcterms:created xsi:type="dcterms:W3CDTF">2023-04-18T13:25:54Z</dcterms:created>
  <dcterms:modified xsi:type="dcterms:W3CDTF">2023-06-11T12:05:44Z</dcterms:modified>
</cp:coreProperties>
</file>