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5" d="100"/>
          <a:sy n="105" d="100"/>
        </p:scale>
        <p:origin x="12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orc.jaxa.jp/ptree/index.html"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80/1755876X.2021.1903221" TargetMode="External"/><Relationship Id="rId7" Type="http://schemas.openxmlformats.org/officeDocument/2006/relationships/image" Target="../media/image19.png"/><Relationship Id="rId2" Type="http://schemas.openxmlformats.org/officeDocument/2006/relationships/hyperlink" Target="https://doi.org/10.1080/00221689809498626"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oi.org/10.1002/joc.24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64219"/>
            <a:ext cx="7243665" cy="1631216"/>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Retrieval of Sea Surface Current using Himawari-8 SST Data and Particle Image Velocimetry Method in the Flores Sea</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K. </a:t>
            </a:r>
            <a:r>
              <a:rPr lang="en-US" dirty="0" err="1">
                <a:solidFill>
                  <a:schemeClr val="bg1"/>
                </a:solidFill>
                <a:latin typeface="Arial" panose="020B0604020202020204" pitchFamily="34" charset="0"/>
                <a:cs typeface="Arial" panose="020B0604020202020204" pitchFamily="34" charset="0"/>
              </a:rPr>
              <a:t>Setiya</a:t>
            </a:r>
            <a:r>
              <a:rPr lang="en-US" dirty="0">
                <a:solidFill>
                  <a:schemeClr val="bg1"/>
                </a:solidFill>
                <a:latin typeface="Arial" panose="020B0604020202020204" pitchFamily="34" charset="0"/>
                <a:cs typeface="Arial" panose="020B0604020202020204" pitchFamily="34" charset="0"/>
              </a:rPr>
              <a:t> Wati</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P.P. Hadi Wiguna</a:t>
            </a:r>
            <a:r>
              <a:rPr lang="en-US" baseline="30000" dirty="0">
                <a:solidFill>
                  <a:schemeClr val="bg1"/>
                </a:solidFill>
                <a:latin typeface="Arial" panose="020B0604020202020204" pitchFamily="34" charset="0"/>
                <a:cs typeface="Arial" panose="020B0604020202020204" pitchFamily="34" charset="0"/>
              </a:rPr>
              <a:t>2</a:t>
            </a:r>
            <a:r>
              <a:rPr lang="en-US" dirty="0">
                <a:solidFill>
                  <a:schemeClr val="bg1"/>
                </a:solidFill>
                <a:latin typeface="Arial" panose="020B0604020202020204" pitchFamily="34" charset="0"/>
                <a:cs typeface="Arial" panose="020B0604020202020204" pitchFamily="34" charset="0"/>
              </a:rPr>
              <a:t>, T. Osawa</a:t>
            </a:r>
            <a:r>
              <a:rPr lang="en-US" baseline="30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 I W.G.A. Karang</a:t>
            </a:r>
            <a:r>
              <a:rPr lang="en-US" baseline="30000" dirty="0">
                <a:solidFill>
                  <a:schemeClr val="bg1"/>
                </a:solidFill>
                <a:latin typeface="Arial" panose="020B0604020202020204" pitchFamily="34" charset="0"/>
                <a:cs typeface="Arial" panose="020B0604020202020204" pitchFamily="34" charset="0"/>
              </a:rPr>
              <a:t>4</a:t>
            </a:r>
            <a:r>
              <a:rPr lang="en-AT" dirty="0">
                <a:solidFill>
                  <a:schemeClr val="bg1"/>
                </a:solidFill>
                <a:latin typeface="Arial" panose="020B0604020202020204" pitchFamily="34" charset="0"/>
                <a:cs typeface="Arial" panose="020B0604020202020204" pitchFamily="34" charset="0"/>
              </a:rPr>
              <a:t>]</a:t>
            </a:r>
          </a:p>
          <a:p>
            <a:pPr algn="ctr"/>
            <a:r>
              <a:rPr lang="en-US" sz="1400" baseline="30000" dirty="0">
                <a:solidFill>
                  <a:schemeClr val="bg1"/>
                </a:solidFill>
                <a:latin typeface="Arial" panose="020B0604020202020204" pitchFamily="34" charset="0"/>
                <a:cs typeface="Arial" panose="020B0604020202020204" pitchFamily="34" charset="0"/>
              </a:rPr>
              <a:t>12</a:t>
            </a:r>
            <a:r>
              <a:rPr lang="en-US" sz="1400" dirty="0">
                <a:solidFill>
                  <a:schemeClr val="bg1"/>
                </a:solidFill>
                <a:latin typeface="Arial" panose="020B0604020202020204" pitchFamily="34" charset="0"/>
                <a:cs typeface="Arial" panose="020B0604020202020204" pitchFamily="34" charset="0"/>
              </a:rPr>
              <a:t>Meteorological, Climatological, and Geophysical Agency, Indonesia/</a:t>
            </a:r>
          </a:p>
          <a:p>
            <a:pPr algn="ctr"/>
            <a:r>
              <a:rPr lang="en-US" sz="1400" baseline="30000" dirty="0">
                <a:solidFill>
                  <a:schemeClr val="bg1"/>
                </a:solidFill>
                <a:latin typeface="Arial" panose="020B0604020202020204" pitchFamily="34" charset="0"/>
                <a:cs typeface="Arial" panose="020B0604020202020204" pitchFamily="34" charset="0"/>
              </a:rPr>
              <a:t>3</a:t>
            </a:r>
            <a:r>
              <a:rPr lang="en-US" sz="1400" dirty="0">
                <a:solidFill>
                  <a:schemeClr val="bg1"/>
                </a:solidFill>
                <a:latin typeface="Arial" panose="020B0604020202020204" pitchFamily="34" charset="0"/>
                <a:cs typeface="Arial" panose="020B0604020202020204" pitchFamily="34" charset="0"/>
              </a:rPr>
              <a:t>Yamaguchi University/ </a:t>
            </a:r>
            <a:r>
              <a:rPr lang="en-US" sz="1400" baseline="30000" dirty="0">
                <a:solidFill>
                  <a:schemeClr val="bg1"/>
                </a:solidFill>
                <a:latin typeface="Arial" panose="020B0604020202020204" pitchFamily="34" charset="0"/>
                <a:cs typeface="Arial" panose="020B0604020202020204" pitchFamily="34" charset="0"/>
              </a:rPr>
              <a:t>4</a:t>
            </a:r>
            <a:r>
              <a:rPr lang="en-US" sz="1400" dirty="0">
                <a:solidFill>
                  <a:schemeClr val="bg1"/>
                </a:solidFill>
                <a:latin typeface="Arial" panose="020B0604020202020204" pitchFamily="34" charset="0"/>
                <a:cs typeface="Arial" panose="020B0604020202020204" pitchFamily="34" charset="0"/>
              </a:rPr>
              <a:t>Udayana University</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Ocean currents are one of the key maritime parameters, but in Indonesia observations of ocean currents are still limited to certain locations. There needs to be a method to estimate sea surface currents.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P1.3-738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study used Himari-8 SST data processed using the Particle Image Velocimetry method.</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Results are obtained with varying accuracy. It has been discovered that the most accurate estimation results are often seen south of the Flores HF radar.</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Himawari-8 SST data as well as the PIV method are capable of describing ocean surface currents, especially in the Flores Sea. It should be noted, however, that further research is still required in this area.</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3B0644-E13D-DB80-9016-F535F49622C3}"/>
              </a:ext>
            </a:extLst>
          </p:cNvPr>
          <p:cNvPicPr>
            <a:picLocks noChangeAspect="1"/>
          </p:cNvPicPr>
          <p:nvPr/>
        </p:nvPicPr>
        <p:blipFill>
          <a:blip r:embed="rId2"/>
          <a:stretch>
            <a:fillRect/>
          </a:stretch>
        </p:blipFill>
        <p:spPr>
          <a:xfrm>
            <a:off x="9828678" y="553340"/>
            <a:ext cx="671299" cy="675232"/>
          </a:xfrm>
          <a:prstGeom prst="rect">
            <a:avLst/>
          </a:prstGeom>
        </p:spPr>
      </p:pic>
      <p:pic>
        <p:nvPicPr>
          <p:cNvPr id="14" name="Picture 13">
            <a:extLst>
              <a:ext uri="{FF2B5EF4-FFF2-40B4-BE49-F238E27FC236}">
                <a16:creationId xmlns:a16="http://schemas.microsoft.com/office/drawing/2014/main" id="{E0660DD0-2906-E090-A83D-20E73A691E8D}"/>
              </a:ext>
            </a:extLst>
          </p:cNvPr>
          <p:cNvPicPr>
            <a:picLocks noChangeAspect="1"/>
          </p:cNvPicPr>
          <p:nvPr/>
        </p:nvPicPr>
        <p:blipFill>
          <a:blip r:embed="rId3"/>
          <a:stretch>
            <a:fillRect/>
          </a:stretch>
        </p:blipFill>
        <p:spPr>
          <a:xfrm>
            <a:off x="10545123" y="450187"/>
            <a:ext cx="782832" cy="881537"/>
          </a:xfrm>
          <a:prstGeom prst="rect">
            <a:avLst/>
          </a:prstGeom>
        </p:spPr>
      </p:pic>
      <p:pic>
        <p:nvPicPr>
          <p:cNvPr id="15" name="Picture 14">
            <a:extLst>
              <a:ext uri="{FF2B5EF4-FFF2-40B4-BE49-F238E27FC236}">
                <a16:creationId xmlns:a16="http://schemas.microsoft.com/office/drawing/2014/main" id="{10791EA1-BFCF-3652-AB48-67B29303A2A2}"/>
              </a:ext>
            </a:extLst>
          </p:cNvPr>
          <p:cNvPicPr>
            <a:picLocks noChangeAspect="1"/>
          </p:cNvPicPr>
          <p:nvPr/>
        </p:nvPicPr>
        <p:blipFill>
          <a:blip r:embed="rId4"/>
          <a:stretch>
            <a:fillRect/>
          </a:stretch>
        </p:blipFill>
        <p:spPr>
          <a:xfrm>
            <a:off x="11373101" y="508276"/>
            <a:ext cx="661988" cy="823448"/>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98A678-FA07-7646-6413-2BAE115475D1}"/>
              </a:ext>
            </a:extLst>
          </p:cNvPr>
          <p:cNvSpPr txBox="1"/>
          <p:nvPr/>
        </p:nvSpPr>
        <p:spPr>
          <a:xfrm>
            <a:off x="248728" y="1135132"/>
            <a:ext cx="10250424" cy="5835572"/>
          </a:xfrm>
          <a:prstGeom prst="rect">
            <a:avLst/>
          </a:prstGeom>
          <a:noFill/>
        </p:spPr>
        <p:txBody>
          <a:bodyPr wrap="square" rtlCol="0">
            <a:spAutoFit/>
          </a:bodyPr>
          <a:lstStyle/>
          <a:p>
            <a:pPr marL="285750" indent="-285750" algn="just">
              <a:lnSpc>
                <a:spcPts val="2500"/>
              </a:lnSpc>
              <a:buFont typeface="Arial" panose="020B0604020202020204" pitchFamily="34" charset="0"/>
              <a:buChar char="•"/>
            </a:pPr>
            <a:r>
              <a:rPr lang="en-US" dirty="0">
                <a:latin typeface="Arial" panose="020B0604020202020204" pitchFamily="34" charset="0"/>
                <a:cs typeface="Arial" panose="020B0604020202020204" pitchFamily="34" charset="0"/>
              </a:rPr>
              <a:t>The majority of human activity in the ocean occurs at the surface, where surface currents influence it (</a:t>
            </a:r>
            <a:r>
              <a:rPr lang="en-US" dirty="0" err="1">
                <a:latin typeface="Arial" panose="020B0604020202020204" pitchFamily="34" charset="0"/>
                <a:cs typeface="Arial" panose="020B0604020202020204" pitchFamily="34" charset="0"/>
              </a:rPr>
              <a:t>Röhrs</a:t>
            </a:r>
            <a:r>
              <a:rPr lang="en-US" dirty="0">
                <a:latin typeface="Arial" panose="020B0604020202020204" pitchFamily="34" charset="0"/>
                <a:cs typeface="Arial" panose="020B0604020202020204" pitchFamily="34" charset="0"/>
              </a:rPr>
              <a:t> et al., 2021).</a:t>
            </a:r>
          </a:p>
          <a:p>
            <a:pPr marL="285750" indent="-285750" algn="just">
              <a:lnSpc>
                <a:spcPts val="2500"/>
              </a:lnSpc>
              <a:buFont typeface="Arial" panose="020B0604020202020204" pitchFamily="34" charset="0"/>
              <a:buChar char="•"/>
            </a:pPr>
            <a:r>
              <a:rPr lang="en-US" dirty="0">
                <a:latin typeface="Arial" panose="020B0604020202020204" pitchFamily="34" charset="0"/>
                <a:cs typeface="Arial" panose="020B0604020202020204" pitchFamily="34" charset="0"/>
              </a:rPr>
              <a:t>Observations of real-time ocean surface currents allow search and rescue at ocean disaster sites and research into ocean contaminants surface transport. Although real-time surface currents have been mapped by high-frequency (HF) radar, shipboard instruments, satellite altimetry, and surface drifters (Choi et al., 2021), surface current processes are more difficult to resolve using in situ data due to two types of issues. First and most importantly, temporal and spatial resolutions prevent us from calculating precise surface currents. Second, collecting in-situ data is expensive and time-consuming (</a:t>
            </a:r>
            <a:r>
              <a:rPr lang="en-US" dirty="0" err="1">
                <a:latin typeface="Arial" panose="020B0604020202020204" pitchFamily="34" charset="0"/>
                <a:cs typeface="Arial" panose="020B0604020202020204" pitchFamily="34" charset="0"/>
              </a:rPr>
              <a:t>Ghalenoei</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Hasanlou</a:t>
            </a:r>
            <a:r>
              <a:rPr lang="en-US" dirty="0">
                <a:latin typeface="Arial" panose="020B0604020202020204" pitchFamily="34" charset="0"/>
                <a:cs typeface="Arial" panose="020B0604020202020204" pitchFamily="34" charset="0"/>
              </a:rPr>
              <a:t>, 2017).</a:t>
            </a:r>
          </a:p>
          <a:p>
            <a:pPr marL="285750" indent="-285750" algn="just">
              <a:lnSpc>
                <a:spcPts val="2500"/>
              </a:lnSpc>
              <a:buFont typeface="Arial" panose="020B0604020202020204" pitchFamily="34" charset="0"/>
              <a:buChar char="•"/>
            </a:pPr>
            <a:r>
              <a:rPr lang="en-US" dirty="0">
                <a:latin typeface="Arial" panose="020B0604020202020204" pitchFamily="34" charset="0"/>
                <a:cs typeface="Arial" panose="020B0604020202020204" pitchFamily="34" charset="0"/>
              </a:rPr>
              <a:t>Due to the limited real-time observation of surface currents in Indonesia, Himawari-8 SST data and the PIV method will be attempted. Currently, surface current observations in real-time are made using HF radar installed at 4 locations, including the Flores Sea. The Flores Sea was chosen because of its popular local and international tourism routes that demand ferry safety (Supriyadi et al., 2021). Besides that, the Flores Sea is part of a large area in the Indonesian Seas that is critical for understanding the inter-ocean transport process around sea areas (Karang et al., 2020). </a:t>
            </a:r>
          </a:p>
          <a:p>
            <a:pPr marL="285750" indent="-285750" algn="just">
              <a:lnSpc>
                <a:spcPts val="2500"/>
              </a:lnSpc>
              <a:buFont typeface="Arial" panose="020B0604020202020204" pitchFamily="34" charset="0"/>
              <a:buChar char="•"/>
            </a:pPr>
            <a:r>
              <a:rPr lang="en-US" dirty="0">
                <a:latin typeface="Arial" panose="020B0604020202020204" pitchFamily="34" charset="0"/>
                <a:cs typeface="Arial" panose="020B0604020202020204" pitchFamily="34" charset="0"/>
              </a:rPr>
              <a:t>It is hoped that this strategy can be applied to other areas in Indonesia that do not have a network of in-situ marine observation stations yet.</a:t>
            </a:r>
          </a:p>
        </p:txBody>
      </p:sp>
      <p:pic>
        <p:nvPicPr>
          <p:cNvPr id="8" name="Picture 7">
            <a:extLst>
              <a:ext uri="{FF2B5EF4-FFF2-40B4-BE49-F238E27FC236}">
                <a16:creationId xmlns:a16="http://schemas.microsoft.com/office/drawing/2014/main" id="{FC7B2902-7B35-294A-754E-C4EDD1F3D425}"/>
              </a:ext>
            </a:extLst>
          </p:cNvPr>
          <p:cNvPicPr>
            <a:picLocks noChangeAspect="1"/>
          </p:cNvPicPr>
          <p:nvPr/>
        </p:nvPicPr>
        <p:blipFill>
          <a:blip r:embed="rId2"/>
          <a:stretch>
            <a:fillRect/>
          </a:stretch>
        </p:blipFill>
        <p:spPr>
          <a:xfrm>
            <a:off x="9828678" y="205868"/>
            <a:ext cx="671299" cy="675232"/>
          </a:xfrm>
          <a:prstGeom prst="rect">
            <a:avLst/>
          </a:prstGeom>
        </p:spPr>
      </p:pic>
      <p:pic>
        <p:nvPicPr>
          <p:cNvPr id="9" name="Picture 8">
            <a:extLst>
              <a:ext uri="{FF2B5EF4-FFF2-40B4-BE49-F238E27FC236}">
                <a16:creationId xmlns:a16="http://schemas.microsoft.com/office/drawing/2014/main" id="{D5FF11D1-C05E-7C62-F0A8-25C38711FF70}"/>
              </a:ext>
            </a:extLst>
          </p:cNvPr>
          <p:cNvPicPr>
            <a:picLocks noChangeAspect="1"/>
          </p:cNvPicPr>
          <p:nvPr/>
        </p:nvPicPr>
        <p:blipFill>
          <a:blip r:embed="rId3"/>
          <a:stretch>
            <a:fillRect/>
          </a:stretch>
        </p:blipFill>
        <p:spPr>
          <a:xfrm>
            <a:off x="10545123" y="102715"/>
            <a:ext cx="782832" cy="881537"/>
          </a:xfrm>
          <a:prstGeom prst="rect">
            <a:avLst/>
          </a:prstGeom>
        </p:spPr>
      </p:pic>
      <p:pic>
        <p:nvPicPr>
          <p:cNvPr id="10" name="Picture 9">
            <a:extLst>
              <a:ext uri="{FF2B5EF4-FFF2-40B4-BE49-F238E27FC236}">
                <a16:creationId xmlns:a16="http://schemas.microsoft.com/office/drawing/2014/main" id="{5C3E2601-33C9-E8DF-A621-9C9EB64AFCAB}"/>
              </a:ext>
            </a:extLst>
          </p:cNvPr>
          <p:cNvPicPr>
            <a:picLocks noChangeAspect="1"/>
          </p:cNvPicPr>
          <p:nvPr/>
        </p:nvPicPr>
        <p:blipFill>
          <a:blip r:embed="rId4"/>
          <a:stretch>
            <a:fillRect/>
          </a:stretch>
        </p:blipFill>
        <p:spPr>
          <a:xfrm>
            <a:off x="11373101" y="160804"/>
            <a:ext cx="661988" cy="823448"/>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279AF52-A9A4-690A-4C4E-289EC377531A}"/>
              </a:ext>
            </a:extLst>
          </p:cNvPr>
          <p:cNvSpPr txBox="1"/>
          <p:nvPr/>
        </p:nvSpPr>
        <p:spPr>
          <a:xfrm>
            <a:off x="310896" y="1517904"/>
            <a:ext cx="10195560"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To evaluate the accuracy of ocean surface currents retrieved from Himawari-8 SST data in the Flores Sea.</a:t>
            </a:r>
          </a:p>
        </p:txBody>
      </p:sp>
      <p:pic>
        <p:nvPicPr>
          <p:cNvPr id="8" name="Picture 7">
            <a:extLst>
              <a:ext uri="{FF2B5EF4-FFF2-40B4-BE49-F238E27FC236}">
                <a16:creationId xmlns:a16="http://schemas.microsoft.com/office/drawing/2014/main" id="{09276A7D-F596-59BC-7A97-818E965B3455}"/>
              </a:ext>
            </a:extLst>
          </p:cNvPr>
          <p:cNvPicPr>
            <a:picLocks noChangeAspect="1"/>
          </p:cNvPicPr>
          <p:nvPr/>
        </p:nvPicPr>
        <p:blipFill>
          <a:blip r:embed="rId2"/>
          <a:stretch>
            <a:fillRect/>
          </a:stretch>
        </p:blipFill>
        <p:spPr>
          <a:xfrm>
            <a:off x="9828678" y="205868"/>
            <a:ext cx="671299" cy="675232"/>
          </a:xfrm>
          <a:prstGeom prst="rect">
            <a:avLst/>
          </a:prstGeom>
        </p:spPr>
      </p:pic>
      <p:pic>
        <p:nvPicPr>
          <p:cNvPr id="9" name="Picture 8">
            <a:extLst>
              <a:ext uri="{FF2B5EF4-FFF2-40B4-BE49-F238E27FC236}">
                <a16:creationId xmlns:a16="http://schemas.microsoft.com/office/drawing/2014/main" id="{75F2096E-3465-395C-4691-E71BDE145FD3}"/>
              </a:ext>
            </a:extLst>
          </p:cNvPr>
          <p:cNvPicPr>
            <a:picLocks noChangeAspect="1"/>
          </p:cNvPicPr>
          <p:nvPr/>
        </p:nvPicPr>
        <p:blipFill>
          <a:blip r:embed="rId3"/>
          <a:stretch>
            <a:fillRect/>
          </a:stretch>
        </p:blipFill>
        <p:spPr>
          <a:xfrm>
            <a:off x="10545123" y="102715"/>
            <a:ext cx="782832" cy="881537"/>
          </a:xfrm>
          <a:prstGeom prst="rect">
            <a:avLst/>
          </a:prstGeom>
        </p:spPr>
      </p:pic>
      <p:pic>
        <p:nvPicPr>
          <p:cNvPr id="10" name="Picture 9">
            <a:extLst>
              <a:ext uri="{FF2B5EF4-FFF2-40B4-BE49-F238E27FC236}">
                <a16:creationId xmlns:a16="http://schemas.microsoft.com/office/drawing/2014/main" id="{361DF8D6-DAAD-EF5B-838C-6533F5190488}"/>
              </a:ext>
            </a:extLst>
          </p:cNvPr>
          <p:cNvPicPr>
            <a:picLocks noChangeAspect="1"/>
          </p:cNvPicPr>
          <p:nvPr/>
        </p:nvPicPr>
        <p:blipFill>
          <a:blip r:embed="rId4"/>
          <a:stretch>
            <a:fillRect/>
          </a:stretch>
        </p:blipFill>
        <p:spPr>
          <a:xfrm>
            <a:off x="11373101" y="160804"/>
            <a:ext cx="661988" cy="823448"/>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AA59A1-015F-6A61-B2A1-97BBA7BAD38D}"/>
                  </a:ext>
                </a:extLst>
              </p:cNvPr>
              <p:cNvSpPr txBox="1"/>
              <p:nvPr/>
            </p:nvSpPr>
            <p:spPr>
              <a:xfrm>
                <a:off x="248728" y="1151429"/>
                <a:ext cx="10479024" cy="5585568"/>
              </a:xfrm>
              <a:prstGeom prst="rect">
                <a:avLst/>
              </a:prstGeom>
              <a:noFill/>
            </p:spPr>
            <p:txBody>
              <a:bodyPr wrap="square" rtlCol="0">
                <a:spAutoFit/>
              </a:bodyPr>
              <a:lstStyle/>
              <a:p>
                <a:pPr>
                  <a:lnSpc>
                    <a:spcPts val="2500"/>
                  </a:lnSpc>
                </a:pPr>
                <a:r>
                  <a:rPr lang="en-US" dirty="0"/>
                  <a:t>The study from July 29, 2022, at 00.00 UTC, through July 30, 2022, at 23.20 UTC. The data used in this study include:</a:t>
                </a:r>
              </a:p>
              <a:p>
                <a:pPr marL="342900" indent="-342900">
                  <a:lnSpc>
                    <a:spcPts val="2500"/>
                  </a:lnSpc>
                  <a:buAutoNum type="arabicPeriod"/>
                </a:pPr>
                <a:r>
                  <a:rPr lang="en-US" dirty="0"/>
                  <a:t>The SST data used is level 2 data with a time resolution of 10 minutes and a spatial resolution of 2 km. The data were produced by JAXA </a:t>
                </a:r>
                <a:r>
                  <a:rPr lang="en-US" dirty="0" err="1"/>
                  <a:t>Himawari</a:t>
                </a:r>
                <a:r>
                  <a:rPr lang="en-US" dirty="0"/>
                  <a:t> Monitor System and downloaded from the website </a:t>
                </a:r>
                <a:r>
                  <a:rPr lang="en-US" dirty="0">
                    <a:hlinkClick r:id="rId2"/>
                  </a:rPr>
                  <a:t>http://www.eorc.jaxa.jp/ptree/index.html</a:t>
                </a:r>
                <a:r>
                  <a:rPr lang="en-US" dirty="0"/>
                  <a:t>.</a:t>
                </a:r>
              </a:p>
              <a:p>
                <a:pPr marL="342900" indent="-342900">
                  <a:lnSpc>
                    <a:spcPts val="2500"/>
                  </a:lnSpc>
                  <a:buAutoNum type="arabicPeriod"/>
                </a:pPr>
                <a:r>
                  <a:rPr lang="en-US" dirty="0"/>
                  <a:t>The HF radar data has a spatial resolution of 1 km and a temporal resolution of 20 minutes. HF radar data in the Flores Sea were obtained from the BMKG Maritime Meteorological Center.</a:t>
                </a:r>
              </a:p>
              <a:p>
                <a:pPr marL="285750" indent="-285750">
                  <a:lnSpc>
                    <a:spcPts val="2500"/>
                  </a:lnSpc>
                  <a:buFont typeface="Arial" panose="020B0604020202020204" pitchFamily="34" charset="0"/>
                  <a:buChar char="•"/>
                </a:pPr>
                <a:r>
                  <a:rPr lang="en-US" dirty="0"/>
                  <a:t>In PIV, an interrogation window subsamples two sequential digital images, and the location of the correlation peak is directly related to particle displacement. The average velocity of particles within these interrogation windows can be calculated using the following formula (Hsu et al., 2011): </a:t>
                </a:r>
                <a14:m>
                  <m:oMath xmlns:m="http://schemas.openxmlformats.org/officeDocument/2006/math">
                    <m:acc>
                      <m:accPr>
                        <m:chr m:val="⃗"/>
                        <m:ctrlPr>
                          <a:rPr lang="en-US" sz="1800" i="1" smtClean="0">
                            <a:effectLst/>
                            <a:latin typeface="Cambria Math" panose="02040503050406030204" pitchFamily="18" charset="0"/>
                            <a:cs typeface="Times New Roman" panose="02020603050405020304" pitchFamily="18" charset="0"/>
                          </a:rPr>
                        </m:ctrlPr>
                      </m:accPr>
                      <m:e>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v</m:t>
                        </m:r>
                      </m:e>
                    </m:acc>
                    <m:r>
                      <a:rPr lang="en-US" sz="1800">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cs typeface="Times New Roman" panose="02020603050405020304" pitchFamily="18" charset="0"/>
                          </a:rPr>
                        </m:ctrlPr>
                      </m:fPr>
                      <m:num>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hlinkClick r:id="" action="ppaction://noaction"/>
                          </a:rPr>
                          <m:t>Δ</m:t>
                        </m:r>
                        <m:acc>
                          <m:accPr>
                            <m:chr m:val="⃗"/>
                            <m:ctrlPr>
                              <a:rPr lang="en-US" sz="1800" i="1">
                                <a:effectLst/>
                                <a:latin typeface="Cambria Math" panose="02040503050406030204" pitchFamily="18" charset="0"/>
                                <a:cs typeface="Times New Roman" panose="02020603050405020304" pitchFamily="18" charset="0"/>
                              </a:rPr>
                            </m:ctrlPr>
                          </m:accPr>
                          <m:e>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X</m:t>
                            </m:r>
                          </m:e>
                        </m:acc>
                      </m:num>
                      <m:den>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Δt</m:t>
                        </m:r>
                      </m:den>
                    </m:f>
                  </m:oMath>
                </a14:m>
                <a:endParaRPr lang="en-US" dirty="0"/>
              </a:p>
              <a:p>
                <a:pPr marL="285750" indent="-285750">
                  <a:lnSpc>
                    <a:spcPts val="2500"/>
                  </a:lnSpc>
                  <a:buFont typeface="Arial" panose="020B0604020202020204" pitchFamily="34" charset="0"/>
                  <a:buChar char="•"/>
                </a:pPr>
                <a:r>
                  <a:rPr lang="en-US" dirty="0"/>
                  <a:t>Refers to Fujita et al. (1998), the interrogation area (IA) in the first image and interrogation areas in a search area (SA) in the second image is calculated using Cross-correlation. The pair of particles with the highest cross-correlation coefficient is chosen as a candidate vector. Cross-correlation is shown in equation below (Balamurugan &amp; Jeeva, 2019): </a:t>
                </a:r>
                <a14:m>
                  <m:oMath xmlns:m="http://schemas.openxmlformats.org/officeDocument/2006/math">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𝑅</m:t>
                    </m:r>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𝑠</m:t>
                    </m:r>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𝑡</m:t>
                    </m:r>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cs typeface="Times New Roman" panose="02020603050405020304" pitchFamily="18" charset="0"/>
                          </a:rPr>
                        </m:ctrlPr>
                      </m:fPr>
                      <m:num>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num>
                      <m:den>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sup>
                        </m:sSup>
                      </m:den>
                    </m:f>
                    <m:nary>
                      <m:naryPr>
                        <m:chr m:val="∑"/>
                        <m:limLoc m:val="undOvr"/>
                        <m:grow m:val="on"/>
                        <m:ctrlPr>
                          <a:rPr lang="en-US" sz="1800" i="1">
                            <a:effectLst/>
                            <a:latin typeface="Cambria Math" panose="02040503050406030204" pitchFamily="18" charset="0"/>
                            <a:cs typeface="Times New Roman" panose="02020603050405020304" pitchFamily="18" charset="0"/>
                          </a:rPr>
                        </m:ctrlPr>
                      </m:naryPr>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sub>
                      <m:sup>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N</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sup>
                      <m:e>
                        <m:r>
                          <a:rPr lang="en-US" sz="1800" i="1">
                            <a:effectLst/>
                            <a:latin typeface="Cambria Math" panose="02040503050406030204" pitchFamily="18" charset="0"/>
                            <a:ea typeface="Yu Mincho" panose="02020400000000000000" pitchFamily="18" charset="-128"/>
                            <a:cs typeface="Times New Roman" panose="02020603050405020304" pitchFamily="18" charset="0"/>
                          </a:rPr>
                          <m:t> </m:t>
                        </m:r>
                      </m:e>
                    </m:nary>
                    <m:nary>
                      <m:naryPr>
                        <m:chr m:val="∑"/>
                        <m:limLoc m:val="undOvr"/>
                        <m:grow m:val="on"/>
                        <m:ctrlPr>
                          <a:rPr lang="en-US" sz="1800" i="1">
                            <a:effectLst/>
                            <a:latin typeface="Cambria Math" panose="02040503050406030204" pitchFamily="18" charset="0"/>
                            <a:cs typeface="Times New Roman" panose="02020603050405020304" pitchFamily="18" charset="0"/>
                          </a:rPr>
                        </m:ctrlPr>
                      </m:naryPr>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sub>
                      <m:sup>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N</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sup>
                      <m:e>
                        <m:r>
                          <a:rPr lang="en-US" sz="1800" i="1">
                            <a:effectLst/>
                            <a:latin typeface="Cambria Math" panose="02040503050406030204" pitchFamily="18" charset="0"/>
                            <a:ea typeface="Yu Mincho" panose="02020400000000000000" pitchFamily="18" charset="-128"/>
                            <a:cs typeface="Times New Roman" panose="02020603050405020304" pitchFamily="18" charset="0"/>
                          </a:rPr>
                          <m:t> </m:t>
                        </m:r>
                      </m:e>
                    </m:nary>
                    <m:sSubSup>
                      <m:sSubSupPr>
                        <m:ctrlPr>
                          <a:rPr lang="en-US" sz="1800" i="1">
                            <a:effectLst/>
                            <a:latin typeface="Cambria Math" panose="02040503050406030204" pitchFamily="18" charset="0"/>
                            <a:cs typeface="Times New Roman" panose="02020603050405020304" pitchFamily="18" charset="0"/>
                          </a:rPr>
                        </m:ctrlPr>
                      </m:sSub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𝐹</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𝐼</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𝐽</m:t>
                        </m:r>
                      </m:sub>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sup>
                    </m:sSub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i</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j</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sSubSup>
                      <m:sSubSupPr>
                        <m:ctrlPr>
                          <a:rPr lang="en-US" sz="1800" i="1">
                            <a:effectLst/>
                            <a:latin typeface="Cambria Math" panose="02040503050406030204" pitchFamily="18" charset="0"/>
                            <a:cs typeface="Times New Roman" panose="02020603050405020304" pitchFamily="18" charset="0"/>
                          </a:rPr>
                        </m:ctrlPr>
                      </m:sSub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𝐹</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𝐼</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𝐽</m:t>
                        </m:r>
                      </m:sub>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sup>
                    </m:sSub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i</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s</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j</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en-US" sz="1800">
                        <a:effectLst/>
                        <a:latin typeface="Cambria Math" panose="02040503050406030204" pitchFamily="18" charset="0"/>
                        <a:ea typeface="Yu Mincho" panose="02020400000000000000" pitchFamily="18" charset="-128"/>
                        <a:cs typeface="Times New Roman" panose="02020603050405020304" pitchFamily="18" charset="0"/>
                      </a:rPr>
                      <m:t>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dirty="0"/>
              </a:p>
              <a:p>
                <a:pPr marL="285750" indent="-285750">
                  <a:lnSpc>
                    <a:spcPts val="2500"/>
                  </a:lnSpc>
                  <a:buFont typeface="Arial" panose="020B0604020202020204" pitchFamily="34" charset="0"/>
                  <a:buChar char="•"/>
                </a:pPr>
                <a:r>
                  <a:rPr lang="en-US" dirty="0"/>
                  <a:t>Accuracy assessment using:</a:t>
                </a:r>
              </a:p>
              <a:p>
                <a:pPr>
                  <a:lnSpc>
                    <a:spcPts val="2500"/>
                  </a:lnSpc>
                </a:pPr>
                <a:endParaRPr lang="en-US" dirty="0"/>
              </a:p>
              <a:p>
                <a:pPr>
                  <a:lnSpc>
                    <a:spcPts val="2500"/>
                  </a:lnSpc>
                </a:pPr>
                <a14:m>
                  <m:oMath xmlns:m="http://schemas.openxmlformats.org/officeDocument/2006/math">
                    <m:sSub>
                      <m:sSubPr>
                        <m:ctrlPr>
                          <a:rPr lang="en-US" sz="1400" i="1" smtClean="0">
                            <a:effectLst/>
                            <a:latin typeface="Cambria Math" panose="02040503050406030204" pitchFamily="18" charset="0"/>
                            <a:cs typeface="Times New Roman" panose="02020603050405020304" pitchFamily="18" charset="0"/>
                          </a:rPr>
                        </m:ctrlPr>
                      </m:sSubPr>
                      <m:e>
                        <m:r>
                          <a:rPr lang="en-US" sz="1400" i="1">
                            <a:effectLst/>
                            <a:latin typeface="Cambria Math" panose="02040503050406030204" pitchFamily="18" charset="0"/>
                            <a:ea typeface="Yu Mincho" panose="02020400000000000000" pitchFamily="18" charset="-128"/>
                            <a:cs typeface="Times New Roman" panose="02020603050405020304" pitchFamily="18" charset="0"/>
                          </a:rPr>
                          <m:t>𝜖</m:t>
                        </m:r>
                      </m:e>
                      <m:sub>
                        <m:r>
                          <m:rPr>
                            <m:sty m:val="p"/>
                          </m:rPr>
                          <a:rPr lang="en-US" sz="1400">
                            <a:effectLst/>
                            <a:latin typeface="Cambria Math" panose="02040503050406030204" pitchFamily="18" charset="0"/>
                            <a:ea typeface="Yu Mincho" panose="02020400000000000000" pitchFamily="18" charset="-128"/>
                            <a:cs typeface="Times New Roman" panose="02020603050405020304" pitchFamily="18" charset="0"/>
                          </a:rPr>
                          <m:t>rms</m:t>
                        </m:r>
                      </m:sub>
                    </m:sSub>
                    <m:r>
                      <a:rPr lang="en-US" sz="1400" i="1">
                        <a:effectLst/>
                        <a:latin typeface="Cambria Math" panose="02040503050406030204" pitchFamily="18" charset="0"/>
                        <a:ea typeface="Yu Mincho" panose="02020400000000000000" pitchFamily="18" charset="-128"/>
                        <a:cs typeface="Times New Roman" panose="02020603050405020304" pitchFamily="18" charset="0"/>
                      </a:rPr>
                      <m:t>=</m:t>
                    </m:r>
                    <m:rad>
                      <m:radPr>
                        <m:degHide m:val="on"/>
                        <m:ctrlPr>
                          <a:rPr lang="en-US" sz="1400" i="1">
                            <a:effectLst/>
                            <a:latin typeface="Cambria Math" panose="02040503050406030204" pitchFamily="18" charset="0"/>
                            <a:cs typeface="Times New Roman" panose="02020603050405020304" pitchFamily="18" charset="0"/>
                          </a:rPr>
                        </m:ctrlPr>
                      </m:radPr>
                      <m:deg/>
                      <m:e>
                        <m:f>
                          <m:fPr>
                            <m:ctrlPr>
                              <a:rPr lang="en-US" sz="1400" i="1">
                                <a:effectLst/>
                                <a:latin typeface="Cambria Math" panose="02040503050406030204" pitchFamily="18" charset="0"/>
                                <a:cs typeface="Times New Roman" panose="02020603050405020304" pitchFamily="18" charset="0"/>
                              </a:rPr>
                            </m:ctrlPr>
                          </m:fPr>
                          <m:num>
                            <m:r>
                              <a:rPr lang="en-US" sz="14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1400" i="1">
                                <a:effectLst/>
                                <a:latin typeface="Cambria Math" panose="02040503050406030204" pitchFamily="18" charset="0"/>
                                <a:ea typeface="Yu Mincho" panose="02020400000000000000" pitchFamily="18" charset="-128"/>
                                <a:cs typeface="Times New Roman" panose="02020603050405020304" pitchFamily="18" charset="0"/>
                              </a:rPr>
                              <m:t>𝑛</m:t>
                            </m:r>
                          </m:den>
                        </m:f>
                        <m:nary>
                          <m:naryPr>
                            <m:chr m:val="∑"/>
                            <m:limLoc m:val="undOvr"/>
                            <m:grow m:val="on"/>
                            <m:ctrlPr>
                              <a:rPr lang="en-US" sz="1400" i="1">
                                <a:effectLst/>
                                <a:latin typeface="Cambria Math" panose="02040503050406030204" pitchFamily="18" charset="0"/>
                                <a:cs typeface="Times New Roman" panose="02020603050405020304" pitchFamily="18" charset="0"/>
                              </a:rPr>
                            </m:ctrlPr>
                          </m:naryPr>
                          <m:sub>
                            <m:r>
                              <a:rPr lang="en-US" sz="1400" i="1">
                                <a:effectLst/>
                                <a:latin typeface="Cambria Math" panose="02040503050406030204" pitchFamily="18" charset="0"/>
                                <a:ea typeface="Yu Mincho" panose="02020400000000000000" pitchFamily="18" charset="-128"/>
                                <a:cs typeface="Times New Roman" panose="02020603050405020304" pitchFamily="18" charset="0"/>
                              </a:rPr>
                              <m:t>𝑖</m:t>
                            </m:r>
                            <m:r>
                              <a:rPr lang="en-US" sz="1400" i="1">
                                <a:effectLst/>
                                <a:latin typeface="Cambria Math" panose="02040503050406030204" pitchFamily="18" charset="0"/>
                                <a:ea typeface="Yu Mincho" panose="02020400000000000000" pitchFamily="18" charset="-128"/>
                                <a:cs typeface="Times New Roman" panose="02020603050405020304" pitchFamily="18" charset="0"/>
                              </a:rPr>
                              <m:t>=1</m:t>
                            </m:r>
                          </m:sub>
                          <m:sup>
                            <m:r>
                              <a:rPr lang="en-US" sz="1400" i="1">
                                <a:effectLst/>
                                <a:latin typeface="Cambria Math" panose="02040503050406030204" pitchFamily="18" charset="0"/>
                                <a:ea typeface="Yu Mincho" panose="02020400000000000000" pitchFamily="18" charset="-128"/>
                                <a:cs typeface="Times New Roman" panose="02020603050405020304" pitchFamily="18" charset="0"/>
                              </a:rPr>
                              <m:t>𝑛</m:t>
                            </m:r>
                          </m:sup>
                          <m:e>
                            <m:r>
                              <a:rPr lang="en-US" sz="1400" i="1">
                                <a:effectLst/>
                                <a:latin typeface="Cambria Math" panose="02040503050406030204" pitchFamily="18" charset="0"/>
                                <a:ea typeface="Yu Mincho" panose="02020400000000000000" pitchFamily="18" charset="-128"/>
                                <a:cs typeface="Times New Roman" panose="02020603050405020304" pitchFamily="18" charset="0"/>
                              </a:rPr>
                              <m:t> </m:t>
                            </m:r>
                          </m:e>
                        </m:nary>
                        <m:sSup>
                          <m:sSupPr>
                            <m:ctrlPr>
                              <a:rPr lang="en-US" sz="1400" i="1">
                                <a:effectLst/>
                                <a:latin typeface="Cambria Math" panose="02040503050406030204" pitchFamily="18" charset="0"/>
                                <a:cs typeface="Times New Roman" panose="02020603050405020304" pitchFamily="18" charset="0"/>
                              </a:rPr>
                            </m:ctrlPr>
                          </m:sSupPr>
                          <m:e>
                            <m:d>
                              <m:dPr>
                                <m:ctrlPr>
                                  <a:rPr lang="en-US" sz="1400" i="1">
                                    <a:effectLst/>
                                    <a:latin typeface="Cambria Math" panose="02040503050406030204" pitchFamily="18" charset="0"/>
                                    <a:cs typeface="Times New Roman" panose="02020603050405020304" pitchFamily="18" charset="0"/>
                                  </a:rPr>
                                </m:ctrlPr>
                              </m:dPr>
                              <m:e>
                                <m:sSub>
                                  <m:sSubPr>
                                    <m:ctrlPr>
                                      <a:rPr lang="en-US" sz="1400" i="1">
                                        <a:effectLst/>
                                        <a:latin typeface="Cambria Math" panose="02040503050406030204" pitchFamily="18" charset="0"/>
                                        <a:cs typeface="Times New Roman" panose="02020603050405020304" pitchFamily="18" charset="0"/>
                                      </a:rPr>
                                    </m:ctrlPr>
                                  </m:sSubPr>
                                  <m:e>
                                    <m:r>
                                      <a:rPr lang="en-US" sz="1400" i="1">
                                        <a:effectLst/>
                                        <a:latin typeface="Cambria Math" panose="02040503050406030204" pitchFamily="18" charset="0"/>
                                        <a:ea typeface="Yu Mincho" panose="02020400000000000000" pitchFamily="18" charset="-128"/>
                                        <a:cs typeface="Times New Roman" panose="02020603050405020304" pitchFamily="18" charset="0"/>
                                      </a:rPr>
                                      <m:t>𝑑</m:t>
                                    </m:r>
                                  </m:e>
                                  <m:sub>
                                    <m:r>
                                      <m:rPr>
                                        <m:nor/>
                                      </m:rPr>
                                      <a:rPr lang="en-US" sz="1400">
                                        <a:effectLst/>
                                        <a:latin typeface="Times New Roman" panose="02020603050405020304" pitchFamily="18" charset="0"/>
                                        <a:ea typeface="Yu Mincho" panose="02020400000000000000" pitchFamily="18" charset="-128"/>
                                      </a:rPr>
                                      <m:t>mean</m:t>
                                    </m:r>
                                    <m:r>
                                      <m:rPr>
                                        <m:nor/>
                                      </m:rPr>
                                      <a:rPr lang="en-US" sz="1400">
                                        <a:effectLst/>
                                        <a:latin typeface="Times New Roman" panose="02020603050405020304" pitchFamily="18" charset="0"/>
                                        <a:ea typeface="Yu Mincho" panose="02020400000000000000" pitchFamily="18" charset="-128"/>
                                      </a:rPr>
                                      <m:t> </m:t>
                                    </m:r>
                                  </m:sub>
                                </m:sSub>
                                <m:r>
                                  <a:rPr lang="en-US" sz="14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400" i="1">
                                        <a:effectLst/>
                                        <a:latin typeface="Cambria Math" panose="02040503050406030204" pitchFamily="18" charset="0"/>
                                        <a:cs typeface="Times New Roman" panose="02020603050405020304" pitchFamily="18" charset="0"/>
                                      </a:rPr>
                                    </m:ctrlPr>
                                  </m:sSubPr>
                                  <m:e>
                                    <m:r>
                                      <a:rPr lang="en-US" sz="1400" i="1">
                                        <a:effectLst/>
                                        <a:latin typeface="Cambria Math" panose="02040503050406030204" pitchFamily="18" charset="0"/>
                                        <a:ea typeface="Yu Mincho" panose="02020400000000000000" pitchFamily="18" charset="-128"/>
                                        <a:cs typeface="Times New Roman" panose="02020603050405020304" pitchFamily="18" charset="0"/>
                                      </a:rPr>
                                      <m:t>𝑑</m:t>
                                    </m:r>
                                  </m:e>
                                  <m:sub>
                                    <m:r>
                                      <m:rPr>
                                        <m:nor/>
                                      </m:rPr>
                                      <a:rPr lang="en-US" sz="1400">
                                        <a:effectLst/>
                                        <a:latin typeface="Times New Roman" panose="02020603050405020304" pitchFamily="18" charset="0"/>
                                        <a:ea typeface="Yu Mincho" panose="02020400000000000000" pitchFamily="18" charset="-128"/>
                                      </a:rPr>
                                      <m:t>estimated</m:t>
                                    </m:r>
                                    <m:r>
                                      <a:rPr lang="en-US" sz="14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400" i="1">
                                        <a:effectLst/>
                                        <a:latin typeface="Cambria Math" panose="02040503050406030204" pitchFamily="18" charset="0"/>
                                        <a:ea typeface="Yu Mincho" panose="02020400000000000000" pitchFamily="18" charset="-128"/>
                                        <a:cs typeface="Times New Roman" panose="02020603050405020304" pitchFamily="18" charset="0"/>
                                      </a:rPr>
                                      <m:t>𝑖</m:t>
                                    </m:r>
                                  </m:sub>
                                </m:sSub>
                              </m:e>
                            </m:d>
                          </m:e>
                          <m:sup>
                            <m:r>
                              <a:rPr lang="en-US" sz="1400" i="1">
                                <a:effectLst/>
                                <a:latin typeface="Cambria Math" panose="02040503050406030204" pitchFamily="18" charset="0"/>
                                <a:ea typeface="Yu Mincho" panose="02020400000000000000" pitchFamily="18" charset="-128"/>
                                <a:cs typeface="Times New Roman" panose="02020603050405020304" pitchFamily="18" charset="0"/>
                              </a:rPr>
                              <m:t>2</m:t>
                            </m:r>
                          </m:sup>
                        </m:sSup>
                      </m:e>
                    </m:rad>
                  </m:oMath>
                </a14:m>
                <a:r>
                  <a:rPr lang="en-US" sz="120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𝜖</m:t>
                        </m:r>
                      </m:e>
                      <m:sub>
                        <m:r>
                          <m:rPr>
                            <m:nor/>
                          </m:rPr>
                          <a:rPr lang="en-US" sz="1400"/>
                          <m:t>bias</m:t>
                        </m:r>
                        <m:r>
                          <m:rPr>
                            <m:nor/>
                          </m:rPr>
                          <a:rPr lang="en-US" sz="1400"/>
                          <m:t> </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𝑛</m:t>
                        </m:r>
                      </m:den>
                    </m:f>
                    <m:nary>
                      <m:naryPr>
                        <m:chr m:val="∑"/>
                        <m:limLoc m:val="undOvr"/>
                        <m:grow m:val="on"/>
                        <m:ctrlPr>
                          <a:rPr lang="en-US" sz="1400" i="1">
                            <a:latin typeface="Cambria Math" panose="02040503050406030204" pitchFamily="18" charset="0"/>
                          </a:rPr>
                        </m:ctrlPr>
                      </m:naryPr>
                      <m:sub>
                        <m: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𝑛</m:t>
                        </m:r>
                      </m:sup>
                      <m:e>
                        <m:r>
                          <a:rPr lang="en-US" sz="1400" i="1">
                            <a:latin typeface="Cambria Math" panose="02040503050406030204" pitchFamily="18" charset="0"/>
                          </a:rPr>
                          <m:t> </m:t>
                        </m:r>
                      </m:e>
                    </m:nary>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m:rPr>
                            <m:nor/>
                          </m:rPr>
                          <a:rPr lang="en-US" sz="1400"/>
                          <m:t>estimated</m:t>
                        </m:r>
                        <m:r>
                          <a:rPr lang="en-US" sz="1400" i="1">
                            <a:latin typeface="Cambria Math" panose="02040503050406030204" pitchFamily="18" charset="0"/>
                          </a:rPr>
                          <m:t>,</m:t>
                        </m:r>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m:rPr>
                            <m:nor/>
                          </m:rPr>
                          <a:rPr lang="en-US" sz="1400"/>
                          <m:t>true</m:t>
                        </m:r>
                        <m:r>
                          <m:rPr>
                            <m:nor/>
                          </m:rPr>
                          <a:rPr lang="en-US" sz="1400"/>
                          <m:t> </m:t>
                        </m:r>
                        <m:r>
                          <m:rPr>
                            <m:nor/>
                          </m:rPr>
                          <a:rPr lang="en-US" sz="1400"/>
                          <m:t>value</m:t>
                        </m:r>
                        <m:r>
                          <m:rPr>
                            <m:nor/>
                          </m:rPr>
                          <a:rPr lang="en-US" sz="1400"/>
                          <m:t> </m:t>
                        </m:r>
                      </m:sub>
                    </m:sSub>
                  </m:oMath>
                </a14:m>
                <a:r>
                  <a:rPr lang="en-US" sz="1200" dirty="0"/>
                  <a:t>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f>
                      <m:fPr>
                        <m:ctrlPr>
                          <a:rPr lang="en-US" i="1">
                            <a:latin typeface="Cambria Math" panose="02040503050406030204" pitchFamily="18" charset="0"/>
                          </a:rPr>
                        </m:ctrlPr>
                      </m:fPr>
                      <m:num>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 </m:t>
                            </m:r>
                          </m:e>
                        </m:nary>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𝑖</m:t>
                                    </m:r>
                                  </m:sub>
                                </m:sSub>
                              </m:e>
                            </m:d>
                          </m:e>
                          <m:sup>
                            <m:r>
                              <a:rPr lang="en-US" i="1">
                                <a:latin typeface="Cambria Math" panose="02040503050406030204" pitchFamily="18" charset="0"/>
                              </a:rPr>
                              <m:t>2</m:t>
                            </m:r>
                          </m:sup>
                        </m:sSup>
                      </m:num>
                      <m:den>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 </m:t>
                            </m:r>
                          </m:e>
                        </m:nary>
                        <m:sSup>
                          <m:sSupPr>
                            <m:ctrlPr>
                              <a:rPr lang="en-US" i="1">
                                <a:latin typeface="Cambria Math" panose="02040503050406030204" pitchFamily="18" charset="0"/>
                              </a:rPr>
                            </m:ctrlPr>
                          </m:sSupPr>
                          <m:e>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𝑂</m:t>
                                        </m:r>
                                      </m:e>
                                    </m:acc>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𝑂</m:t>
                                        </m:r>
                                      </m:e>
                                    </m:acc>
                                  </m:e>
                                </m:d>
                              </m:e>
                            </m:d>
                          </m:e>
                          <m:sup>
                            <m:r>
                              <a:rPr lang="en-US" i="1">
                                <a:latin typeface="Cambria Math" panose="02040503050406030204" pitchFamily="18" charset="0"/>
                              </a:rPr>
                              <m:t>2</m:t>
                            </m:r>
                          </m:sup>
                        </m:sSup>
                      </m:den>
                    </m:f>
                  </m:oMath>
                </a14:m>
                <a:endParaRPr lang="en-US" sz="1200" dirty="0"/>
              </a:p>
            </p:txBody>
          </p:sp>
        </mc:Choice>
        <mc:Fallback xmlns="">
          <p:sp>
            <p:nvSpPr>
              <p:cNvPr id="9" name="TextBox 8">
                <a:extLst>
                  <a:ext uri="{FF2B5EF4-FFF2-40B4-BE49-F238E27FC236}">
                    <a16:creationId xmlns:a16="http://schemas.microsoft.com/office/drawing/2014/main" id="{25AA59A1-015F-6A61-B2A1-97BBA7BAD38D}"/>
                  </a:ext>
                </a:extLst>
              </p:cNvPr>
              <p:cNvSpPr txBox="1">
                <a:spLocks noRot="1" noChangeAspect="1" noMove="1" noResize="1" noEditPoints="1" noAdjustHandles="1" noChangeArrowheads="1" noChangeShapeType="1" noTextEdit="1"/>
              </p:cNvSpPr>
              <p:nvPr/>
            </p:nvSpPr>
            <p:spPr>
              <a:xfrm>
                <a:off x="248728" y="1151429"/>
                <a:ext cx="10479024" cy="5585568"/>
              </a:xfrm>
              <a:prstGeom prst="rect">
                <a:avLst/>
              </a:prstGeom>
              <a:blipFill>
                <a:blip r:embed="rId3"/>
                <a:stretch>
                  <a:fillRect l="-524" t="-218" r="-64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ADA3CC5-1EFD-26BD-FD2C-B9AD85C06DFB}"/>
              </a:ext>
            </a:extLst>
          </p:cNvPr>
          <p:cNvPicPr>
            <a:picLocks noChangeAspect="1"/>
          </p:cNvPicPr>
          <p:nvPr/>
        </p:nvPicPr>
        <p:blipFill>
          <a:blip r:embed="rId4"/>
          <a:stretch>
            <a:fillRect/>
          </a:stretch>
        </p:blipFill>
        <p:spPr>
          <a:xfrm>
            <a:off x="9828678" y="224156"/>
            <a:ext cx="671299" cy="675232"/>
          </a:xfrm>
          <a:prstGeom prst="rect">
            <a:avLst/>
          </a:prstGeom>
        </p:spPr>
      </p:pic>
      <p:pic>
        <p:nvPicPr>
          <p:cNvPr id="11" name="Picture 10">
            <a:extLst>
              <a:ext uri="{FF2B5EF4-FFF2-40B4-BE49-F238E27FC236}">
                <a16:creationId xmlns:a16="http://schemas.microsoft.com/office/drawing/2014/main" id="{979AE8E0-A30E-D68A-5561-F24AB1721239}"/>
              </a:ext>
            </a:extLst>
          </p:cNvPr>
          <p:cNvPicPr>
            <a:picLocks noChangeAspect="1"/>
          </p:cNvPicPr>
          <p:nvPr/>
        </p:nvPicPr>
        <p:blipFill>
          <a:blip r:embed="rId5"/>
          <a:stretch>
            <a:fillRect/>
          </a:stretch>
        </p:blipFill>
        <p:spPr>
          <a:xfrm>
            <a:off x="10574365" y="121003"/>
            <a:ext cx="782832" cy="881537"/>
          </a:xfrm>
          <a:prstGeom prst="rect">
            <a:avLst/>
          </a:prstGeom>
        </p:spPr>
      </p:pic>
      <p:pic>
        <p:nvPicPr>
          <p:cNvPr id="12" name="Picture 11">
            <a:extLst>
              <a:ext uri="{FF2B5EF4-FFF2-40B4-BE49-F238E27FC236}">
                <a16:creationId xmlns:a16="http://schemas.microsoft.com/office/drawing/2014/main" id="{28962803-7455-CECE-C32C-E2D61A4833A7}"/>
              </a:ext>
            </a:extLst>
          </p:cNvPr>
          <p:cNvPicPr>
            <a:picLocks noChangeAspect="1"/>
          </p:cNvPicPr>
          <p:nvPr/>
        </p:nvPicPr>
        <p:blipFill>
          <a:blip r:embed="rId6"/>
          <a:stretch>
            <a:fillRect/>
          </a:stretch>
        </p:blipFill>
        <p:spPr>
          <a:xfrm>
            <a:off x="11373101" y="179092"/>
            <a:ext cx="661988" cy="823448"/>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6AFC12-4B91-23A3-03BA-4DCF71179F68}"/>
              </a:ext>
            </a:extLst>
          </p:cNvPr>
          <p:cNvSpPr txBox="1"/>
          <p:nvPr/>
        </p:nvSpPr>
        <p:spPr>
          <a:xfrm>
            <a:off x="1787969" y="1151118"/>
            <a:ext cx="2616566" cy="5693866"/>
          </a:xfrm>
          <a:prstGeom prst="rect">
            <a:avLst/>
          </a:prstGeom>
          <a:noFill/>
        </p:spPr>
        <p:txBody>
          <a:bodyPr wrap="square" rtlCol="0">
            <a:spAutoFit/>
          </a:bodyPr>
          <a:lstStyle/>
          <a:p>
            <a:pPr algn="just"/>
            <a:r>
              <a:rPr lang="en-US" sz="1400" dirty="0"/>
              <a:t>The U component has a larger bias error than the V component. The highest bias error in the U component is 0.4–0.5 ms</a:t>
            </a:r>
            <a:r>
              <a:rPr lang="en-US" sz="1400" baseline="30000" dirty="0"/>
              <a:t>-1</a:t>
            </a:r>
            <a:r>
              <a:rPr lang="en-US" sz="1400" dirty="0"/>
              <a:t> north of the HF radar. For the V component, the bias error is 0–0.2 ms</a:t>
            </a:r>
            <a:r>
              <a:rPr lang="en-US" sz="1400" baseline="30000" dirty="0"/>
              <a:t>-1</a:t>
            </a:r>
            <a:r>
              <a:rPr lang="en-US" sz="1400" dirty="0"/>
              <a:t> in the same area. HF radar's outermost area has the largest V component bias error of 0.2–0.3 ms</a:t>
            </a:r>
            <a:r>
              <a:rPr lang="en-US" sz="1400" baseline="30000" dirty="0"/>
              <a:t>-1</a:t>
            </a:r>
            <a:r>
              <a:rPr lang="en-US" sz="1400" dirty="0"/>
              <a:t>. The U component has a bias error of -0.2 to 0.2 ms</a:t>
            </a:r>
            <a:r>
              <a:rPr lang="en-US" sz="1400" baseline="30000" dirty="0"/>
              <a:t>-1</a:t>
            </a:r>
            <a:r>
              <a:rPr lang="en-US" sz="1400" dirty="0"/>
              <a:t> in the area south of the HF radar position, compared to the north. V component conditions differ. This area's V component has a bias error of -0.4–0 ms</a:t>
            </a:r>
            <a:r>
              <a:rPr lang="en-US" sz="1400" baseline="30000" dirty="0"/>
              <a:t>-1</a:t>
            </a:r>
            <a:r>
              <a:rPr lang="en-US" sz="1400" dirty="0"/>
              <a:t>. In the north, the V component bias error arises in the outermost HF radar range. The water area between LAWA and KARA radar HF demonstrates that the bias error of the U component is higher than that of the V component. This is at 0.1 to 0.4 ms</a:t>
            </a:r>
            <a:r>
              <a:rPr lang="en-US" sz="1400" baseline="30000" dirty="0"/>
              <a:t>-1</a:t>
            </a:r>
            <a:r>
              <a:rPr lang="en-US" sz="1400" dirty="0"/>
              <a:t> and -0.2 to 0 ms</a:t>
            </a:r>
            <a:r>
              <a:rPr lang="en-US" sz="1400" baseline="30000" dirty="0"/>
              <a:t>-1</a:t>
            </a:r>
            <a:r>
              <a:rPr lang="en-US" sz="1400" dirty="0"/>
              <a:t>, respectively.</a:t>
            </a:r>
          </a:p>
        </p:txBody>
      </p:sp>
      <p:pic>
        <p:nvPicPr>
          <p:cNvPr id="7" name="Picture 6">
            <a:extLst>
              <a:ext uri="{FF2B5EF4-FFF2-40B4-BE49-F238E27FC236}">
                <a16:creationId xmlns:a16="http://schemas.microsoft.com/office/drawing/2014/main" id="{42748157-DF44-CCE8-BC4C-BD2944D8324B}"/>
              </a:ext>
            </a:extLst>
          </p:cNvPr>
          <p:cNvPicPr>
            <a:picLocks noChangeAspect="1"/>
          </p:cNvPicPr>
          <p:nvPr/>
        </p:nvPicPr>
        <p:blipFill>
          <a:blip r:embed="rId2"/>
          <a:stretch>
            <a:fillRect/>
          </a:stretch>
        </p:blipFill>
        <p:spPr>
          <a:xfrm>
            <a:off x="38708" y="1393212"/>
            <a:ext cx="1768193" cy="2226923"/>
          </a:xfrm>
          <a:prstGeom prst="rect">
            <a:avLst/>
          </a:prstGeom>
        </p:spPr>
      </p:pic>
      <p:pic>
        <p:nvPicPr>
          <p:cNvPr id="8" name="Picture 7">
            <a:extLst>
              <a:ext uri="{FF2B5EF4-FFF2-40B4-BE49-F238E27FC236}">
                <a16:creationId xmlns:a16="http://schemas.microsoft.com/office/drawing/2014/main" id="{D83C52F7-3A64-0EF4-2336-247966ADD21D}"/>
              </a:ext>
            </a:extLst>
          </p:cNvPr>
          <p:cNvPicPr>
            <a:picLocks noChangeAspect="1"/>
          </p:cNvPicPr>
          <p:nvPr/>
        </p:nvPicPr>
        <p:blipFill>
          <a:blip r:embed="rId3"/>
          <a:stretch>
            <a:fillRect/>
          </a:stretch>
        </p:blipFill>
        <p:spPr>
          <a:xfrm>
            <a:off x="35254" y="3620789"/>
            <a:ext cx="1752715" cy="2202954"/>
          </a:xfrm>
          <a:prstGeom prst="rect">
            <a:avLst/>
          </a:prstGeom>
        </p:spPr>
      </p:pic>
      <p:pic>
        <p:nvPicPr>
          <p:cNvPr id="9" name="Picture 8">
            <a:extLst>
              <a:ext uri="{FF2B5EF4-FFF2-40B4-BE49-F238E27FC236}">
                <a16:creationId xmlns:a16="http://schemas.microsoft.com/office/drawing/2014/main" id="{2D084FE6-32BA-3948-E7CC-4BFB5D0EB6D8}"/>
              </a:ext>
            </a:extLst>
          </p:cNvPr>
          <p:cNvPicPr>
            <a:picLocks noChangeAspect="1"/>
          </p:cNvPicPr>
          <p:nvPr/>
        </p:nvPicPr>
        <p:blipFill>
          <a:blip r:embed="rId4"/>
          <a:stretch>
            <a:fillRect/>
          </a:stretch>
        </p:blipFill>
        <p:spPr>
          <a:xfrm>
            <a:off x="4346425" y="1323142"/>
            <a:ext cx="1784459" cy="2249424"/>
          </a:xfrm>
          <a:prstGeom prst="rect">
            <a:avLst/>
          </a:prstGeom>
        </p:spPr>
      </p:pic>
      <p:pic>
        <p:nvPicPr>
          <p:cNvPr id="10" name="Picture 9">
            <a:extLst>
              <a:ext uri="{FF2B5EF4-FFF2-40B4-BE49-F238E27FC236}">
                <a16:creationId xmlns:a16="http://schemas.microsoft.com/office/drawing/2014/main" id="{41E86780-C5CF-4D2A-D840-8722FF43E8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2125" y="3521707"/>
            <a:ext cx="1788759" cy="2249424"/>
          </a:xfrm>
          <a:prstGeom prst="rect">
            <a:avLst/>
          </a:prstGeom>
          <a:noFill/>
          <a:ln>
            <a:noFill/>
          </a:ln>
        </p:spPr>
      </p:pic>
      <p:sp>
        <p:nvSpPr>
          <p:cNvPr id="12" name="TextBox 11">
            <a:extLst>
              <a:ext uri="{FF2B5EF4-FFF2-40B4-BE49-F238E27FC236}">
                <a16:creationId xmlns:a16="http://schemas.microsoft.com/office/drawing/2014/main" id="{352C7088-4C57-2758-D7A6-AD7479239AB3}"/>
              </a:ext>
            </a:extLst>
          </p:cNvPr>
          <p:cNvSpPr txBox="1"/>
          <p:nvPr/>
        </p:nvSpPr>
        <p:spPr>
          <a:xfrm>
            <a:off x="6090372" y="1347107"/>
            <a:ext cx="1437601" cy="5047536"/>
          </a:xfrm>
          <a:prstGeom prst="rect">
            <a:avLst/>
          </a:prstGeom>
          <a:noFill/>
        </p:spPr>
        <p:txBody>
          <a:bodyPr wrap="square">
            <a:spAutoFit/>
          </a:bodyPr>
          <a:lstStyle/>
          <a:p>
            <a:pPr algn="just"/>
            <a:r>
              <a:rPr lang="en-US" sz="1400" dirty="0"/>
              <a:t>HF radar grids in the north and south generally have a 0.5 ms</a:t>
            </a:r>
            <a:r>
              <a:rPr lang="en-US" sz="1400" baseline="30000" dirty="0"/>
              <a:t>-1</a:t>
            </a:r>
            <a:r>
              <a:rPr lang="en-US" sz="1400" dirty="0"/>
              <a:t> U component RMSE. On the southernmost grid around </a:t>
            </a:r>
            <a:r>
              <a:rPr lang="en-US" sz="1400" dirty="0" err="1"/>
              <a:t>Sebayur</a:t>
            </a:r>
            <a:r>
              <a:rPr lang="en-US" sz="1400" dirty="0"/>
              <a:t> Island, the RMSE is 0.3–0.35 ms</a:t>
            </a:r>
            <a:r>
              <a:rPr lang="en-US" sz="1400" baseline="30000" dirty="0"/>
              <a:t>-1</a:t>
            </a:r>
            <a:r>
              <a:rPr lang="en-US" sz="1400" dirty="0"/>
              <a:t>. The V component has a substantial RMSE of 0.5 ms</a:t>
            </a:r>
            <a:r>
              <a:rPr lang="en-US" sz="1400" baseline="30000" dirty="0"/>
              <a:t>-1</a:t>
            </a:r>
            <a:r>
              <a:rPr lang="en-US" sz="1400" dirty="0"/>
              <a:t> throughout most of the validation area, especially in the north. The V component's minimal RMSE is 0.15–0.3 ms-1 at 3-8 km from the KARA HF radar.</a:t>
            </a:r>
          </a:p>
        </p:txBody>
      </p:sp>
      <p:sp>
        <p:nvSpPr>
          <p:cNvPr id="14" name="TextBox 13">
            <a:extLst>
              <a:ext uri="{FF2B5EF4-FFF2-40B4-BE49-F238E27FC236}">
                <a16:creationId xmlns:a16="http://schemas.microsoft.com/office/drawing/2014/main" id="{309867B1-2652-8910-64ED-D9419862E86A}"/>
              </a:ext>
            </a:extLst>
          </p:cNvPr>
          <p:cNvSpPr txBox="1"/>
          <p:nvPr/>
        </p:nvSpPr>
        <p:spPr>
          <a:xfrm>
            <a:off x="9213810" y="1314979"/>
            <a:ext cx="1437602" cy="5262979"/>
          </a:xfrm>
          <a:prstGeom prst="rect">
            <a:avLst/>
          </a:prstGeom>
          <a:noFill/>
        </p:spPr>
        <p:txBody>
          <a:bodyPr wrap="square">
            <a:spAutoFit/>
          </a:bodyPr>
          <a:lstStyle/>
          <a:p>
            <a:pPr algn="just"/>
            <a:r>
              <a:rPr lang="en-US" sz="1400" dirty="0"/>
              <a:t>The Willmott index for the major u component is 0–0.1, hence </a:t>
            </a:r>
            <a:r>
              <a:rPr lang="en-US" sz="1400" dirty="0" err="1"/>
              <a:t>Himawari</a:t>
            </a:r>
            <a:r>
              <a:rPr lang="en-US" sz="1400" dirty="0"/>
              <a:t> and HF radar have low concordance for sea current U components. The V component shows better outcomes, with the northern area having an inadequate agreement with values from 0 to 0.1 and the southern area having a better deal with values from 0.3 to 0.5.</a:t>
            </a:r>
          </a:p>
        </p:txBody>
      </p:sp>
      <p:pic>
        <p:nvPicPr>
          <p:cNvPr id="15" name="Picture 14">
            <a:extLst>
              <a:ext uri="{FF2B5EF4-FFF2-40B4-BE49-F238E27FC236}">
                <a16:creationId xmlns:a16="http://schemas.microsoft.com/office/drawing/2014/main" id="{FDD7AE08-94A2-52FE-1D38-C4ECFA31281C}"/>
              </a:ext>
            </a:extLst>
          </p:cNvPr>
          <p:cNvPicPr>
            <a:picLocks noChangeAspect="1"/>
          </p:cNvPicPr>
          <p:nvPr/>
        </p:nvPicPr>
        <p:blipFill>
          <a:blip r:embed="rId6"/>
          <a:stretch>
            <a:fillRect/>
          </a:stretch>
        </p:blipFill>
        <p:spPr>
          <a:xfrm>
            <a:off x="7442802" y="1323142"/>
            <a:ext cx="1788004" cy="2249424"/>
          </a:xfrm>
          <a:prstGeom prst="rect">
            <a:avLst/>
          </a:prstGeom>
        </p:spPr>
      </p:pic>
      <p:pic>
        <p:nvPicPr>
          <p:cNvPr id="16" name="Picture 15">
            <a:extLst>
              <a:ext uri="{FF2B5EF4-FFF2-40B4-BE49-F238E27FC236}">
                <a16:creationId xmlns:a16="http://schemas.microsoft.com/office/drawing/2014/main" id="{9CD18B01-FF99-2A74-1D6E-2B2F6175C6E5}"/>
              </a:ext>
            </a:extLst>
          </p:cNvPr>
          <p:cNvPicPr>
            <a:picLocks noChangeAspect="1"/>
          </p:cNvPicPr>
          <p:nvPr/>
        </p:nvPicPr>
        <p:blipFill>
          <a:blip r:embed="rId7"/>
          <a:stretch>
            <a:fillRect/>
          </a:stretch>
        </p:blipFill>
        <p:spPr>
          <a:xfrm>
            <a:off x="7487460" y="3521707"/>
            <a:ext cx="1743346" cy="2195324"/>
          </a:xfrm>
          <a:prstGeom prst="rect">
            <a:avLst/>
          </a:prstGeom>
        </p:spPr>
      </p:pic>
      <p:pic>
        <p:nvPicPr>
          <p:cNvPr id="17" name="Picture 16">
            <a:extLst>
              <a:ext uri="{FF2B5EF4-FFF2-40B4-BE49-F238E27FC236}">
                <a16:creationId xmlns:a16="http://schemas.microsoft.com/office/drawing/2014/main" id="{F8140CFF-E509-8C2D-D204-51E447A13116}"/>
              </a:ext>
            </a:extLst>
          </p:cNvPr>
          <p:cNvPicPr>
            <a:picLocks noChangeAspect="1"/>
          </p:cNvPicPr>
          <p:nvPr/>
        </p:nvPicPr>
        <p:blipFill>
          <a:blip r:embed="rId8"/>
          <a:stretch>
            <a:fillRect/>
          </a:stretch>
        </p:blipFill>
        <p:spPr>
          <a:xfrm>
            <a:off x="9828678" y="178436"/>
            <a:ext cx="671299" cy="675232"/>
          </a:xfrm>
          <a:prstGeom prst="rect">
            <a:avLst/>
          </a:prstGeom>
        </p:spPr>
      </p:pic>
      <p:pic>
        <p:nvPicPr>
          <p:cNvPr id="18" name="Picture 17">
            <a:extLst>
              <a:ext uri="{FF2B5EF4-FFF2-40B4-BE49-F238E27FC236}">
                <a16:creationId xmlns:a16="http://schemas.microsoft.com/office/drawing/2014/main" id="{7F37C6CC-8B63-9861-50B9-A11B4CC6A8CC}"/>
              </a:ext>
            </a:extLst>
          </p:cNvPr>
          <p:cNvPicPr>
            <a:picLocks noChangeAspect="1"/>
          </p:cNvPicPr>
          <p:nvPr/>
        </p:nvPicPr>
        <p:blipFill>
          <a:blip r:embed="rId9"/>
          <a:stretch>
            <a:fillRect/>
          </a:stretch>
        </p:blipFill>
        <p:spPr>
          <a:xfrm>
            <a:off x="10545123" y="75283"/>
            <a:ext cx="782832" cy="881537"/>
          </a:xfrm>
          <a:prstGeom prst="rect">
            <a:avLst/>
          </a:prstGeom>
        </p:spPr>
      </p:pic>
      <p:pic>
        <p:nvPicPr>
          <p:cNvPr id="19" name="Picture 18">
            <a:extLst>
              <a:ext uri="{FF2B5EF4-FFF2-40B4-BE49-F238E27FC236}">
                <a16:creationId xmlns:a16="http://schemas.microsoft.com/office/drawing/2014/main" id="{061B3B37-82BD-5F86-DC42-C3266B79C2AD}"/>
              </a:ext>
            </a:extLst>
          </p:cNvPr>
          <p:cNvPicPr>
            <a:picLocks noChangeAspect="1"/>
          </p:cNvPicPr>
          <p:nvPr/>
        </p:nvPicPr>
        <p:blipFill>
          <a:blip r:embed="rId10"/>
          <a:stretch>
            <a:fillRect/>
          </a:stretch>
        </p:blipFill>
        <p:spPr>
          <a:xfrm>
            <a:off x="11373101" y="133372"/>
            <a:ext cx="661988" cy="823448"/>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E1E145-B5C3-BC25-D994-B4DC9D0CF478}"/>
              </a:ext>
            </a:extLst>
          </p:cNvPr>
          <p:cNvSpPr txBox="1"/>
          <p:nvPr/>
        </p:nvSpPr>
        <p:spPr>
          <a:xfrm>
            <a:off x="358902" y="1373367"/>
            <a:ext cx="10147554" cy="3279103"/>
          </a:xfrm>
          <a:prstGeom prst="rect">
            <a:avLst/>
          </a:prstGeom>
          <a:noFill/>
        </p:spPr>
        <p:txBody>
          <a:bodyPr wrap="square">
            <a:spAutoFit/>
          </a:bodyPr>
          <a:lstStyle/>
          <a:p>
            <a:pPr marL="285750" indent="-285750" algn="just">
              <a:lnSpc>
                <a:spcPts val="2500"/>
              </a:lnSpc>
              <a:buFont typeface="Wingdings" panose="05000000000000000000" pitchFamily="2" charset="2"/>
              <a:buChar char="q"/>
            </a:pPr>
            <a:r>
              <a:rPr lang="en-US" dirty="0"/>
              <a:t> As a result of using SST data in conjunction with the PIV method to calculate surface currents in the Flores Sea, results are obtained with varying degrees of accuracy. It has been observed that the most accurate estimation results are often seen around Komodo National Park or south of the Flores HF radar. However, one must consider that the northeast part of the HF radar range tends to overestimate the estimated value. In other words, the current component velocity is expected to be higher than what the HF radar observed. This is the reason for the higher estimated velocity. It has been found that better estimates are produced in areas where current speeds are relatively calm.</a:t>
            </a:r>
          </a:p>
          <a:p>
            <a:pPr marL="285750" indent="-285750" algn="just">
              <a:lnSpc>
                <a:spcPts val="2500"/>
              </a:lnSpc>
              <a:buFont typeface="Wingdings" panose="05000000000000000000" pitchFamily="2" charset="2"/>
              <a:buChar char="q"/>
            </a:pPr>
            <a:r>
              <a:rPr lang="en-US" dirty="0"/>
              <a:t>Himawari-8 SST data and the PIV method can describe ocean surface currents, especially in the Flores Sea. However, further research is still needed regarding adjusting PIV calculation methods such as interrogation windows, post-processing, etc., to produce better estimation data accuracy.</a:t>
            </a:r>
          </a:p>
        </p:txBody>
      </p:sp>
      <p:pic>
        <p:nvPicPr>
          <p:cNvPr id="8" name="Picture 7">
            <a:extLst>
              <a:ext uri="{FF2B5EF4-FFF2-40B4-BE49-F238E27FC236}">
                <a16:creationId xmlns:a16="http://schemas.microsoft.com/office/drawing/2014/main" id="{60207041-1F65-3296-7463-23BA9313ACB5}"/>
              </a:ext>
            </a:extLst>
          </p:cNvPr>
          <p:cNvPicPr>
            <a:picLocks noChangeAspect="1"/>
          </p:cNvPicPr>
          <p:nvPr/>
        </p:nvPicPr>
        <p:blipFill>
          <a:blip r:embed="rId2"/>
          <a:stretch>
            <a:fillRect/>
          </a:stretch>
        </p:blipFill>
        <p:spPr>
          <a:xfrm>
            <a:off x="9828678" y="224156"/>
            <a:ext cx="671299" cy="675232"/>
          </a:xfrm>
          <a:prstGeom prst="rect">
            <a:avLst/>
          </a:prstGeom>
        </p:spPr>
      </p:pic>
      <p:pic>
        <p:nvPicPr>
          <p:cNvPr id="9" name="Picture 8">
            <a:extLst>
              <a:ext uri="{FF2B5EF4-FFF2-40B4-BE49-F238E27FC236}">
                <a16:creationId xmlns:a16="http://schemas.microsoft.com/office/drawing/2014/main" id="{64C1D8E1-1F12-07F0-9F38-1987AEFD21FA}"/>
              </a:ext>
            </a:extLst>
          </p:cNvPr>
          <p:cNvPicPr>
            <a:picLocks noChangeAspect="1"/>
          </p:cNvPicPr>
          <p:nvPr/>
        </p:nvPicPr>
        <p:blipFill>
          <a:blip r:embed="rId3"/>
          <a:stretch>
            <a:fillRect/>
          </a:stretch>
        </p:blipFill>
        <p:spPr>
          <a:xfrm>
            <a:off x="10574365" y="121003"/>
            <a:ext cx="782832" cy="881537"/>
          </a:xfrm>
          <a:prstGeom prst="rect">
            <a:avLst/>
          </a:prstGeom>
        </p:spPr>
      </p:pic>
      <p:pic>
        <p:nvPicPr>
          <p:cNvPr id="10" name="Picture 9">
            <a:extLst>
              <a:ext uri="{FF2B5EF4-FFF2-40B4-BE49-F238E27FC236}">
                <a16:creationId xmlns:a16="http://schemas.microsoft.com/office/drawing/2014/main" id="{F5DA9967-2E96-4D0F-F430-5F17AC56DE8C}"/>
              </a:ext>
            </a:extLst>
          </p:cNvPr>
          <p:cNvPicPr>
            <a:picLocks noChangeAspect="1"/>
          </p:cNvPicPr>
          <p:nvPr/>
        </p:nvPicPr>
        <p:blipFill>
          <a:blip r:embed="rId4"/>
          <a:stretch>
            <a:fillRect/>
          </a:stretch>
        </p:blipFill>
        <p:spPr>
          <a:xfrm>
            <a:off x="11373101" y="179092"/>
            <a:ext cx="661988" cy="823448"/>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P1.3-738</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89C088-885B-C31D-CA45-15742DDE6A17}"/>
              </a:ext>
            </a:extLst>
          </p:cNvPr>
          <p:cNvSpPr txBox="1"/>
          <p:nvPr/>
        </p:nvSpPr>
        <p:spPr>
          <a:xfrm>
            <a:off x="496062" y="941562"/>
            <a:ext cx="10394442" cy="5823646"/>
          </a:xfrm>
          <a:prstGeom prst="rect">
            <a:avLst/>
          </a:prstGeom>
          <a:noFill/>
        </p:spPr>
        <p:txBody>
          <a:bodyPr wrap="square">
            <a:spAutoFit/>
          </a:bodyPr>
          <a:lstStyle/>
          <a:p>
            <a:pPr marL="171450" indent="-171450">
              <a:lnSpc>
                <a:spcPts val="2500"/>
              </a:lnSpc>
              <a:buFont typeface="Arial" panose="020B0604020202020204" pitchFamily="34" charset="0"/>
              <a:buChar char="•"/>
            </a:pPr>
            <a:r>
              <a:rPr lang="en-US" sz="1200" dirty="0"/>
              <a:t>Balamurugan, R., &amp; Jeeva, B. (2019). Micron size particle image velocimetry by fast Fourier transform. 020156. https://doi.org/10.1063/1.5130366</a:t>
            </a:r>
          </a:p>
          <a:p>
            <a:pPr marL="171450" indent="-171450">
              <a:lnSpc>
                <a:spcPts val="2500"/>
              </a:lnSpc>
              <a:buFont typeface="Arial" panose="020B0604020202020204" pitchFamily="34" charset="0"/>
              <a:buChar char="•"/>
            </a:pPr>
            <a:r>
              <a:rPr lang="en-US" sz="1200" dirty="0"/>
              <a:t>Choi, J. M., Kim, W., Hong, T. T. M., &amp; Park, Y. G. (2021). Derivation and Evaluation of Satellite-Based Surface Current. Frontiers in Marine Science, 8. https://doi.org/10.3389/fmars.2021.695780</a:t>
            </a:r>
          </a:p>
          <a:p>
            <a:pPr marL="171450" indent="-171450">
              <a:lnSpc>
                <a:spcPts val="2500"/>
              </a:lnSpc>
              <a:buFont typeface="Arial" panose="020B0604020202020204" pitchFamily="34" charset="0"/>
              <a:buChar char="•"/>
            </a:pPr>
            <a:r>
              <a:rPr lang="en-US" sz="1200" dirty="0"/>
              <a:t>Fujita, I., </a:t>
            </a:r>
            <a:r>
              <a:rPr lang="en-US" sz="1200" dirty="0" err="1"/>
              <a:t>Muste</a:t>
            </a:r>
            <a:r>
              <a:rPr lang="en-US" sz="1200" dirty="0"/>
              <a:t>, M., &amp; Kruger, A. (1998). Large-scale particle image velocimetry for flow analysis in hydraulic engineering applications. Journal of Hydraulic Research, 36(3), 397–414. </a:t>
            </a:r>
            <a:r>
              <a:rPr lang="en-US" sz="1200" dirty="0">
                <a:hlinkClick r:id="rId2">
                  <a:extLst>
                    <a:ext uri="{A12FA001-AC4F-418D-AE19-62706E023703}">
                      <ahyp:hlinkClr xmlns:ahyp="http://schemas.microsoft.com/office/drawing/2018/hyperlinkcolor" val="tx"/>
                    </a:ext>
                  </a:extLst>
                </a:hlinkClick>
              </a:rPr>
              <a:t>https://doi.org/10.1080/00221689809498626</a:t>
            </a:r>
            <a:endParaRPr lang="en-US" sz="1200" dirty="0"/>
          </a:p>
          <a:p>
            <a:pPr marL="171450" indent="-171450">
              <a:lnSpc>
                <a:spcPts val="2500"/>
              </a:lnSpc>
              <a:buFont typeface="Arial" panose="020B0604020202020204" pitchFamily="34" charset="0"/>
              <a:buChar char="•"/>
            </a:pPr>
            <a:r>
              <a:rPr lang="en-US" sz="1200" dirty="0" err="1"/>
              <a:t>Ghalenoei</a:t>
            </a:r>
            <a:r>
              <a:rPr lang="en-US" sz="1200" dirty="0"/>
              <a:t>, E., &amp; </a:t>
            </a:r>
            <a:r>
              <a:rPr lang="en-US" sz="1200" dirty="0" err="1"/>
              <a:t>Hasanlou</a:t>
            </a:r>
            <a:r>
              <a:rPr lang="en-US" sz="1200" dirty="0"/>
              <a:t>, M. (2017). Monitoring of sea surface currents by using sea surface temperature and satellite altimetry data in the Caspian Sea </a:t>
            </a:r>
            <a:r>
              <a:rPr lang="en-US" sz="1200" dirty="0" err="1"/>
              <a:t>Uav</a:t>
            </a:r>
            <a:r>
              <a:rPr lang="en-US" sz="1200" dirty="0"/>
              <a:t> photogrammetry View project SAR Polarimetry Information Extraction View project Monitoring of sea surface currents by using sea surface temperature and satellite altimetry data in the Caspian Sea. Earth Observation and Geomatics Engineering, 1(1), 36–46. https://doi.org/10.22059/eoge.2017.226309.1001</a:t>
            </a:r>
          </a:p>
          <a:p>
            <a:pPr marL="171450" indent="-171450">
              <a:lnSpc>
                <a:spcPts val="2500"/>
              </a:lnSpc>
              <a:buFont typeface="Arial" panose="020B0604020202020204" pitchFamily="34" charset="0"/>
              <a:buChar char="•"/>
            </a:pPr>
            <a:r>
              <a:rPr lang="en-US" sz="1200" dirty="0"/>
              <a:t>Hsu, T.-W., Shin, C.-Y., Ou, S.-H., &amp; Li, Y.-T. (2011). Multi-Cross-Correlation Method in Particle Image Velocimetry. Journal of Mechanics, 27(3), 365–377. https://doi.org/10.1017/jmech.2011.39</a:t>
            </a:r>
          </a:p>
          <a:p>
            <a:pPr marL="171450" indent="-171450">
              <a:lnSpc>
                <a:spcPts val="2500"/>
              </a:lnSpc>
              <a:buFont typeface="Arial" panose="020B0604020202020204" pitchFamily="34" charset="0"/>
              <a:buChar char="•"/>
            </a:pPr>
            <a:r>
              <a:rPr lang="en-US" sz="1200" dirty="0"/>
              <a:t>Karang, I. W. G. A., </a:t>
            </a:r>
            <a:r>
              <a:rPr lang="en-US" sz="1200" dirty="0" err="1"/>
              <a:t>Chonnaniyah</a:t>
            </a:r>
            <a:r>
              <a:rPr lang="en-US" sz="1200" dirty="0"/>
              <a:t>, &amp; </a:t>
            </a:r>
            <a:r>
              <a:rPr lang="en-US" sz="1200" dirty="0" err="1"/>
              <a:t>Osawa</a:t>
            </a:r>
            <a:r>
              <a:rPr lang="en-US" sz="1200" dirty="0"/>
              <a:t>, T. (2020). Internal solitary wave observations in the Flores Sea using the Himawari-8 geostationary satellite. International Journal of Remote Sensing, 41(15), 5726–5742. https://doi.org/10.1080/01431161.2019.1693079</a:t>
            </a:r>
          </a:p>
          <a:p>
            <a:pPr marL="171450" indent="-171450">
              <a:lnSpc>
                <a:spcPts val="2500"/>
              </a:lnSpc>
              <a:buFont typeface="Arial" panose="020B0604020202020204" pitchFamily="34" charset="0"/>
              <a:buChar char="•"/>
            </a:pPr>
            <a:r>
              <a:rPr lang="en-US" sz="1200" dirty="0" err="1"/>
              <a:t>Röhrs</a:t>
            </a:r>
            <a:r>
              <a:rPr lang="en-US" sz="1200" dirty="0"/>
              <a:t>, J., Sutherland, G., Jeans, G., </a:t>
            </a:r>
            <a:r>
              <a:rPr lang="en-US" sz="1200" dirty="0" err="1"/>
              <a:t>Bedington</a:t>
            </a:r>
            <a:r>
              <a:rPr lang="en-US" sz="1200" dirty="0"/>
              <a:t>, M., </a:t>
            </a:r>
            <a:r>
              <a:rPr lang="en-US" sz="1200" dirty="0" err="1"/>
              <a:t>Sperrevik</a:t>
            </a:r>
            <a:r>
              <a:rPr lang="en-US" sz="1200" dirty="0"/>
              <a:t>, A. K., </a:t>
            </a:r>
            <a:r>
              <a:rPr lang="en-US" sz="1200" dirty="0" err="1"/>
              <a:t>Dagestad</a:t>
            </a:r>
            <a:r>
              <a:rPr lang="en-US" sz="1200" dirty="0"/>
              <a:t>, K. F., </a:t>
            </a:r>
            <a:r>
              <a:rPr lang="en-US" sz="1200" dirty="0" err="1"/>
              <a:t>Gusdal</a:t>
            </a:r>
            <a:r>
              <a:rPr lang="en-US" sz="1200" dirty="0"/>
              <a:t>, Y., </a:t>
            </a:r>
            <a:r>
              <a:rPr lang="en-US" sz="1200" dirty="0" err="1"/>
              <a:t>Mauritzen</a:t>
            </a:r>
            <a:r>
              <a:rPr lang="en-US" sz="1200" dirty="0"/>
              <a:t>, C., Dale, A., &amp; </a:t>
            </a:r>
            <a:r>
              <a:rPr lang="en-US" sz="1200" dirty="0" err="1"/>
              <a:t>LaCasce</a:t>
            </a:r>
            <a:r>
              <a:rPr lang="en-US" sz="1200" dirty="0"/>
              <a:t>, J. H. (2021). Surface currents in operational oceanography: Key applications, mechanisms, and methods. Journal of Operational Oceanography. </a:t>
            </a:r>
            <a:r>
              <a:rPr lang="en-US" sz="1200" dirty="0">
                <a:hlinkClick r:id="rId3">
                  <a:extLst>
                    <a:ext uri="{A12FA001-AC4F-418D-AE19-62706E023703}">
                      <ahyp:hlinkClr xmlns:ahyp="http://schemas.microsoft.com/office/drawing/2018/hyperlinkcolor" val="tx"/>
                    </a:ext>
                  </a:extLst>
                </a:hlinkClick>
              </a:rPr>
              <a:t>https://doi.org/10.1080/1755876X.2021.1903221</a:t>
            </a:r>
            <a:endParaRPr lang="en-US" sz="1200" dirty="0"/>
          </a:p>
          <a:p>
            <a:pPr marL="171450" indent="-171450">
              <a:lnSpc>
                <a:spcPts val="2500"/>
              </a:lnSpc>
              <a:buFont typeface="Arial" panose="020B0604020202020204" pitchFamily="34" charset="0"/>
              <a:buChar char="•"/>
            </a:pPr>
            <a:r>
              <a:rPr lang="en-US" sz="1200" dirty="0"/>
              <a:t>Supriyadi, E., </a:t>
            </a:r>
            <a:r>
              <a:rPr lang="en-US" sz="1200" dirty="0" err="1"/>
              <a:t>Hidayat</a:t>
            </a:r>
            <a:r>
              <a:rPr lang="en-US" sz="1200" dirty="0"/>
              <a:t>, R., </a:t>
            </a:r>
            <a:r>
              <a:rPr lang="en-US" sz="1200" dirty="0" err="1"/>
              <a:t>Santikayasa</a:t>
            </a:r>
            <a:r>
              <a:rPr lang="en-US" sz="1200" dirty="0"/>
              <a:t>, P., &amp; </a:t>
            </a:r>
            <a:r>
              <a:rPr lang="en-US" sz="1200" dirty="0" err="1"/>
              <a:t>Ramdhani</a:t>
            </a:r>
            <a:r>
              <a:rPr lang="en-US" sz="1200" dirty="0"/>
              <a:t>, A. (2021). An Analysis of Surface Ocean Currents from HF Radar Measurements in the Bali Strait and the Flores Sea, Indonesia. International Journal on Advanced Science, Engineering and Information Technology, 11(4).</a:t>
            </a:r>
          </a:p>
          <a:p>
            <a:pPr marL="171450" indent="-171450">
              <a:lnSpc>
                <a:spcPts val="2500"/>
              </a:lnSpc>
              <a:buFont typeface="Arial" panose="020B0604020202020204" pitchFamily="34" charset="0"/>
              <a:buChar char="•"/>
            </a:pPr>
            <a:r>
              <a:rPr lang="en-US" sz="1200" dirty="0"/>
              <a:t>Willmott, C. J., Robeson, S. M., &amp; Matsuura, K. (2011). A refined index of model performance. International Journal of Climatology, 32(13), 2088–2094. </a:t>
            </a:r>
            <a:r>
              <a:rPr lang="en-US" sz="1200" dirty="0">
                <a:hlinkClick r:id="rId4">
                  <a:extLst>
                    <a:ext uri="{A12FA001-AC4F-418D-AE19-62706E023703}">
                      <ahyp:hlinkClr xmlns:ahyp="http://schemas.microsoft.com/office/drawing/2018/hyperlinkcolor" val="tx"/>
                    </a:ext>
                  </a:extLst>
                </a:hlinkClick>
              </a:rPr>
              <a:t>https://doi.org/10.1002/joc.2419</a:t>
            </a:r>
            <a:r>
              <a:rPr lang="en-US" sz="1200" dirty="0"/>
              <a:t>								AND OTHERS…</a:t>
            </a:r>
          </a:p>
        </p:txBody>
      </p:sp>
      <p:pic>
        <p:nvPicPr>
          <p:cNvPr id="10" name="Picture 9">
            <a:extLst>
              <a:ext uri="{FF2B5EF4-FFF2-40B4-BE49-F238E27FC236}">
                <a16:creationId xmlns:a16="http://schemas.microsoft.com/office/drawing/2014/main" id="{18D0C439-E256-C49E-5D33-AA5EA4C184D5}"/>
              </a:ext>
            </a:extLst>
          </p:cNvPr>
          <p:cNvPicPr>
            <a:picLocks noChangeAspect="1"/>
          </p:cNvPicPr>
          <p:nvPr/>
        </p:nvPicPr>
        <p:blipFill>
          <a:blip r:embed="rId5"/>
          <a:stretch>
            <a:fillRect/>
          </a:stretch>
        </p:blipFill>
        <p:spPr>
          <a:xfrm>
            <a:off x="9828678" y="224156"/>
            <a:ext cx="671299" cy="675232"/>
          </a:xfrm>
          <a:prstGeom prst="rect">
            <a:avLst/>
          </a:prstGeom>
        </p:spPr>
      </p:pic>
      <p:pic>
        <p:nvPicPr>
          <p:cNvPr id="11" name="Picture 10">
            <a:extLst>
              <a:ext uri="{FF2B5EF4-FFF2-40B4-BE49-F238E27FC236}">
                <a16:creationId xmlns:a16="http://schemas.microsoft.com/office/drawing/2014/main" id="{B6E7F83B-7A9C-003B-2DA3-00CA302E2F6B}"/>
              </a:ext>
            </a:extLst>
          </p:cNvPr>
          <p:cNvPicPr>
            <a:picLocks noChangeAspect="1"/>
          </p:cNvPicPr>
          <p:nvPr/>
        </p:nvPicPr>
        <p:blipFill>
          <a:blip r:embed="rId6"/>
          <a:stretch>
            <a:fillRect/>
          </a:stretch>
        </p:blipFill>
        <p:spPr>
          <a:xfrm>
            <a:off x="10574365" y="121003"/>
            <a:ext cx="782832" cy="881537"/>
          </a:xfrm>
          <a:prstGeom prst="rect">
            <a:avLst/>
          </a:prstGeom>
        </p:spPr>
      </p:pic>
      <p:pic>
        <p:nvPicPr>
          <p:cNvPr id="12" name="Picture 11">
            <a:extLst>
              <a:ext uri="{FF2B5EF4-FFF2-40B4-BE49-F238E27FC236}">
                <a16:creationId xmlns:a16="http://schemas.microsoft.com/office/drawing/2014/main" id="{E73B5E13-832D-5961-A387-685A7A66FCBB}"/>
              </a:ext>
            </a:extLst>
          </p:cNvPr>
          <p:cNvPicPr>
            <a:picLocks noChangeAspect="1"/>
          </p:cNvPicPr>
          <p:nvPr/>
        </p:nvPicPr>
        <p:blipFill>
          <a:blip r:embed="rId7"/>
          <a:stretch>
            <a:fillRect/>
          </a:stretch>
        </p:blipFill>
        <p:spPr>
          <a:xfrm>
            <a:off x="11373101" y="179092"/>
            <a:ext cx="661988" cy="823448"/>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6358</TotalTime>
  <Words>1826</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Cambria Math</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PandePHW</cp:lastModifiedBy>
  <cp:revision>40</cp:revision>
  <dcterms:created xsi:type="dcterms:W3CDTF">2023-04-18T13:25:54Z</dcterms:created>
  <dcterms:modified xsi:type="dcterms:W3CDTF">2023-06-11T07:14:44Z</dcterms:modified>
</cp:coreProperties>
</file>