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105" d="100"/>
          <a:sy n="105" d="100"/>
        </p:scale>
        <p:origin x="97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a:solidFill>
                  <a:schemeClr val="bg1"/>
                </a:solidFill>
                <a:latin typeface="Arial" panose="020B0604020202020204" pitchFamily="34" charset="0"/>
                <a:cs typeface="Arial" panose="020B0604020202020204" pitchFamily="34" charset="0"/>
              </a:rPr>
              <a:t>P3.2-238</a:t>
            </a:r>
            <a:endParaRPr lang="en-AT" sz="11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76C91B-333D-CF33-4FE9-81CDD42E9314}"/>
              </a:ext>
            </a:extLst>
          </p:cNvPr>
          <p:cNvSpPr txBox="1"/>
          <p:nvPr/>
        </p:nvSpPr>
        <p:spPr>
          <a:xfrm>
            <a:off x="2088706" y="-54864"/>
            <a:ext cx="8547316" cy="1200329"/>
          </a:xfrm>
          <a:prstGeom prst="rect">
            <a:avLst/>
          </a:prstGeom>
          <a:noFill/>
        </p:spPr>
        <p:txBody>
          <a:bodyPr wrap="square" rtlCol="0">
            <a:spAutoFit/>
          </a:bodyPr>
          <a:lstStyle/>
          <a:p>
            <a:pPr algn="ctr"/>
            <a:r>
              <a:rPr lang="en-US" sz="1600" b="1">
                <a:solidFill>
                  <a:schemeClr val="bg1"/>
                </a:solidFill>
                <a:latin typeface="Arial" panose="020B0604020202020204" pitchFamily="34" charset="0"/>
                <a:cs typeface="Arial" panose="020B0604020202020204" pitchFamily="34" charset="0"/>
              </a:rPr>
              <a:t>Retrieval of Sea Surface Current using Himawari-8 SST Data and Particle Image Velocimetry Method in the Flores Sea</a:t>
            </a:r>
          </a:p>
          <a:p>
            <a:pPr algn="ctr"/>
            <a:r>
              <a:rPr lang="en-AT" sz="1600">
                <a:solidFill>
                  <a:schemeClr val="bg1"/>
                </a:solidFill>
                <a:latin typeface="Arial" panose="020B0604020202020204" pitchFamily="34" charset="0"/>
                <a:cs typeface="Arial" panose="020B0604020202020204" pitchFamily="34" charset="0"/>
              </a:rPr>
              <a:t>[</a:t>
            </a:r>
            <a:r>
              <a:rPr lang="en-US" sz="1600" dirty="0">
                <a:solidFill>
                  <a:schemeClr val="bg1"/>
                </a:solidFill>
                <a:latin typeface="Arial" panose="020B0604020202020204" pitchFamily="34" charset="0"/>
                <a:cs typeface="Arial" panose="020B0604020202020204" pitchFamily="34" charset="0"/>
              </a:rPr>
              <a:t>K. </a:t>
            </a:r>
            <a:r>
              <a:rPr lang="en-US" sz="1600" dirty="0" err="1">
                <a:solidFill>
                  <a:schemeClr val="bg1"/>
                </a:solidFill>
                <a:latin typeface="Arial" panose="020B0604020202020204" pitchFamily="34" charset="0"/>
                <a:cs typeface="Arial" panose="020B0604020202020204" pitchFamily="34" charset="0"/>
              </a:rPr>
              <a:t>Setiya</a:t>
            </a:r>
            <a:r>
              <a:rPr lang="en-US" sz="1600" dirty="0">
                <a:solidFill>
                  <a:schemeClr val="bg1"/>
                </a:solidFill>
                <a:latin typeface="Arial" panose="020B0604020202020204" pitchFamily="34" charset="0"/>
                <a:cs typeface="Arial" panose="020B0604020202020204" pitchFamily="34" charset="0"/>
              </a:rPr>
              <a:t> Wati</a:t>
            </a:r>
            <a:r>
              <a:rPr lang="en-US" sz="1600" baseline="30000" dirty="0">
                <a:solidFill>
                  <a:schemeClr val="bg1"/>
                </a:solidFill>
                <a:latin typeface="Arial" panose="020B0604020202020204" pitchFamily="34" charset="0"/>
                <a:cs typeface="Arial" panose="020B0604020202020204" pitchFamily="34" charset="0"/>
              </a:rPr>
              <a:t>1</a:t>
            </a:r>
            <a:r>
              <a:rPr lang="en-US" sz="1600" dirty="0">
                <a:solidFill>
                  <a:schemeClr val="bg1"/>
                </a:solidFill>
                <a:latin typeface="Arial" panose="020B0604020202020204" pitchFamily="34" charset="0"/>
                <a:cs typeface="Arial" panose="020B0604020202020204" pitchFamily="34" charset="0"/>
              </a:rPr>
              <a:t>, P.P. Hadi Wiguna</a:t>
            </a:r>
            <a:r>
              <a:rPr lang="en-US" sz="1600" baseline="30000" dirty="0">
                <a:solidFill>
                  <a:schemeClr val="bg1"/>
                </a:solidFill>
                <a:latin typeface="Arial" panose="020B0604020202020204" pitchFamily="34" charset="0"/>
                <a:cs typeface="Arial" panose="020B0604020202020204" pitchFamily="34" charset="0"/>
              </a:rPr>
              <a:t>2</a:t>
            </a:r>
            <a:r>
              <a:rPr lang="en-US" sz="1600" dirty="0">
                <a:solidFill>
                  <a:schemeClr val="bg1"/>
                </a:solidFill>
                <a:latin typeface="Arial" panose="020B0604020202020204" pitchFamily="34" charset="0"/>
                <a:cs typeface="Arial" panose="020B0604020202020204" pitchFamily="34" charset="0"/>
              </a:rPr>
              <a:t>, T. Osawa</a:t>
            </a:r>
            <a:r>
              <a:rPr lang="en-US" sz="1600" baseline="30000" dirty="0">
                <a:solidFill>
                  <a:schemeClr val="bg1"/>
                </a:solidFill>
                <a:latin typeface="Arial" panose="020B0604020202020204" pitchFamily="34" charset="0"/>
                <a:cs typeface="Arial" panose="020B0604020202020204" pitchFamily="34" charset="0"/>
              </a:rPr>
              <a:t>3</a:t>
            </a:r>
            <a:r>
              <a:rPr lang="en-US" sz="1600" dirty="0">
                <a:solidFill>
                  <a:schemeClr val="bg1"/>
                </a:solidFill>
                <a:latin typeface="Arial" panose="020B0604020202020204" pitchFamily="34" charset="0"/>
                <a:cs typeface="Arial" panose="020B0604020202020204" pitchFamily="34" charset="0"/>
              </a:rPr>
              <a:t>, I W.G.A. Karang</a:t>
            </a:r>
            <a:r>
              <a:rPr lang="en-US" sz="1600" baseline="30000" dirty="0">
                <a:solidFill>
                  <a:schemeClr val="bg1"/>
                </a:solidFill>
                <a:latin typeface="Arial" panose="020B0604020202020204" pitchFamily="34" charset="0"/>
                <a:cs typeface="Arial" panose="020B0604020202020204" pitchFamily="34" charset="0"/>
              </a:rPr>
              <a:t>4</a:t>
            </a:r>
            <a:r>
              <a:rPr lang="en-AT" sz="1600" dirty="0">
                <a:solidFill>
                  <a:schemeClr val="bg1"/>
                </a:solidFill>
                <a:latin typeface="Arial" panose="020B0604020202020204" pitchFamily="34" charset="0"/>
                <a:cs typeface="Arial" panose="020B0604020202020204" pitchFamily="34" charset="0"/>
              </a:rPr>
              <a:t>]</a:t>
            </a:r>
          </a:p>
          <a:p>
            <a:pPr algn="ctr"/>
            <a:r>
              <a:rPr lang="en-US" sz="1200" baseline="30000" dirty="0">
                <a:solidFill>
                  <a:schemeClr val="bg1"/>
                </a:solidFill>
                <a:latin typeface="Arial" panose="020B0604020202020204" pitchFamily="34" charset="0"/>
                <a:cs typeface="Arial" panose="020B0604020202020204" pitchFamily="34" charset="0"/>
              </a:rPr>
              <a:t>12</a:t>
            </a:r>
            <a:r>
              <a:rPr lang="en-US" sz="1200" dirty="0">
                <a:solidFill>
                  <a:schemeClr val="bg1"/>
                </a:solidFill>
                <a:latin typeface="Arial" panose="020B0604020202020204" pitchFamily="34" charset="0"/>
                <a:cs typeface="Arial" panose="020B0604020202020204" pitchFamily="34" charset="0"/>
              </a:rPr>
              <a:t>Meteorological, Climatological, and Geophysical Agency, Indonesia/</a:t>
            </a:r>
          </a:p>
          <a:p>
            <a:pPr algn="ctr"/>
            <a:r>
              <a:rPr lang="en-US" sz="1200" baseline="30000" dirty="0">
                <a:solidFill>
                  <a:schemeClr val="bg1"/>
                </a:solidFill>
                <a:latin typeface="Arial" panose="020B0604020202020204" pitchFamily="34" charset="0"/>
                <a:cs typeface="Arial" panose="020B0604020202020204" pitchFamily="34" charset="0"/>
              </a:rPr>
              <a:t>3</a:t>
            </a:r>
            <a:r>
              <a:rPr lang="en-US" sz="1200" dirty="0">
                <a:solidFill>
                  <a:schemeClr val="bg1"/>
                </a:solidFill>
                <a:latin typeface="Arial" panose="020B0604020202020204" pitchFamily="34" charset="0"/>
                <a:cs typeface="Arial" panose="020B0604020202020204" pitchFamily="34" charset="0"/>
              </a:rPr>
              <a:t>Yamaguchi University/ </a:t>
            </a:r>
            <a:r>
              <a:rPr lang="en-US" sz="1200" baseline="30000" dirty="0">
                <a:solidFill>
                  <a:schemeClr val="bg1"/>
                </a:solidFill>
                <a:latin typeface="Arial" panose="020B0604020202020204" pitchFamily="34" charset="0"/>
                <a:cs typeface="Arial" panose="020B0604020202020204" pitchFamily="34" charset="0"/>
              </a:rPr>
              <a:t>4</a:t>
            </a:r>
            <a:r>
              <a:rPr lang="en-US" sz="1200" dirty="0">
                <a:solidFill>
                  <a:schemeClr val="bg1"/>
                </a:solidFill>
                <a:latin typeface="Arial" panose="020B0604020202020204" pitchFamily="34" charset="0"/>
                <a:cs typeface="Arial" panose="020B0604020202020204" pitchFamily="34" charset="0"/>
              </a:rPr>
              <a:t>Udayana University</a:t>
            </a:r>
            <a:endParaRPr lang="en-AT" sz="1200"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EE660056-5303-4197-6FEC-A6BA3186379E}"/>
              </a:ext>
            </a:extLst>
          </p:cNvPr>
          <p:cNvSpPr txBox="1"/>
          <p:nvPr/>
        </p:nvSpPr>
        <p:spPr>
          <a:xfrm>
            <a:off x="368046" y="1266550"/>
            <a:ext cx="11436858" cy="4524315"/>
          </a:xfrm>
          <a:prstGeom prst="rect">
            <a:avLst/>
          </a:prstGeom>
          <a:noFill/>
        </p:spPr>
        <p:txBody>
          <a:bodyPr wrap="square">
            <a:spAutoFit/>
          </a:bodyPr>
          <a:lstStyle/>
          <a:p>
            <a:pPr marL="285750" indent="-285750">
              <a:buFont typeface="Arial" panose="020B0604020202020204" pitchFamily="34" charset="0"/>
              <a:buChar char="•"/>
            </a:pPr>
            <a:r>
              <a:rPr lang="en-US" dirty="0"/>
              <a:t>Though Indonesia has large territorial waters, our ability to observe maritime weather parameters, especially sea surface currents, is still very limited.</a:t>
            </a:r>
          </a:p>
          <a:p>
            <a:pPr marL="285750" indent="-285750">
              <a:buFont typeface="Arial" panose="020B0604020202020204" pitchFamily="34" charset="0"/>
              <a:buChar char="•"/>
            </a:pPr>
            <a:r>
              <a:rPr lang="en-US" dirty="0"/>
              <a:t>Observing real-time surface ocean currents in Indonesia is only possible from four locations - the Flores Sea being one of them.</a:t>
            </a:r>
          </a:p>
          <a:p>
            <a:pPr marL="285750" indent="-285750">
              <a:buFont typeface="Arial" panose="020B0604020202020204" pitchFamily="34" charset="0"/>
              <a:buChar char="•"/>
            </a:pPr>
            <a:r>
              <a:rPr lang="en-US" dirty="0"/>
              <a:t>Himawari-8 is a geostationary satellite that orbits above Indonesia, providing continuous observations.</a:t>
            </a:r>
          </a:p>
          <a:p>
            <a:pPr marL="285750" indent="-285750">
              <a:buFont typeface="Arial" panose="020B0604020202020204" pitchFamily="34" charset="0"/>
              <a:buChar char="•"/>
            </a:pPr>
            <a:r>
              <a:rPr lang="en-US" dirty="0"/>
              <a:t>In order to estimate sea surface current components' velocity, particle image velocimetry can be used. The equation used here is cross-correlation.</a:t>
            </a:r>
          </a:p>
          <a:p>
            <a:pPr marL="285750" indent="-285750">
              <a:buFont typeface="Arial" panose="020B0604020202020204" pitchFamily="34" charset="0"/>
              <a:buChar char="•"/>
            </a:pPr>
            <a:r>
              <a:rPr lang="en-US" dirty="0"/>
              <a:t>Is this method effective in estimating sea surface currents from Himawari-8 SST data, especially in areas of Indonesia where the SST is almost uniform throughout the year?</a:t>
            </a:r>
          </a:p>
          <a:p>
            <a:pPr marL="285750" indent="-285750">
              <a:buFont typeface="Arial" panose="020B0604020202020204" pitchFamily="34" charset="0"/>
              <a:buChar char="•"/>
            </a:pPr>
            <a:r>
              <a:rPr lang="en-US" dirty="0"/>
              <a:t>Results vary in accuracy. Most accurate estimates have been seen near Komodo National Park or south of the Flores HF radar. The northern part of the HF radar range overestimates the value. This means that the current component velocity is higher than what the HF radar observed. This is why the estimated velocity is higher. In relatively calm areas, better estimates are produced.</a:t>
            </a:r>
          </a:p>
          <a:p>
            <a:pPr marL="285750" indent="-285750">
              <a:buFont typeface="Arial" panose="020B0604020202020204" pitchFamily="34" charset="0"/>
              <a:buChar char="•"/>
            </a:pPr>
            <a:r>
              <a:rPr lang="en-US" dirty="0"/>
              <a:t>Himawari-8 SST data and PIV can describe ocean surface currents, especially in the Flores Sea. To produce more accurate estimation data, further research is needed regarding adjusting PIV calculation methods such as interrogation windows, post-processing, etc.</a:t>
            </a:r>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2694</TotalTime>
  <Words>287</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PandePHW</cp:lastModifiedBy>
  <cp:revision>22</cp:revision>
  <dcterms:created xsi:type="dcterms:W3CDTF">2023-04-18T13:25:54Z</dcterms:created>
  <dcterms:modified xsi:type="dcterms:W3CDTF">2023-06-11T07:15:08Z</dcterms:modified>
</cp:coreProperties>
</file>