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697"/>
  </p:normalViewPr>
  <p:slideViewPr>
    <p:cSldViewPr snapToGrid="0">
      <p:cViewPr varScale="1">
        <p:scale>
          <a:sx n="119" d="100"/>
          <a:sy n="119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analysis of IMS hydrophone array signals</a:t>
            </a:r>
            <a:endParaRPr lang="en-AT" altLang="ja-JP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detection of submarine volcanic activity  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Tanaka, M. Obayashi, M. Nakano,  J. </a:t>
            </a:r>
            <a:r>
              <a:rPr lang="en-US" altLang="ja-JP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Yoshimitsu</a:t>
            </a:r>
            <a:r>
              <a:rPr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D. Metz</a:t>
            </a:r>
            <a:r>
              <a:rPr lang="en-US" altLang="ja-JP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JAMSTEC,</a:t>
            </a:r>
            <a:r>
              <a:rPr lang="en-US" altLang="ja-JP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† </a:t>
            </a:r>
            <a:r>
              <a:rPr lang="en-US" altLang="ja-JP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at CTBTO)</a:t>
            </a:r>
            <a:endParaRPr lang="en-AT" altLang="ja-JP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65BFEBB-4902-EA4B-9226-29DA184F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5" y="1619212"/>
            <a:ext cx="2516965" cy="25469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B97C77-06C5-134C-BB41-069DD3634445}"/>
              </a:ext>
            </a:extLst>
          </p:cNvPr>
          <p:cNvSpPr txBox="1"/>
          <p:nvPr/>
        </p:nvSpPr>
        <p:spPr>
          <a:xfrm>
            <a:off x="1043912" y="1802171"/>
            <a:ext cx="8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  <a:latin typeface="Helvetica" pitchFamily="2" charset="0"/>
              </a:rPr>
              <a:t>Volcanic activities?</a:t>
            </a:r>
          </a:p>
          <a:p>
            <a:r>
              <a:rPr lang="en-US" altLang="ja-JP" sz="1000" dirty="0">
                <a:solidFill>
                  <a:srgbClr val="FF0000"/>
                </a:solidFill>
                <a:latin typeface="Helvetica" pitchFamily="2" charset="0"/>
              </a:rPr>
              <a:t>in the IBM arc</a:t>
            </a:r>
            <a:endParaRPr kumimoji="1" lang="ja-JP" altLang="en-US" sz="100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52F256-5A84-E143-A7DC-26703595CAB7}"/>
              </a:ext>
            </a:extLst>
          </p:cNvPr>
          <p:cNvSpPr txBox="1"/>
          <p:nvPr/>
        </p:nvSpPr>
        <p:spPr>
          <a:xfrm>
            <a:off x="1201584" y="2468610"/>
            <a:ext cx="74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0070C0"/>
                </a:solidFill>
                <a:latin typeface="Helvetica" pitchFamily="2" charset="0"/>
              </a:rPr>
              <a:t>Human activities</a:t>
            </a:r>
            <a:endParaRPr kumimoji="1" lang="ja-JP" altLang="en-US" sz="1000">
              <a:solidFill>
                <a:srgbClr val="0070C0"/>
              </a:solidFill>
              <a:latin typeface="Helvetica" pitchFamily="2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0B936C-C0AF-D142-B0C0-ABB64A7279E3}"/>
              </a:ext>
            </a:extLst>
          </p:cNvPr>
          <p:cNvCxnSpPr>
            <a:cxnSpLocks/>
          </p:cNvCxnSpPr>
          <p:nvPr/>
        </p:nvCxnSpPr>
        <p:spPr>
          <a:xfrm flipV="1">
            <a:off x="1740255" y="2293172"/>
            <a:ext cx="361950" cy="350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F14C95C-9C11-2E4B-BC01-CEFB1C551554}"/>
              </a:ext>
            </a:extLst>
          </p:cNvPr>
          <p:cNvCxnSpPr>
            <a:cxnSpLocks/>
          </p:cNvCxnSpPr>
          <p:nvPr/>
        </p:nvCxnSpPr>
        <p:spPr>
          <a:xfrm>
            <a:off x="1784705" y="2759850"/>
            <a:ext cx="560932" cy="24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3AA9C0A-C8AA-9145-950E-31B1FD56FDD2}"/>
              </a:ext>
            </a:extLst>
          </p:cNvPr>
          <p:cNvCxnSpPr>
            <a:cxnSpLocks/>
          </p:cNvCxnSpPr>
          <p:nvPr/>
        </p:nvCxnSpPr>
        <p:spPr>
          <a:xfrm>
            <a:off x="1740255" y="2660725"/>
            <a:ext cx="734591" cy="7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324083-4287-024F-8664-56E8AED5BA1D}"/>
              </a:ext>
            </a:extLst>
          </p:cNvPr>
          <p:cNvSpPr txBox="1"/>
          <p:nvPr/>
        </p:nvSpPr>
        <p:spPr>
          <a:xfrm>
            <a:off x="204935" y="4159308"/>
            <a:ext cx="2516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  <a:latin typeface="Helvetica" pitchFamily="2" charset="0"/>
              </a:rPr>
              <a:t>Azimuth	Corresponding Volcano</a:t>
            </a:r>
          </a:p>
          <a:p>
            <a:r>
              <a:rPr lang="en-US" altLang="ja-JP" sz="1000" dirty="0">
                <a:solidFill>
                  <a:srgbClr val="FF0000"/>
                </a:solidFill>
                <a:latin typeface="Helvetica" pitchFamily="2" charset="0"/>
              </a:rPr>
              <a:t>278°	</a:t>
            </a:r>
            <a:r>
              <a:rPr lang="en-US" altLang="ja-JP" sz="1000" dirty="0" err="1">
                <a:solidFill>
                  <a:srgbClr val="FF0000"/>
                </a:solidFill>
                <a:latin typeface="Helvetica" pitchFamily="2" charset="0"/>
              </a:rPr>
              <a:t>Ahyi</a:t>
            </a:r>
            <a:endParaRPr lang="en-US" altLang="ja-JP" sz="1000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kumimoji="1" lang="en-US" altLang="ja-JP" sz="1000" dirty="0">
                <a:solidFill>
                  <a:srgbClr val="FF0000"/>
                </a:solidFill>
                <a:latin typeface="Helvetica" pitchFamily="2" charset="0"/>
              </a:rPr>
              <a:t>282</a:t>
            </a:r>
            <a:r>
              <a:rPr lang="en-US" altLang="ja-JP" sz="1000" dirty="0">
                <a:solidFill>
                  <a:srgbClr val="FF0000"/>
                </a:solidFill>
                <a:latin typeface="Helvetica" pitchFamily="2" charset="0"/>
              </a:rPr>
              <a:t>°	</a:t>
            </a:r>
            <a:r>
              <a:rPr lang="en-US" altLang="ja-JP" sz="1000" dirty="0" err="1">
                <a:solidFill>
                  <a:srgbClr val="FF0000"/>
                </a:solidFill>
                <a:latin typeface="Helvetica" pitchFamily="2" charset="0"/>
              </a:rPr>
              <a:t>Daikoku</a:t>
            </a:r>
            <a:r>
              <a:rPr lang="en-US" altLang="ja-JP" sz="1000" dirty="0">
                <a:solidFill>
                  <a:srgbClr val="FF0000"/>
                </a:solidFill>
                <a:latin typeface="Helvetica" pitchFamily="2" charset="0"/>
              </a:rPr>
              <a:t>?</a:t>
            </a:r>
          </a:p>
          <a:p>
            <a:r>
              <a:rPr kumimoji="1" lang="en-US" altLang="ja-JP" sz="1000" dirty="0">
                <a:solidFill>
                  <a:srgbClr val="FF0000"/>
                </a:solidFill>
                <a:latin typeface="Helvetica" pitchFamily="2" charset="0"/>
              </a:rPr>
              <a:t>291°	</a:t>
            </a:r>
            <a:r>
              <a:rPr kumimoji="1" lang="en-US" altLang="ja-JP" sz="1000" dirty="0" err="1">
                <a:solidFill>
                  <a:srgbClr val="FF0000"/>
                </a:solidFill>
                <a:latin typeface="Helvetica" pitchFamily="2" charset="0"/>
              </a:rPr>
              <a:t>Kaitoku</a:t>
            </a:r>
            <a:endParaRPr kumimoji="1" lang="ja-JP" altLang="en-US" sz="1000">
              <a:solidFill>
                <a:srgbClr val="FF0000"/>
              </a:solidFill>
              <a:latin typeface="Helvetica" pitchFamily="2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AC20C62-823C-0140-93C9-18FD9715D16A}"/>
              </a:ext>
            </a:extLst>
          </p:cNvPr>
          <p:cNvCxnSpPr/>
          <p:nvPr/>
        </p:nvCxnSpPr>
        <p:spPr>
          <a:xfrm>
            <a:off x="1183210" y="3178742"/>
            <a:ext cx="0" cy="519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1AAA089-AE87-9140-8614-CE4CE08B5D52}"/>
              </a:ext>
            </a:extLst>
          </p:cNvPr>
          <p:cNvCxnSpPr/>
          <p:nvPr/>
        </p:nvCxnSpPr>
        <p:spPr>
          <a:xfrm>
            <a:off x="1460301" y="3305942"/>
            <a:ext cx="0" cy="519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D93CD27-F310-0345-9CDA-3C19739A72C0}"/>
              </a:ext>
            </a:extLst>
          </p:cNvPr>
          <p:cNvCxnSpPr>
            <a:cxnSpLocks/>
          </p:cNvCxnSpPr>
          <p:nvPr/>
        </p:nvCxnSpPr>
        <p:spPr>
          <a:xfrm>
            <a:off x="706893" y="2124559"/>
            <a:ext cx="346044" cy="40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23C6729-82F5-7342-A924-8BF00264D08F}"/>
              </a:ext>
            </a:extLst>
          </p:cNvPr>
          <p:cNvSpPr txBox="1">
            <a:spLocks/>
          </p:cNvSpPr>
          <p:nvPr/>
        </p:nvSpPr>
        <p:spPr>
          <a:xfrm>
            <a:off x="191880" y="1089482"/>
            <a:ext cx="2427415" cy="50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Detection numbers (Semblance ≥ 0.7) from July 21, 2022 to April 12, 2023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Azimuths are limited from 260°</a:t>
            </a:r>
            <a:r>
              <a:rPr lang="en-US" altLang="ja-JP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1" lang="en-US" altLang="ja-JP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330°</a:t>
            </a:r>
            <a:endParaRPr kumimoji="1" lang="ja-JP" altLang="en-US" sz="1000">
              <a:latin typeface="Helvetica Neue" panose="02000503000000020004" pitchFamily="2" charset="0"/>
              <a:ea typeface="MS Gothic" panose="020B0609070205080204" pitchFamily="49" charset="-128"/>
              <a:cs typeface="Helvetica Neue" panose="02000503000000020004" pitchFamily="2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37D41AD-5C06-0A46-A585-CE776F961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18" y="1655418"/>
            <a:ext cx="2702785" cy="167892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FC750C9-8BF6-3241-8A8D-8B52AFC37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126" y="1644120"/>
            <a:ext cx="2678523" cy="167892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2D6B98B-11CE-7540-A659-8E9D1DD0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829" y="1621242"/>
            <a:ext cx="2654274" cy="167893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E147241-7E70-0E46-91CE-36737A41456E}"/>
              </a:ext>
            </a:extLst>
          </p:cNvPr>
          <p:cNvSpPr/>
          <p:nvPr/>
        </p:nvSpPr>
        <p:spPr>
          <a:xfrm>
            <a:off x="3533175" y="1844154"/>
            <a:ext cx="120325" cy="13654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4F4837-33EB-3443-A2AC-1C21DB8D92FE}"/>
              </a:ext>
            </a:extLst>
          </p:cNvPr>
          <p:cNvSpPr txBox="1"/>
          <p:nvPr/>
        </p:nvSpPr>
        <p:spPr>
          <a:xfrm>
            <a:off x="2932150" y="1882355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Helvetica" pitchFamily="2" charset="0"/>
              </a:rPr>
              <a:t>No data</a:t>
            </a:r>
            <a:endParaRPr kumimoji="1" lang="ja-JP" altLang="en-US" sz="1000">
              <a:latin typeface="Helvetica" pitchFamily="2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9BB0C9D-BFE0-BC46-8B34-C536D579D1ED}"/>
              </a:ext>
            </a:extLst>
          </p:cNvPr>
          <p:cNvSpPr/>
          <p:nvPr/>
        </p:nvSpPr>
        <p:spPr>
          <a:xfrm>
            <a:off x="6287514" y="1835953"/>
            <a:ext cx="120325" cy="13654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75E980F-243F-6A4A-800E-EA42AE9CBB80}"/>
              </a:ext>
            </a:extLst>
          </p:cNvPr>
          <p:cNvSpPr/>
          <p:nvPr/>
        </p:nvSpPr>
        <p:spPr>
          <a:xfrm>
            <a:off x="8966037" y="1813293"/>
            <a:ext cx="120325" cy="13654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3D2F9B5-83EE-4F44-B1C2-342CA4588C61}"/>
              </a:ext>
            </a:extLst>
          </p:cNvPr>
          <p:cNvSpPr/>
          <p:nvPr/>
        </p:nvSpPr>
        <p:spPr>
          <a:xfrm>
            <a:off x="10681777" y="1802171"/>
            <a:ext cx="61398" cy="13765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3D4D5A8-B9C1-CD41-A02A-A0408FA683BA}"/>
              </a:ext>
            </a:extLst>
          </p:cNvPr>
          <p:cNvSpPr/>
          <p:nvPr/>
        </p:nvSpPr>
        <p:spPr>
          <a:xfrm>
            <a:off x="8003254" y="1819852"/>
            <a:ext cx="61398" cy="13765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F8A2222-02CE-AF45-887C-3E94F02DACA7}"/>
              </a:ext>
            </a:extLst>
          </p:cNvPr>
          <p:cNvSpPr/>
          <p:nvPr/>
        </p:nvSpPr>
        <p:spPr>
          <a:xfrm>
            <a:off x="5260072" y="1833032"/>
            <a:ext cx="61398" cy="13765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D1C280-E5DB-9846-9A9D-BDE156DF1835}"/>
              </a:ext>
            </a:extLst>
          </p:cNvPr>
          <p:cNvSpPr txBox="1"/>
          <p:nvPr/>
        </p:nvSpPr>
        <p:spPr>
          <a:xfrm>
            <a:off x="3630745" y="1249880"/>
            <a:ext cx="663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Long term activity from </a:t>
            </a:r>
            <a:r>
              <a:rPr kumimoji="1" lang="en-US" altLang="ja-JP"/>
              <a:t>July 21, 2022 </a:t>
            </a:r>
            <a:r>
              <a:rPr kumimoji="1" lang="en-US" altLang="ja-JP" dirty="0"/>
              <a:t>to </a:t>
            </a:r>
            <a:r>
              <a:rPr kumimoji="1" lang="en-US" altLang="ja-JP"/>
              <a:t>May 5, 2023 </a:t>
            </a:r>
            <a:r>
              <a:rPr kumimoji="1" lang="en-US" altLang="ja-JP" dirty="0"/>
              <a:t>for 3 directions </a:t>
            </a:r>
            <a:endParaRPr kumimoji="1" lang="ja-JP" altLang="en-US"/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B5B21544-95A6-0745-820C-5D2D61F59388}"/>
              </a:ext>
            </a:extLst>
          </p:cNvPr>
          <p:cNvSpPr txBox="1">
            <a:spLocks/>
          </p:cNvSpPr>
          <p:nvPr/>
        </p:nvSpPr>
        <p:spPr>
          <a:xfrm>
            <a:off x="3716317" y="3328456"/>
            <a:ext cx="5383043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>
                <a:latin typeface="Helvetica" pitchFamily="2" charset="0"/>
              </a:rPr>
              <a:t>Example records and spectrograms for active periods</a:t>
            </a:r>
            <a:endParaRPr kumimoji="1" lang="ja-JP" altLang="en-US" sz="1000">
              <a:latin typeface="Helvetica" pitchFamily="2" charset="0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E4E4683B-5FEE-C04A-B53B-8B48553991FF}"/>
              </a:ext>
            </a:extLst>
          </p:cNvPr>
          <p:cNvSpPr txBox="1">
            <a:spLocks/>
          </p:cNvSpPr>
          <p:nvPr/>
        </p:nvSpPr>
        <p:spPr>
          <a:xfrm>
            <a:off x="272794" y="4873605"/>
            <a:ext cx="2756710" cy="436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80"/>
              </a:lnSpc>
              <a:spcBef>
                <a:spcPts val="0"/>
              </a:spcBef>
              <a:buNone/>
            </a:pPr>
            <a:r>
              <a:rPr lang="en-US" altLang="ja-JP" sz="1000" dirty="0">
                <a:latin typeface="Helvetica" pitchFamily="2" charset="0"/>
              </a:rPr>
              <a:t>Example record and spectrogram for</a:t>
            </a:r>
          </a:p>
          <a:p>
            <a:pPr marL="0" indent="0">
              <a:lnSpc>
                <a:spcPts val="1080"/>
              </a:lnSpc>
              <a:spcBef>
                <a:spcPts val="0"/>
              </a:spcBef>
              <a:buNone/>
            </a:pPr>
            <a:r>
              <a:rPr lang="en-US" altLang="ja-JP" sz="1000" dirty="0">
                <a:latin typeface="Helvetica" pitchFamily="2" charset="0"/>
              </a:rPr>
              <a:t>a quiet period</a:t>
            </a:r>
            <a:endParaRPr lang="ja-JP" altLang="en-US" sz="1000">
              <a:latin typeface="Helvetica" pitchFamily="2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8BE1193-B4F4-7943-B57D-2EFDE886B4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85" r="9011"/>
          <a:stretch/>
        </p:blipFill>
        <p:spPr>
          <a:xfrm>
            <a:off x="2734306" y="3479600"/>
            <a:ext cx="2664937" cy="183202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E49B1E8-89CB-1549-8054-1C963BC110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73" t="7306" r="8808" b="6638"/>
          <a:stretch/>
        </p:blipFill>
        <p:spPr>
          <a:xfrm>
            <a:off x="272794" y="5309862"/>
            <a:ext cx="2272740" cy="1289402"/>
          </a:xfrm>
          <a:prstGeom prst="rect">
            <a:avLst/>
          </a:prstGeom>
        </p:spPr>
      </p:pic>
      <p:sp>
        <p:nvSpPr>
          <p:cNvPr id="31" name="円/楕円 30">
            <a:extLst>
              <a:ext uri="{FF2B5EF4-FFF2-40B4-BE49-F238E27FC236}">
                <a16:creationId xmlns:a16="http://schemas.microsoft.com/office/drawing/2014/main" id="{57301853-D972-1F46-AA0F-87540356B43A}"/>
              </a:ext>
            </a:extLst>
          </p:cNvPr>
          <p:cNvSpPr/>
          <p:nvPr/>
        </p:nvSpPr>
        <p:spPr>
          <a:xfrm>
            <a:off x="4102327" y="3695528"/>
            <a:ext cx="213360" cy="639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641ECE05-C9E0-5D47-8B05-3A8308CF8B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4315" y="5459881"/>
            <a:ext cx="2550144" cy="68003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33FFAE0-2F7F-1D45-92EF-5179A6426D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6948" y="3504700"/>
            <a:ext cx="2406882" cy="180516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3982E2D-9BA1-5640-BA6E-D2AEAF3532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0013" y="3504700"/>
            <a:ext cx="2526992" cy="1895244"/>
          </a:xfrm>
          <a:prstGeom prst="rect">
            <a:avLst/>
          </a:prstGeom>
        </p:spPr>
      </p:pic>
      <p:sp>
        <p:nvSpPr>
          <p:cNvPr id="35" name="円/楕円 34">
            <a:extLst>
              <a:ext uri="{FF2B5EF4-FFF2-40B4-BE49-F238E27FC236}">
                <a16:creationId xmlns:a16="http://schemas.microsoft.com/office/drawing/2014/main" id="{623029B8-E22C-A943-BCC5-17E4884F4084}"/>
              </a:ext>
            </a:extLst>
          </p:cNvPr>
          <p:cNvSpPr/>
          <p:nvPr/>
        </p:nvSpPr>
        <p:spPr>
          <a:xfrm>
            <a:off x="6176269" y="3796432"/>
            <a:ext cx="231570" cy="538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77C99526-C4D8-2546-82C0-39889A4445B1}"/>
              </a:ext>
            </a:extLst>
          </p:cNvPr>
          <p:cNvSpPr/>
          <p:nvPr/>
        </p:nvSpPr>
        <p:spPr>
          <a:xfrm>
            <a:off x="9648306" y="3695528"/>
            <a:ext cx="247534" cy="7443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4BEBAC5C-8BD7-B24B-A787-E9ED6F4E5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1141" y="5469732"/>
            <a:ext cx="2550146" cy="68003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04ED60D-63D5-954D-BAD0-39DC70D3B6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8735" y="5469733"/>
            <a:ext cx="2550147" cy="680039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6676A2E-A49B-3F48-8ECF-043CA6D63E4B}"/>
              </a:ext>
            </a:extLst>
          </p:cNvPr>
          <p:cNvSpPr txBox="1"/>
          <p:nvPr/>
        </p:nvSpPr>
        <p:spPr>
          <a:xfrm>
            <a:off x="5256268" y="5236323"/>
            <a:ext cx="27446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Example records from 3 array elements </a:t>
            </a:r>
            <a:endParaRPr kumimoji="1" lang="ja-JP" altLang="en-US" sz="10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F3A4238-7654-E647-B27D-F7887D1EABA5}"/>
              </a:ext>
            </a:extLst>
          </p:cNvPr>
          <p:cNvSpPr txBox="1"/>
          <p:nvPr/>
        </p:nvSpPr>
        <p:spPr>
          <a:xfrm>
            <a:off x="6054494" y="6146170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Helvetica" pitchFamily="2" charset="0"/>
              </a:rPr>
              <a:t>Long duration!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  <a:latin typeface="Helvetica" pitchFamily="2" charset="0"/>
              </a:rPr>
              <a:t>Low frequency</a:t>
            </a:r>
            <a:endParaRPr kumimoji="1" lang="ja-JP" altLang="en-US" sz="200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89E8E7D-8BC6-3849-A127-702E7CAD4A9B}"/>
              </a:ext>
            </a:extLst>
          </p:cNvPr>
          <p:cNvSpPr txBox="1"/>
          <p:nvPr/>
        </p:nvSpPr>
        <p:spPr>
          <a:xfrm>
            <a:off x="2815359" y="6162421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Helvetica" pitchFamily="2" charset="0"/>
              </a:rPr>
              <a:t>Impulsive!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  <a:latin typeface="Helvetica" pitchFamily="2" charset="0"/>
              </a:rPr>
              <a:t>Wide frequency range</a:t>
            </a:r>
            <a:endParaRPr kumimoji="1" lang="ja-JP" altLang="en-US" sz="200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DCA817-0C88-E146-9F7E-3DD50E6E05D1}"/>
              </a:ext>
            </a:extLst>
          </p:cNvPr>
          <p:cNvSpPr txBox="1"/>
          <p:nvPr/>
        </p:nvSpPr>
        <p:spPr>
          <a:xfrm>
            <a:off x="8183829" y="6153174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Helvetica" pitchFamily="2" charset="0"/>
              </a:rPr>
              <a:t>Impulsive!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  <a:latin typeface="Helvetica" pitchFamily="2" charset="0"/>
              </a:rPr>
              <a:t>Wide frequency range</a:t>
            </a:r>
            <a:endParaRPr kumimoji="1" lang="ja-JP" altLang="en-US" sz="200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715C4181-2C3F-3B49-826F-01D4C13144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69310" y="3345411"/>
            <a:ext cx="1546754" cy="2105714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C918598-5D00-084C-9FA6-D86F9665D9FE}"/>
              </a:ext>
            </a:extLst>
          </p:cNvPr>
          <p:cNvSpPr txBox="1"/>
          <p:nvPr/>
        </p:nvSpPr>
        <p:spPr>
          <a:xfrm>
            <a:off x="11105727" y="5195934"/>
            <a:ext cx="452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S3</a:t>
            </a:r>
            <a:endParaRPr kumimoji="1" lang="ja-JP" altLang="en-US" sz="90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DD4962A-A0C7-CA43-B319-DE2FE2E466DF}"/>
              </a:ext>
            </a:extLst>
          </p:cNvPr>
          <p:cNvSpPr txBox="1"/>
          <p:nvPr/>
        </p:nvSpPr>
        <p:spPr>
          <a:xfrm>
            <a:off x="11416807" y="5194446"/>
            <a:ext cx="452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S2</a:t>
            </a:r>
            <a:endParaRPr kumimoji="1" lang="ja-JP" altLang="en-US" sz="90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DBA85F4-5E2B-AA44-889A-7785E8C7DA5E}"/>
              </a:ext>
            </a:extLst>
          </p:cNvPr>
          <p:cNvSpPr txBox="1"/>
          <p:nvPr/>
        </p:nvSpPr>
        <p:spPr>
          <a:xfrm>
            <a:off x="11302493" y="5009708"/>
            <a:ext cx="40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S1</a:t>
            </a:r>
            <a:endParaRPr kumimoji="1" lang="ja-JP" altLang="en-US" sz="90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3F5DF2E-6520-0F4B-A1D2-B8663D4F6AFF}"/>
              </a:ext>
            </a:extLst>
          </p:cNvPr>
          <p:cNvSpPr txBox="1"/>
          <p:nvPr/>
        </p:nvSpPr>
        <p:spPr>
          <a:xfrm>
            <a:off x="11034786" y="4985015"/>
            <a:ext cx="495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Helvetica" pitchFamily="2" charset="0"/>
              </a:rPr>
              <a:t>H11</a:t>
            </a:r>
            <a:endParaRPr kumimoji="1" lang="ja-JP" altLang="en-US" sz="10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4BF8972-D6BF-E14E-A13A-86DE6A488F39}"/>
              </a:ext>
            </a:extLst>
          </p:cNvPr>
          <p:cNvSpPr txBox="1"/>
          <p:nvPr/>
        </p:nvSpPr>
        <p:spPr>
          <a:xfrm rot="16200000">
            <a:off x="11063205" y="3864779"/>
            <a:ext cx="2022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Helvetica" pitchFamily="2" charset="0"/>
              </a:rPr>
              <a:t>Topo &amp; bathymetry (m)</a:t>
            </a:r>
            <a:endParaRPr kumimoji="1" lang="ja-JP" altLang="en-US" sz="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162</Words>
  <Application>Microsoft Macintosh PowerPoint</Application>
  <PresentationFormat>ワイド画面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</vt:lpstr>
      <vt:lpstr>Arial</vt:lpstr>
      <vt:lpstr>Calibri</vt:lpstr>
      <vt:lpstr>Calibri Light</vt:lpstr>
      <vt:lpstr>Helvetica</vt:lpstr>
      <vt:lpstr>Helvetica Neue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田中 聡</cp:lastModifiedBy>
  <cp:revision>23</cp:revision>
  <dcterms:created xsi:type="dcterms:W3CDTF">2023-04-18T13:25:54Z</dcterms:created>
  <dcterms:modified xsi:type="dcterms:W3CDTF">2023-06-05T07:51:14Z</dcterms:modified>
</cp:coreProperties>
</file>