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7"/>
    <p:restoredTop sz="94672"/>
  </p:normalViewPr>
  <p:slideViewPr>
    <p:cSldViewPr snapToGrid="0">
      <p:cViewPr>
        <p:scale>
          <a:sx n="63" d="100"/>
          <a:sy n="63" d="100"/>
        </p:scale>
        <p:origin x="83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screenshot, map&#10;&#10;Description automatically generated">
            <a:extLst>
              <a:ext uri="{FF2B5EF4-FFF2-40B4-BE49-F238E27FC236}">
                <a16:creationId xmlns:a16="http://schemas.microsoft.com/office/drawing/2014/main" id="{6DA8714A-ECD9-F4BF-3A66-70F0A8D0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362" y="2724020"/>
            <a:ext cx="3818147" cy="39999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P1.3-516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ambient noise between ocean-bottom seismic networks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Siobhan Niklasson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Charlotte Rowe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Susan Bilek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Alamos National Laboratory,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Mexico Tech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56D7C-B7AF-C5C4-4DC9-B8D52FA2E9C1}"/>
              </a:ext>
            </a:extLst>
          </p:cNvPr>
          <p:cNvSpPr txBox="1"/>
          <p:nvPr/>
        </p:nvSpPr>
        <p:spPr>
          <a:xfrm>
            <a:off x="346262" y="1369803"/>
            <a:ext cx="115641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9088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High a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mbient noise levels in the ocean are a major challenge in using seafloor seismic data to complement </a:t>
            </a:r>
            <a:r>
              <a:rPr lang="en-US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land-based networks for monitoring and tomography.</a:t>
            </a:r>
          </a:p>
          <a:p>
            <a:pPr marL="319088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We establish how seismic noise near 1 Hz increas</a:t>
            </a:r>
            <a:r>
              <a:rPr lang="en-US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es with increasing local sea surface wave height.</a:t>
            </a:r>
            <a:endParaRPr lang="en-US" sz="18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19088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Geologic and other s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ite factors must be considered to detail how seismic noise responds to wave height.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E87FA88-5A63-62D9-9D79-3A2B0A32A0F1}"/>
              </a:ext>
            </a:extLst>
          </p:cNvPr>
          <p:cNvGrpSpPr/>
          <p:nvPr/>
        </p:nvGrpSpPr>
        <p:grpSpPr>
          <a:xfrm>
            <a:off x="-1439494" y="2892226"/>
            <a:ext cx="6687508" cy="3272767"/>
            <a:chOff x="-1439494" y="2892226"/>
            <a:chExt cx="6687508" cy="32727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B6E083-1429-E75D-5E49-4BB3832E9D9C}"/>
                </a:ext>
              </a:extLst>
            </p:cNvPr>
            <p:cNvGrpSpPr/>
            <p:nvPr/>
          </p:nvGrpSpPr>
          <p:grpSpPr>
            <a:xfrm>
              <a:off x="-1439494" y="2892226"/>
              <a:ext cx="6687508" cy="3272767"/>
              <a:chOff x="932448" y="2654435"/>
              <a:chExt cx="9343342" cy="4152531"/>
            </a:xfrm>
          </p:grpSpPr>
          <p:pic>
            <p:nvPicPr>
              <p:cNvPr id="6" name="Picture 5" descr="Chart, histogram&#10;&#10;Description automatically generated">
                <a:extLst>
                  <a:ext uri="{FF2B5EF4-FFF2-40B4-BE49-F238E27FC236}">
                    <a16:creationId xmlns:a16="http://schemas.microsoft.com/office/drawing/2014/main" id="{57C32273-BBFB-E1D4-CED1-394637C172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267" r="13312"/>
              <a:stretch/>
            </p:blipFill>
            <p:spPr>
              <a:xfrm>
                <a:off x="3155219" y="2654435"/>
                <a:ext cx="6548797" cy="415253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444B5-87CF-41F6-9C3C-149FE1A613D3}"/>
                  </a:ext>
                </a:extLst>
              </p:cNvPr>
              <p:cNvSpPr txBox="1"/>
              <p:nvPr/>
            </p:nvSpPr>
            <p:spPr>
              <a:xfrm>
                <a:off x="932448" y="4970919"/>
                <a:ext cx="19570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dirty="0">
                  <a:solidFill>
                    <a:srgbClr val="000F7E"/>
                  </a:solidFill>
                  <a:latin typeface="Helvetica" pitchFamily="2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4557D8-6283-2FFA-F493-FDEA639C7157}"/>
                  </a:ext>
                </a:extLst>
              </p:cNvPr>
              <p:cNvSpPr/>
              <p:nvPr/>
            </p:nvSpPr>
            <p:spPr>
              <a:xfrm>
                <a:off x="3769033" y="3611627"/>
                <a:ext cx="5711518" cy="1118743"/>
              </a:xfrm>
              <a:prstGeom prst="rect">
                <a:avLst/>
              </a:prstGeom>
              <a:solidFill>
                <a:schemeClr val="bg1">
                  <a:alpha val="3318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9E8718-8413-6059-3260-BCDDD135ED65}"/>
                  </a:ext>
                </a:extLst>
              </p:cNvPr>
              <p:cNvSpPr txBox="1"/>
              <p:nvPr/>
            </p:nvSpPr>
            <p:spPr>
              <a:xfrm>
                <a:off x="8297698" y="5047918"/>
                <a:ext cx="1978092" cy="598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" pitchFamily="2" charset="0"/>
                  </a:rPr>
                  <a:t>wave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Helvetica" pitchFamily="2" charset="0"/>
                  </a:rPr>
                  <a:t>height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0D9BD87-07D2-AA6A-8991-D1DC96A9CC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57071" y="5279280"/>
                <a:ext cx="211560" cy="10390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FF479C-2B47-836B-E231-D1B4734C9B5C}"/>
                  </a:ext>
                </a:extLst>
              </p:cNvPr>
              <p:cNvSpPr txBox="1"/>
              <p:nvPr/>
            </p:nvSpPr>
            <p:spPr>
              <a:xfrm>
                <a:off x="3769033" y="3611627"/>
                <a:ext cx="5711519" cy="8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" pitchFamily="2" charset="0"/>
                  </a:rPr>
                  <a:t>Seismic noise in this band, where </a:t>
                </a:r>
                <a:r>
                  <a:rPr lang="en-US" sz="1200" dirty="0" err="1">
                    <a:solidFill>
                      <a:schemeClr val="bg1"/>
                    </a:solidFill>
                    <a:latin typeface="Helvetica" pitchFamily="2" charset="0"/>
                  </a:rPr>
                  <a:t>teleseismic</a:t>
                </a:r>
                <a:r>
                  <a:rPr lang="en-US" sz="1200" dirty="0">
                    <a:solidFill>
                      <a:schemeClr val="bg1"/>
                    </a:solidFill>
                    <a:latin typeface="Helvetica" pitchFamily="2" charset="0"/>
                  </a:rPr>
                  <a:t> body wave energy is greatest, correlates with local sea surface wave height.</a:t>
                </a: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8A7BD1-4059-01EE-2476-0C32E8A76026}"/>
                </a:ext>
              </a:extLst>
            </p:cNvPr>
            <p:cNvSpPr/>
            <p:nvPr/>
          </p:nvSpPr>
          <p:spPr>
            <a:xfrm>
              <a:off x="4692793" y="2943728"/>
              <a:ext cx="151424" cy="2922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008843-962D-4A81-B265-DF21520931A7}"/>
              </a:ext>
            </a:extLst>
          </p:cNvPr>
          <p:cNvCxnSpPr>
            <a:cxnSpLocks/>
          </p:cNvCxnSpPr>
          <p:nvPr/>
        </p:nvCxnSpPr>
        <p:spPr>
          <a:xfrm>
            <a:off x="10948990" y="4872793"/>
            <a:ext cx="735923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368C849-4FCC-A085-C401-87F50146D7F6}"/>
              </a:ext>
            </a:extLst>
          </p:cNvPr>
          <p:cNvSpPr txBox="1"/>
          <p:nvPr/>
        </p:nvSpPr>
        <p:spPr>
          <a:xfrm>
            <a:off x="10530029" y="4612854"/>
            <a:ext cx="15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Helvetica" pitchFamily="2" charset="0"/>
              </a:rPr>
              <a:t>Oregon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431F3-02A5-193E-DC7C-F3E6DB3DF1BA}"/>
              </a:ext>
            </a:extLst>
          </p:cNvPr>
          <p:cNvSpPr txBox="1"/>
          <p:nvPr/>
        </p:nvSpPr>
        <p:spPr>
          <a:xfrm>
            <a:off x="10557123" y="4863165"/>
            <a:ext cx="15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Helvetica" pitchFamily="2" charset="0"/>
              </a:rPr>
              <a:t>California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452BBC-AB8F-AB9B-A4A5-BD06767821C4}"/>
              </a:ext>
            </a:extLst>
          </p:cNvPr>
          <p:cNvSpPr/>
          <p:nvPr/>
        </p:nvSpPr>
        <p:spPr>
          <a:xfrm>
            <a:off x="8384430" y="5677078"/>
            <a:ext cx="1016603" cy="43274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7E97E7E-EFD0-C886-C7D1-D1524CFB6C8B}"/>
              </a:ext>
            </a:extLst>
          </p:cNvPr>
          <p:cNvSpPr/>
          <p:nvPr/>
        </p:nvSpPr>
        <p:spPr>
          <a:xfrm>
            <a:off x="8447164" y="5732668"/>
            <a:ext cx="85036" cy="912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2C489B33-305D-8BE7-9067-10868BCCFB2A}"/>
              </a:ext>
            </a:extLst>
          </p:cNvPr>
          <p:cNvSpPr/>
          <p:nvPr/>
        </p:nvSpPr>
        <p:spPr>
          <a:xfrm>
            <a:off x="8445812" y="5924474"/>
            <a:ext cx="96511" cy="90653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B795C-B34B-04A9-E65E-E236D9B6B0F4}"/>
              </a:ext>
            </a:extLst>
          </p:cNvPr>
          <p:cNvSpPr txBox="1"/>
          <p:nvPr/>
        </p:nvSpPr>
        <p:spPr>
          <a:xfrm>
            <a:off x="8499066" y="5654790"/>
            <a:ext cx="1016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NDBC buoy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406837-CCDB-2523-DC6B-8547330A9A93}"/>
              </a:ext>
            </a:extLst>
          </p:cNvPr>
          <p:cNvSpPr txBox="1"/>
          <p:nvPr/>
        </p:nvSpPr>
        <p:spPr>
          <a:xfrm>
            <a:off x="8492471" y="5850828"/>
            <a:ext cx="9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OBS station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50544B-6B2F-8FF0-0F19-99CB01533C86}"/>
              </a:ext>
            </a:extLst>
          </p:cNvPr>
          <p:cNvSpPr/>
          <p:nvPr/>
        </p:nvSpPr>
        <p:spPr>
          <a:xfrm>
            <a:off x="8368522" y="2790164"/>
            <a:ext cx="1886305" cy="668984"/>
          </a:xfrm>
          <a:prstGeom prst="rect">
            <a:avLst/>
          </a:prstGeom>
          <a:solidFill>
            <a:schemeClr val="bg1">
              <a:alpha val="601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F12EB9-6F5E-6D4A-230B-08FD92E9569E}"/>
              </a:ext>
            </a:extLst>
          </p:cNvPr>
          <p:cNvSpPr txBox="1"/>
          <p:nvPr/>
        </p:nvSpPr>
        <p:spPr>
          <a:xfrm>
            <a:off x="8324349" y="2778084"/>
            <a:ext cx="1916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Site-specific vertical seismic response to increasing wave height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37E855-37C5-B8DB-B332-FF5C96F0BCD3}"/>
              </a:ext>
            </a:extLst>
          </p:cNvPr>
          <p:cNvSpPr txBox="1"/>
          <p:nvPr/>
        </p:nvSpPr>
        <p:spPr>
          <a:xfrm>
            <a:off x="5179475" y="3129082"/>
            <a:ext cx="2757836" cy="66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Z-component seismic noise increases with increasing wave height. Response varies between stations.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1D48E-88BA-FA45-8850-C088E9F894CA}"/>
              </a:ext>
            </a:extLst>
          </p:cNvPr>
          <p:cNvSpPr txBox="1"/>
          <p:nvPr/>
        </p:nvSpPr>
        <p:spPr>
          <a:xfrm>
            <a:off x="342127" y="6512640"/>
            <a:ext cx="19803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LA-UR-23-25195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9B7930-69BB-64B8-70C3-EE0EC15C2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2" t="8132" r="-1"/>
          <a:stretch/>
        </p:blipFill>
        <p:spPr>
          <a:xfrm>
            <a:off x="4779475" y="3957419"/>
            <a:ext cx="3229340" cy="22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138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Niklasson, Siobhan Marion Yueh Ming</cp:lastModifiedBy>
  <cp:revision>24</cp:revision>
  <dcterms:created xsi:type="dcterms:W3CDTF">2023-04-18T13:25:54Z</dcterms:created>
  <dcterms:modified xsi:type="dcterms:W3CDTF">2023-06-09T17:09:43Z</dcterms:modified>
</cp:coreProperties>
</file>