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3"/>
  </p:notesMasterIdLst>
  <p:sldIdLst>
    <p:sldId id="261" r:id="rId3"/>
    <p:sldId id="256" r:id="rId4"/>
    <p:sldId id="262" r:id="rId5"/>
    <p:sldId id="270" r:id="rId6"/>
    <p:sldId id="263" r:id="rId7"/>
    <p:sldId id="268" r:id="rId8"/>
    <p:sldId id="264" r:id="rId9"/>
    <p:sldId id="269" r:id="rId10"/>
    <p:sldId id="265" r:id="rId11"/>
    <p:sldId id="266" r:id="rId12"/>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70"/>
            <p14:sldId id="263"/>
            <p14:sldId id="268"/>
            <p14:sldId id="264"/>
            <p14:sldId id="269"/>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80"/>
    <p:restoredTop sz="94694"/>
  </p:normalViewPr>
  <p:slideViewPr>
    <p:cSldViewPr snapToGrid="0">
      <p:cViewPr varScale="1">
        <p:scale>
          <a:sx n="117" d="100"/>
          <a:sy n="117" d="100"/>
        </p:scale>
        <p:origin x="144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D1220A-D1D1-1F41-90F9-AD2387E34700}" type="datetimeFigureOut">
              <a:rPr lang="en-US" smtClean="0"/>
              <a:t>6/9/23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47D2A-9BB8-744D-8110-94C6FE2E8C38}" type="slidenum">
              <a:rPr lang="en-US" smtClean="0"/>
              <a:t>‹#›</a:t>
            </a:fld>
            <a:endParaRPr lang="en-US"/>
          </a:p>
        </p:txBody>
      </p:sp>
    </p:spTree>
    <p:extLst>
      <p:ext uri="{BB962C8B-B14F-4D97-AF65-F5344CB8AC3E}">
        <p14:creationId xmlns:p14="http://schemas.microsoft.com/office/powerpoint/2010/main" val="2459260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47D2A-9BB8-744D-8110-94C6FE2E8C38}" type="slidenum">
              <a:rPr lang="en-US" smtClean="0"/>
              <a:t>5</a:t>
            </a:fld>
            <a:endParaRPr lang="en-US"/>
          </a:p>
        </p:txBody>
      </p:sp>
    </p:spTree>
    <p:extLst>
      <p:ext uri="{BB962C8B-B14F-4D97-AF65-F5344CB8AC3E}">
        <p14:creationId xmlns:p14="http://schemas.microsoft.com/office/powerpoint/2010/main" val="751999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6/9/23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6/9/23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6/9/23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6/9/23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6/9/23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6/9/23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6/9/23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6/9/23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6/9/23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6/9/23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6/9/23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5.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9.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5.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9.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7.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doi.org/10.1785/022022025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2.emf"/></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5.emf"/><Relationship Id="rId4" Type="http://schemas.openxmlformats.org/officeDocument/2006/relationships/image" Target="../media/image24.emf"/></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9.jpe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692771"/>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High-Precision Characterization of Seismicity from the 2022 </a:t>
            </a:r>
            <a:r>
              <a:rPr lang="en-US" b="1" dirty="0" err="1">
                <a:solidFill>
                  <a:schemeClr val="bg1"/>
                </a:solidFill>
                <a:latin typeface="Arial" panose="020B0604020202020204" pitchFamily="34" charset="0"/>
                <a:cs typeface="Arial" panose="020B0604020202020204" pitchFamily="34" charset="0"/>
              </a:rPr>
              <a:t>Hunga</a:t>
            </a:r>
            <a:r>
              <a:rPr lang="en-US" b="1" dirty="0">
                <a:solidFill>
                  <a:schemeClr val="bg1"/>
                </a:solidFill>
                <a:latin typeface="Arial" panose="020B0604020202020204" pitchFamily="34" charset="0"/>
                <a:cs typeface="Arial" panose="020B0604020202020204" pitchFamily="34" charset="0"/>
              </a:rPr>
              <a:t> Tonga-</a:t>
            </a:r>
            <a:r>
              <a:rPr lang="en-US" b="1" dirty="0" err="1">
                <a:solidFill>
                  <a:schemeClr val="bg1"/>
                </a:solidFill>
                <a:latin typeface="Arial" panose="020B0604020202020204" pitchFamily="34" charset="0"/>
                <a:cs typeface="Arial" panose="020B0604020202020204" pitchFamily="34" charset="0"/>
              </a:rPr>
              <a:t>Hunga</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Ha'apai</a:t>
            </a:r>
            <a:r>
              <a:rPr lang="en-US" b="1" dirty="0">
                <a:solidFill>
                  <a:schemeClr val="bg1"/>
                </a:solidFill>
                <a:latin typeface="Arial" panose="020B0604020202020204" pitchFamily="34" charset="0"/>
                <a:cs typeface="Arial" panose="020B0604020202020204" pitchFamily="34" charset="0"/>
              </a:rPr>
              <a:t> Volcanic Eruption</a:t>
            </a:r>
            <a:endParaRPr lang="en-AT" b="1">
              <a:solidFill>
                <a:schemeClr val="bg1"/>
              </a:solidFill>
              <a:latin typeface="Arial" panose="020B0604020202020204" pitchFamily="34" charset="0"/>
              <a:cs typeface="Arial" panose="020B0604020202020204" pitchFamily="34" charset="0"/>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Jonas A. Kintner</a:t>
            </a:r>
            <a:endParaRPr lang="en-AT">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Los Alamos National Laboratory</a:t>
            </a:r>
          </a:p>
          <a:p>
            <a:pPr algn="ctr"/>
            <a:r>
              <a:rPr lang="en-US" sz="1400" dirty="0">
                <a:solidFill>
                  <a:schemeClr val="bg1"/>
                </a:solidFill>
                <a:latin typeface="Arial" panose="020B0604020202020204" pitchFamily="34" charset="0"/>
                <a:cs typeface="Arial" panose="020B0604020202020204" pitchFamily="34" charset="0"/>
              </a:rPr>
              <a:t>Los Alamos, New Mexico, USA</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We compute improved locations, magnitudes, and regional moment tensors of seismicity from the 2022 </a:t>
            </a:r>
            <a:r>
              <a:rPr lang="en-US" sz="1200" dirty="0" err="1">
                <a:latin typeface="Arial" panose="020B0604020202020204" pitchFamily="34" charset="0"/>
                <a:cs typeface="Arial" panose="020B0604020202020204" pitchFamily="34" charset="0"/>
              </a:rPr>
              <a:t>Hunga</a:t>
            </a:r>
            <a:r>
              <a:rPr lang="en-US" sz="1200" dirty="0">
                <a:latin typeface="Arial" panose="020B0604020202020204" pitchFamily="34" charset="0"/>
                <a:cs typeface="Arial" panose="020B0604020202020204" pitchFamily="34" charset="0"/>
              </a:rPr>
              <a:t> Tonga-</a:t>
            </a:r>
            <a:r>
              <a:rPr lang="en-US" sz="1200" dirty="0" err="1">
                <a:latin typeface="Arial" panose="020B0604020202020204" pitchFamily="34" charset="0"/>
                <a:cs typeface="Arial" panose="020B0604020202020204" pitchFamily="34" charset="0"/>
              </a:rPr>
              <a:t>Hunga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Ha'apai</a:t>
            </a:r>
            <a:r>
              <a:rPr lang="en-US" sz="1200" dirty="0">
                <a:latin typeface="Arial" panose="020B0604020202020204" pitchFamily="34" charset="0"/>
                <a:cs typeface="Arial" panose="020B0604020202020204" pitchFamily="34" charset="0"/>
              </a:rPr>
              <a:t> (HTHH) Volcanic Eruption. </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P1.4-487</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We use regional to </a:t>
            </a:r>
            <a:r>
              <a:rPr lang="en-US" sz="1200" dirty="0" err="1">
                <a:latin typeface="Arial" panose="020B0604020202020204" pitchFamily="34" charset="0"/>
                <a:cs typeface="Arial" panose="020B0604020202020204" pitchFamily="34" charset="0"/>
              </a:rPr>
              <a:t>teleseismic</a:t>
            </a:r>
            <a:r>
              <a:rPr lang="en-US" sz="1200" dirty="0">
                <a:latin typeface="Arial" panose="020B0604020202020204" pitchFamily="34" charset="0"/>
                <a:cs typeface="Arial" panose="020B0604020202020204" pitchFamily="34" charset="0"/>
              </a:rPr>
              <a:t> surface-wave cross correlation and waveform modeling</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relocated events fall within a small area around the HTHH volcano and migrate to the southeast.</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Improved magnitudes and moments tensors suggest the events are positive CLVD and increase in size and frequency days after the eruption before becoming more periodic. </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1. Seismic activity shortly after eruption sequence may point toward magma resupply.</a:t>
            </a:r>
          </a:p>
          <a:p>
            <a:r>
              <a:rPr lang="en-US" sz="1200" dirty="0">
                <a:latin typeface="Arial" panose="020B0604020202020204" pitchFamily="34" charset="0"/>
                <a:cs typeface="Arial" panose="020B0604020202020204" pitchFamily="34" charset="0"/>
              </a:rPr>
              <a:t>2. Seismicity weeks after the eruption is consistent with internal faulting or</a:t>
            </a:r>
          </a:p>
          <a:p>
            <a:r>
              <a:rPr lang="en-US" sz="1200" dirty="0">
                <a:latin typeface="Arial" panose="020B0604020202020204" pitchFamily="34" charset="0"/>
                <a:cs typeface="Arial" panose="020B0604020202020204" pitchFamily="34" charset="0"/>
              </a:rPr>
              <a:t>additional collapse mechanisms near the volcano. </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Picture 9" descr="A black and white sign&#10;&#10;Description automatically generated with low confidence">
            <a:extLst>
              <a:ext uri="{FF2B5EF4-FFF2-40B4-BE49-F238E27FC236}">
                <a16:creationId xmlns:a16="http://schemas.microsoft.com/office/drawing/2014/main" id="{37C1CA15-92D3-B17E-75E5-A8C6B61FFDB9}"/>
              </a:ext>
            </a:extLst>
          </p:cNvPr>
          <p:cNvPicPr>
            <a:picLocks noChangeAspect="1"/>
          </p:cNvPicPr>
          <p:nvPr/>
        </p:nvPicPr>
        <p:blipFill>
          <a:blip r:embed="rId2"/>
          <a:stretch>
            <a:fillRect/>
          </a:stretch>
        </p:blipFill>
        <p:spPr>
          <a:xfrm>
            <a:off x="9675416" y="571580"/>
            <a:ext cx="2337954" cy="457200"/>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References</a:t>
            </a:r>
            <a:endParaRPr lang="en-AT" sz="24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P1.4-487</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E580D4D-ECEC-759A-027F-128799E8E38C}"/>
              </a:ext>
            </a:extLst>
          </p:cNvPr>
          <p:cNvSpPr txBox="1"/>
          <p:nvPr/>
        </p:nvSpPr>
        <p:spPr>
          <a:xfrm>
            <a:off x="256477" y="1491331"/>
            <a:ext cx="10147300"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Jonas A. Kintner, William L. </a:t>
            </a:r>
            <a:r>
              <a:rPr lang="en-US" dirty="0" err="1">
                <a:latin typeface="Arial" panose="020B0604020202020204" pitchFamily="34" charset="0"/>
                <a:cs typeface="Arial" panose="020B0604020202020204" pitchFamily="34" charset="0"/>
              </a:rPr>
              <a:t>Yeck</a:t>
            </a:r>
            <a:r>
              <a:rPr lang="en-US" dirty="0">
                <a:latin typeface="Arial" panose="020B0604020202020204" pitchFamily="34" charset="0"/>
                <a:cs typeface="Arial" panose="020B0604020202020204" pitchFamily="34" charset="0"/>
              </a:rPr>
              <a:t>, Paul S. Earle, Stephanie Prejean, Jeremy D. </a:t>
            </a:r>
            <a:r>
              <a:rPr lang="en-US" dirty="0" err="1">
                <a:latin typeface="Arial" panose="020B0604020202020204" pitchFamily="34" charset="0"/>
                <a:cs typeface="Arial" panose="020B0604020202020204" pitchFamily="34" charset="0"/>
              </a:rPr>
              <a:t>Pesicek</a:t>
            </a:r>
            <a:r>
              <a:rPr lang="en-US" dirty="0">
                <a:latin typeface="Arial" panose="020B0604020202020204" pitchFamily="34" charset="0"/>
                <a:cs typeface="Arial" panose="020B0604020202020204" pitchFamily="34" charset="0"/>
              </a:rPr>
              <a:t>; High‐Precision Characterization of Seismicity from the 2022 </a:t>
            </a:r>
            <a:r>
              <a:rPr lang="en-US" dirty="0" err="1">
                <a:latin typeface="Arial" panose="020B0604020202020204" pitchFamily="34" charset="0"/>
                <a:cs typeface="Arial" panose="020B0604020202020204" pitchFamily="34" charset="0"/>
              </a:rPr>
              <a:t>Hunga</a:t>
            </a:r>
            <a:r>
              <a:rPr lang="en-US" dirty="0">
                <a:latin typeface="Arial" panose="020B0604020202020204" pitchFamily="34" charset="0"/>
                <a:cs typeface="Arial" panose="020B0604020202020204" pitchFamily="34" charset="0"/>
              </a:rPr>
              <a:t> Tonga‐</a:t>
            </a:r>
            <a:r>
              <a:rPr lang="en-US" dirty="0" err="1">
                <a:latin typeface="Arial" panose="020B0604020202020204" pitchFamily="34" charset="0"/>
                <a:cs typeface="Arial" panose="020B0604020202020204" pitchFamily="34" charset="0"/>
              </a:rPr>
              <a:t>Hunga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Ha'apai</a:t>
            </a:r>
            <a:r>
              <a:rPr lang="en-US" dirty="0">
                <a:latin typeface="Arial" panose="020B0604020202020204" pitchFamily="34" charset="0"/>
                <a:cs typeface="Arial" panose="020B0604020202020204" pitchFamily="34" charset="0"/>
              </a:rPr>
              <a:t> Volcanic Eruption. </a:t>
            </a:r>
            <a:r>
              <a:rPr lang="en-US" i="1" dirty="0">
                <a:latin typeface="Arial" panose="020B0604020202020204" pitchFamily="34" charset="0"/>
                <a:cs typeface="Arial" panose="020B0604020202020204" pitchFamily="34" charset="0"/>
              </a:rPr>
              <a:t>Seismological Research Letters</a:t>
            </a:r>
            <a:r>
              <a:rPr lang="en-US" dirty="0">
                <a:latin typeface="Arial" panose="020B0604020202020204" pitchFamily="34" charset="0"/>
                <a:cs typeface="Arial" panose="020B0604020202020204" pitchFamily="34" charset="0"/>
              </a:rPr>
              <a:t> 2022; 94 (2A): 589–602. </a:t>
            </a:r>
            <a:r>
              <a:rPr lang="en-US" dirty="0" err="1">
                <a:latin typeface="Arial" panose="020B0604020202020204" pitchFamily="34" charset="0"/>
                <a:cs typeface="Arial" panose="020B0604020202020204" pitchFamily="34" charset="0"/>
              </a:rPr>
              <a:t>doi</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2"/>
              </a:rPr>
              <a:t>https://doi.org/10.1785/0220220250</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4528458-B787-5783-7362-22BF639C82AB}"/>
              </a:ext>
            </a:extLst>
          </p:cNvPr>
          <p:cNvSpPr txBox="1"/>
          <p:nvPr/>
        </p:nvSpPr>
        <p:spPr>
          <a:xfrm>
            <a:off x="67217" y="1130300"/>
            <a:ext cx="1419171"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This Work</a:t>
            </a:r>
          </a:p>
        </p:txBody>
      </p:sp>
      <p:sp>
        <p:nvSpPr>
          <p:cNvPr id="8" name="TextBox 7">
            <a:extLst>
              <a:ext uri="{FF2B5EF4-FFF2-40B4-BE49-F238E27FC236}">
                <a16:creationId xmlns:a16="http://schemas.microsoft.com/office/drawing/2014/main" id="{5C625804-0D71-07E6-A677-F5B5FDA5474F}"/>
              </a:ext>
            </a:extLst>
          </p:cNvPr>
          <p:cNvSpPr txBox="1"/>
          <p:nvPr/>
        </p:nvSpPr>
        <p:spPr>
          <a:xfrm>
            <a:off x="67217" y="2844796"/>
            <a:ext cx="2747868"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Cited in Presentation</a:t>
            </a:r>
          </a:p>
        </p:txBody>
      </p:sp>
      <p:sp>
        <p:nvSpPr>
          <p:cNvPr id="9" name="TextBox 8">
            <a:extLst>
              <a:ext uri="{FF2B5EF4-FFF2-40B4-BE49-F238E27FC236}">
                <a16:creationId xmlns:a16="http://schemas.microsoft.com/office/drawing/2014/main" id="{A7E08EC1-EE92-00F1-0707-64E2261179D2}"/>
              </a:ext>
            </a:extLst>
          </p:cNvPr>
          <p:cNvSpPr txBox="1"/>
          <p:nvPr/>
        </p:nvSpPr>
        <p:spPr>
          <a:xfrm>
            <a:off x="256477" y="3211103"/>
            <a:ext cx="10285103" cy="3139321"/>
          </a:xfrm>
          <a:prstGeom prst="rect">
            <a:avLst/>
          </a:prstGeom>
          <a:noFill/>
        </p:spPr>
        <p:txBody>
          <a:bodyPr wrap="square">
            <a:spAutoFit/>
          </a:bodyPr>
          <a:lstStyle/>
          <a:p>
            <a:r>
              <a:rPr lang="en-US" dirty="0">
                <a:effectLst/>
                <a:latin typeface="Arial" panose="020B0604020202020204" pitchFamily="34" charset="0"/>
                <a:cs typeface="Arial" panose="020B0604020202020204" pitchFamily="34" charset="0"/>
              </a:rPr>
              <a:t>Cleveland, K. M., &amp; Ammon, C. J. (2013). Precise relative earthquake location using surface waves. </a:t>
            </a:r>
            <a:r>
              <a:rPr lang="en-US" i="1" dirty="0">
                <a:effectLst/>
                <a:latin typeface="Arial" panose="020B0604020202020204" pitchFamily="34" charset="0"/>
                <a:cs typeface="Arial" panose="020B0604020202020204" pitchFamily="34" charset="0"/>
              </a:rPr>
              <a:t>Journal of Geophysical Research: Solid Earth</a:t>
            </a:r>
            <a:r>
              <a:rPr lang="en-US" dirty="0">
                <a:effectLst/>
                <a:latin typeface="Arial" panose="020B0604020202020204" pitchFamily="34" charset="0"/>
                <a:cs typeface="Arial" panose="020B0604020202020204" pitchFamily="34" charset="0"/>
              </a:rPr>
              <a:t>, </a:t>
            </a:r>
            <a:r>
              <a:rPr lang="en-US" i="1" dirty="0">
                <a:effectLst/>
                <a:latin typeface="Arial" panose="020B0604020202020204" pitchFamily="34" charset="0"/>
                <a:cs typeface="Arial" panose="020B0604020202020204" pitchFamily="34" charset="0"/>
              </a:rPr>
              <a:t>118</a:t>
            </a:r>
            <a:r>
              <a:rPr lang="en-US" dirty="0">
                <a:effectLst/>
                <a:latin typeface="Arial" panose="020B0604020202020204" pitchFamily="34" charset="0"/>
                <a:cs typeface="Arial" panose="020B0604020202020204" pitchFamily="34" charset="0"/>
              </a:rPr>
              <a:t>(6), 2893–2904. https://</a:t>
            </a:r>
            <a:r>
              <a:rPr lang="en-US" dirty="0" err="1">
                <a:effectLst/>
                <a:latin typeface="Arial" panose="020B0604020202020204" pitchFamily="34" charset="0"/>
                <a:cs typeface="Arial" panose="020B0604020202020204" pitchFamily="34" charset="0"/>
              </a:rPr>
              <a:t>doi.org</a:t>
            </a:r>
            <a:r>
              <a:rPr lang="en-US" dirty="0">
                <a:effectLst/>
                <a:latin typeface="Arial" panose="020B0604020202020204" pitchFamily="34" charset="0"/>
                <a:cs typeface="Arial" panose="020B0604020202020204" pitchFamily="34" charset="0"/>
              </a:rPr>
              <a:t>/10.1002/jgrb.50146</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Cleveland, K. M., &amp; Ammon, C. J. (2015). Precise relative earthquake magnitudes from cross correlation. </a:t>
            </a:r>
            <a:r>
              <a:rPr lang="en-US" i="1" dirty="0">
                <a:latin typeface="Arial" panose="020B0604020202020204" pitchFamily="34" charset="0"/>
                <a:cs typeface="Arial" panose="020B0604020202020204" pitchFamily="34" charset="0"/>
              </a:rPr>
              <a:t>Bulletin of the Seismological Society of America</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105</a:t>
            </a:r>
            <a:r>
              <a:rPr lang="en-US" dirty="0">
                <a:latin typeface="Arial" panose="020B0604020202020204" pitchFamily="34" charset="0"/>
                <a:cs typeface="Arial" panose="020B0604020202020204" pitchFamily="34" charset="0"/>
              </a:rPr>
              <a:t>(3), 1792–1796. https://</a:t>
            </a:r>
            <a:r>
              <a:rPr lang="en-US" dirty="0" err="1">
                <a:latin typeface="Arial" panose="020B0604020202020204" pitchFamily="34" charset="0"/>
                <a:cs typeface="Arial" panose="020B0604020202020204" pitchFamily="34" charset="0"/>
              </a:rPr>
              <a:t>doi.org</a:t>
            </a:r>
            <a:r>
              <a:rPr lang="en-US" dirty="0">
                <a:latin typeface="Arial" panose="020B0604020202020204" pitchFamily="34" charset="0"/>
                <a:cs typeface="Arial" panose="020B0604020202020204" pitchFamily="34" charset="0"/>
              </a:rPr>
              <a:t>/10.1785/0120140329</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Tape, W., Tape, C. (2019) The eigenvalue lune as a window on moment tensors, </a:t>
            </a:r>
            <a:r>
              <a:rPr lang="en-US" i="1" dirty="0">
                <a:latin typeface="Arial" panose="020B0604020202020204" pitchFamily="34" charset="0"/>
                <a:cs typeface="Arial" panose="020B0604020202020204" pitchFamily="34" charset="0"/>
              </a:rPr>
              <a:t>Geophysical Journal International</a:t>
            </a:r>
            <a:r>
              <a:rPr lang="en-US" dirty="0">
                <a:latin typeface="Arial" panose="020B0604020202020204" pitchFamily="34" charset="0"/>
                <a:cs typeface="Arial" panose="020B0604020202020204" pitchFamily="34" charset="0"/>
              </a:rPr>
              <a:t>, Volume 216, 1, 19–33, https://doi.org/10.1093/gji/ggy373</a:t>
            </a:r>
          </a:p>
          <a:p>
            <a:pPr marL="304800" indent="-304800"/>
            <a:endParaRPr lang="en-US" dirty="0">
              <a:effectLst/>
              <a:latin typeface="Arial" panose="020B0604020202020204" pitchFamily="34" charset="0"/>
              <a:cs typeface="Arial" panose="020B0604020202020204" pitchFamily="34" charset="0"/>
            </a:endParaRPr>
          </a:p>
        </p:txBody>
      </p:sp>
      <p:pic>
        <p:nvPicPr>
          <p:cNvPr id="10" name="Picture 9" descr="A black and white sign&#10;&#10;Description automatically generated with low confidence">
            <a:extLst>
              <a:ext uri="{FF2B5EF4-FFF2-40B4-BE49-F238E27FC236}">
                <a16:creationId xmlns:a16="http://schemas.microsoft.com/office/drawing/2014/main" id="{052D3BD3-C7DF-B285-738F-3ECCF09C0C95}"/>
              </a:ext>
            </a:extLst>
          </p:cNvPr>
          <p:cNvPicPr>
            <a:picLocks noChangeAspect="1"/>
          </p:cNvPicPr>
          <p:nvPr/>
        </p:nvPicPr>
        <p:blipFill>
          <a:blip r:embed="rId3"/>
          <a:stretch>
            <a:fillRect/>
          </a:stretch>
        </p:blipFill>
        <p:spPr>
          <a:xfrm>
            <a:off x="9675416" y="342980"/>
            <a:ext cx="2337954" cy="457200"/>
          </a:xfrm>
          <a:prstGeom prst="rect">
            <a:avLst/>
          </a:prstGeom>
        </p:spPr>
      </p:pic>
    </p:spTree>
    <p:extLst>
      <p:ext uri="{BB962C8B-B14F-4D97-AF65-F5344CB8AC3E}">
        <p14:creationId xmlns:p14="http://schemas.microsoft.com/office/powerpoint/2010/main" val="44805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Introduction</a:t>
            </a:r>
            <a:endParaRPr lang="en-AT" sz="240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P1.4-487</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5" name="Picture 4" descr="A black and white sign&#10;&#10;Description automatically generated with low confidence">
            <a:extLst>
              <a:ext uri="{FF2B5EF4-FFF2-40B4-BE49-F238E27FC236}">
                <a16:creationId xmlns:a16="http://schemas.microsoft.com/office/drawing/2014/main" id="{3FA06D41-8C12-A270-8627-072125B8CB41}"/>
              </a:ext>
            </a:extLst>
          </p:cNvPr>
          <p:cNvPicPr>
            <a:picLocks noChangeAspect="1"/>
          </p:cNvPicPr>
          <p:nvPr/>
        </p:nvPicPr>
        <p:blipFill>
          <a:blip r:embed="rId2"/>
          <a:stretch>
            <a:fillRect/>
          </a:stretch>
        </p:blipFill>
        <p:spPr>
          <a:xfrm>
            <a:off x="9675416" y="342980"/>
            <a:ext cx="2337954" cy="457200"/>
          </a:xfrm>
          <a:prstGeom prst="rect">
            <a:avLst/>
          </a:prstGeom>
        </p:spPr>
      </p:pic>
      <p:pic>
        <p:nvPicPr>
          <p:cNvPr id="6" name="Picture 5">
            <a:extLst>
              <a:ext uri="{FF2B5EF4-FFF2-40B4-BE49-F238E27FC236}">
                <a16:creationId xmlns:a16="http://schemas.microsoft.com/office/drawing/2014/main" id="{08F6EBBB-34EA-4310-7D84-411EABE6DB99}"/>
              </a:ext>
            </a:extLst>
          </p:cNvPr>
          <p:cNvPicPr>
            <a:picLocks noChangeAspect="1"/>
          </p:cNvPicPr>
          <p:nvPr/>
        </p:nvPicPr>
        <p:blipFill>
          <a:blip r:embed="rId3"/>
          <a:stretch>
            <a:fillRect/>
          </a:stretch>
        </p:blipFill>
        <p:spPr>
          <a:xfrm>
            <a:off x="4215962" y="1459282"/>
            <a:ext cx="6200384" cy="3100192"/>
          </a:xfrm>
          <a:prstGeom prst="rect">
            <a:avLst/>
          </a:prstGeom>
          <a:ln w="12700">
            <a:solidFill>
              <a:schemeClr val="tx1"/>
            </a:solidFill>
          </a:ln>
        </p:spPr>
      </p:pic>
      <p:sp>
        <p:nvSpPr>
          <p:cNvPr id="8" name="TextBox 7">
            <a:extLst>
              <a:ext uri="{FF2B5EF4-FFF2-40B4-BE49-F238E27FC236}">
                <a16:creationId xmlns:a16="http://schemas.microsoft.com/office/drawing/2014/main" id="{6289F821-B7CA-82B3-2B6C-0CE9F6C748EE}"/>
              </a:ext>
            </a:extLst>
          </p:cNvPr>
          <p:cNvSpPr txBox="1"/>
          <p:nvPr/>
        </p:nvSpPr>
        <p:spPr>
          <a:xfrm>
            <a:off x="338202" y="1346547"/>
            <a:ext cx="3682654" cy="378565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2022 eruption of the </a:t>
            </a:r>
            <a:r>
              <a:rPr lang="en-US" sz="2000" dirty="0" err="1">
                <a:latin typeface="Arial" panose="020B0604020202020204" pitchFamily="34" charset="0"/>
                <a:cs typeface="Arial" panose="020B0604020202020204" pitchFamily="34" charset="0"/>
              </a:rPr>
              <a:t>Hunga</a:t>
            </a:r>
            <a:r>
              <a:rPr lang="en-US" sz="2000" dirty="0">
                <a:latin typeface="Arial" panose="020B0604020202020204" pitchFamily="34" charset="0"/>
                <a:cs typeface="Arial" panose="020B0604020202020204" pitchFamily="34" charset="0"/>
              </a:rPr>
              <a:t> Tonga-</a:t>
            </a:r>
            <a:r>
              <a:rPr lang="en-US" sz="2000" dirty="0" err="1">
                <a:latin typeface="Arial" panose="020B0604020202020204" pitchFamily="34" charset="0"/>
                <a:cs typeface="Arial" panose="020B0604020202020204" pitchFamily="34" charset="0"/>
              </a:rPr>
              <a:t>Hunga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Ha'apai</a:t>
            </a:r>
            <a:r>
              <a:rPr lang="en-US" sz="2000" dirty="0">
                <a:latin typeface="Arial" panose="020B0604020202020204" pitchFamily="34" charset="0"/>
                <a:cs typeface="Arial" panose="020B0604020202020204" pitchFamily="34" charset="0"/>
              </a:rPr>
              <a:t> (HTHH) volcano was among the largest volcanic eruptions recorded in the past hundred years. The paroxysmal explosions on 15 January was one of the largest volcanic eruptions to be recorded using modern global ground- and space-based geophysical instrumentation. </a:t>
            </a:r>
          </a:p>
        </p:txBody>
      </p:sp>
      <p:sp>
        <p:nvSpPr>
          <p:cNvPr id="9" name="TextBox 8">
            <a:extLst>
              <a:ext uri="{FF2B5EF4-FFF2-40B4-BE49-F238E27FC236}">
                <a16:creationId xmlns:a16="http://schemas.microsoft.com/office/drawing/2014/main" id="{A8FE30FD-684A-BADD-693B-D8F1762E2348}"/>
              </a:ext>
            </a:extLst>
          </p:cNvPr>
          <p:cNvSpPr txBox="1"/>
          <p:nvPr/>
        </p:nvSpPr>
        <p:spPr>
          <a:xfrm>
            <a:off x="338201" y="5251891"/>
            <a:ext cx="10078145" cy="1015663"/>
          </a:xfrm>
          <a:prstGeom prst="rect">
            <a:avLst/>
          </a:prstGeom>
          <a:noFill/>
        </p:spPr>
        <p:txBody>
          <a:bodyPr wrap="square" rtlCol="0">
            <a:spAutoFit/>
          </a:bodyPr>
          <a:lstStyle/>
          <a:p>
            <a:pPr algn="just"/>
            <a:r>
              <a:rPr lang="en-US" sz="2000" b="1" dirty="0">
                <a:latin typeface="Arial" panose="020B0604020202020204" pitchFamily="34" charset="0"/>
                <a:cs typeface="Arial" panose="020B0604020202020204" pitchFamily="34" charset="0"/>
              </a:rPr>
              <a:t>In this study, we compute improved </a:t>
            </a:r>
            <a:r>
              <a:rPr lang="en-US" sz="2000" b="1" dirty="0" err="1">
                <a:latin typeface="Arial" panose="020B0604020202020204" pitchFamily="34" charset="0"/>
                <a:cs typeface="Arial" panose="020B0604020202020204" pitchFamily="34" charset="0"/>
              </a:rPr>
              <a:t>epicentroid</a:t>
            </a:r>
            <a:r>
              <a:rPr lang="en-US" sz="2000" b="1" dirty="0">
                <a:latin typeface="Arial" panose="020B0604020202020204" pitchFamily="34" charset="0"/>
                <a:cs typeface="Arial" panose="020B0604020202020204" pitchFamily="34" charset="0"/>
              </a:rPr>
              <a:t> locations, magnitudes, and regional moment tensors of eruption-related seismicity using regional to </a:t>
            </a:r>
            <a:r>
              <a:rPr lang="en-US" sz="2000" b="1" dirty="0" err="1">
                <a:latin typeface="Arial" panose="020B0604020202020204" pitchFamily="34" charset="0"/>
                <a:cs typeface="Arial" panose="020B0604020202020204" pitchFamily="34" charset="0"/>
              </a:rPr>
              <a:t>teleseismic</a:t>
            </a:r>
            <a:r>
              <a:rPr lang="en-US" sz="2000" b="1" dirty="0">
                <a:latin typeface="Arial" panose="020B0604020202020204" pitchFamily="34" charset="0"/>
                <a:cs typeface="Arial" panose="020B0604020202020204" pitchFamily="34" charset="0"/>
              </a:rPr>
              <a:t> surface-wave cross correlation and waveform modeling.</a:t>
            </a: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Objectives: Data and Observations (1/2)</a:t>
            </a:r>
            <a:endParaRPr lang="en-AT" sz="24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P1.4-487</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724DDFD-FA57-0F4A-0B36-7F59856A7C1E}"/>
              </a:ext>
            </a:extLst>
          </p:cNvPr>
          <p:cNvPicPr>
            <a:picLocks noChangeAspect="1"/>
          </p:cNvPicPr>
          <p:nvPr/>
        </p:nvPicPr>
        <p:blipFill>
          <a:blip r:embed="rId2"/>
          <a:stretch>
            <a:fillRect/>
          </a:stretch>
        </p:blipFill>
        <p:spPr>
          <a:xfrm>
            <a:off x="4313394" y="1107612"/>
            <a:ext cx="5984492" cy="5667716"/>
          </a:xfrm>
          <a:prstGeom prst="rect">
            <a:avLst/>
          </a:prstGeom>
        </p:spPr>
      </p:pic>
      <p:sp>
        <p:nvSpPr>
          <p:cNvPr id="7" name="TextBox 6">
            <a:extLst>
              <a:ext uri="{FF2B5EF4-FFF2-40B4-BE49-F238E27FC236}">
                <a16:creationId xmlns:a16="http://schemas.microsoft.com/office/drawing/2014/main" id="{A3F8AAF5-A750-FF39-74E8-2E01D279E2CC}"/>
              </a:ext>
            </a:extLst>
          </p:cNvPr>
          <p:cNvSpPr txBox="1"/>
          <p:nvPr/>
        </p:nvSpPr>
        <p:spPr>
          <a:xfrm>
            <a:off x="255273" y="1337223"/>
            <a:ext cx="4319374" cy="2031325"/>
          </a:xfrm>
          <a:prstGeom prst="rect">
            <a:avLst/>
          </a:prstGeom>
          <a:noFill/>
        </p:spPr>
        <p:txBody>
          <a:bodyPr wrap="square">
            <a:spAutoFit/>
          </a:bodyPr>
          <a:lstStyle/>
          <a:p>
            <a:r>
              <a:rPr lang="en-US" i="1" dirty="0">
                <a:latin typeface="Arial" panose="020B0604020202020204" pitchFamily="34" charset="0"/>
                <a:cs typeface="Arial" panose="020B0604020202020204" pitchFamily="34" charset="0"/>
              </a:rPr>
              <a:t>We seek to improve existing earthquake catalogs and better understand the HTHH eruption</a:t>
            </a:r>
            <a:r>
              <a:rPr lang="en-US" dirty="0">
                <a:latin typeface="Arial" panose="020B0604020202020204" pitchFamily="34" charset="0"/>
                <a:cs typeface="Arial" panose="020B0604020202020204" pitchFamily="34" charset="0"/>
              </a:rPr>
              <a:t>. Despite many global observations, this presents a challenge due to sparse local monitoring required to detect and characterize eruption seismicity with high precision.</a:t>
            </a:r>
          </a:p>
        </p:txBody>
      </p:sp>
      <p:sp>
        <p:nvSpPr>
          <p:cNvPr id="8" name="TextBox 7">
            <a:extLst>
              <a:ext uri="{FF2B5EF4-FFF2-40B4-BE49-F238E27FC236}">
                <a16:creationId xmlns:a16="http://schemas.microsoft.com/office/drawing/2014/main" id="{01C4356B-16FC-1D36-1BED-F652ED0B6CD2}"/>
              </a:ext>
            </a:extLst>
          </p:cNvPr>
          <p:cNvSpPr txBox="1"/>
          <p:nvPr/>
        </p:nvSpPr>
        <p:spPr>
          <a:xfrm>
            <a:off x="255273" y="3880148"/>
            <a:ext cx="4131670" cy="2308324"/>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We select all shallow seismic events (&lt;35 km) between Dec. 1,  2021 and May 1, 2022 from the published USGS earthquake catalog. The 112</a:t>
            </a:r>
            <a:r>
              <a:rPr lang="en-US" i="1" dirty="0">
                <a:latin typeface="Arial" panose="020B0604020202020204" pitchFamily="34" charset="0"/>
                <a:cs typeface="Arial" panose="020B0604020202020204" pitchFamily="34" charset="0"/>
              </a:rPr>
              <a:t> initial hypocenters are distributed over an area of ~1500 km</a:t>
            </a:r>
            <a:r>
              <a:rPr lang="en-US" i="1" baseline="30000" dirty="0">
                <a:latin typeface="Arial" panose="020B0604020202020204" pitchFamily="34" charset="0"/>
                <a:cs typeface="Arial" panose="020B0604020202020204" pitchFamily="34" charset="0"/>
              </a:rPr>
              <a:t>2</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consist of magnitudes that range between body-wave magnitude (mb) 4.25 and 5.0.</a:t>
            </a:r>
          </a:p>
        </p:txBody>
      </p:sp>
      <p:sp>
        <p:nvSpPr>
          <p:cNvPr id="9" name="TextBox 8">
            <a:extLst>
              <a:ext uri="{FF2B5EF4-FFF2-40B4-BE49-F238E27FC236}">
                <a16:creationId xmlns:a16="http://schemas.microsoft.com/office/drawing/2014/main" id="{A07A9F83-3167-2AAF-C521-2E0968E7D852}"/>
              </a:ext>
            </a:extLst>
          </p:cNvPr>
          <p:cNvSpPr txBox="1"/>
          <p:nvPr/>
        </p:nvSpPr>
        <p:spPr>
          <a:xfrm>
            <a:off x="255273" y="3480038"/>
            <a:ext cx="3100529"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Initial Event information</a:t>
            </a:r>
          </a:p>
        </p:txBody>
      </p:sp>
      <p:pic>
        <p:nvPicPr>
          <p:cNvPr id="10" name="Picture 9" descr="A black and white sign&#10;&#10;Description automatically generated with low confidence">
            <a:extLst>
              <a:ext uri="{FF2B5EF4-FFF2-40B4-BE49-F238E27FC236}">
                <a16:creationId xmlns:a16="http://schemas.microsoft.com/office/drawing/2014/main" id="{651D559F-1329-B808-4E8B-BE3032ED091A}"/>
              </a:ext>
            </a:extLst>
          </p:cNvPr>
          <p:cNvPicPr>
            <a:picLocks noChangeAspect="1"/>
          </p:cNvPicPr>
          <p:nvPr/>
        </p:nvPicPr>
        <p:blipFill>
          <a:blip r:embed="rId3"/>
          <a:stretch>
            <a:fillRect/>
          </a:stretch>
        </p:blipFill>
        <p:spPr>
          <a:xfrm>
            <a:off x="9675416" y="342980"/>
            <a:ext cx="2337954" cy="457200"/>
          </a:xfrm>
          <a:prstGeom prst="rect">
            <a:avLst/>
          </a:prstGeom>
        </p:spPr>
      </p:pic>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Objectives: Data and Observations (2/2)</a:t>
            </a:r>
            <a:endParaRPr lang="en-AT" sz="24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P1.4-487</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575AB69-F98D-D3A1-0FAB-22E981099C8E}"/>
              </a:ext>
            </a:extLst>
          </p:cNvPr>
          <p:cNvSpPr txBox="1"/>
          <p:nvPr/>
        </p:nvSpPr>
        <p:spPr>
          <a:xfrm>
            <a:off x="255272" y="1436821"/>
            <a:ext cx="10515606"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We observe high similarity between waveforms at nearby common stations, indicating that many of the events in this sequence may have a similar mechanism, location, and size.</a:t>
            </a:r>
          </a:p>
        </p:txBody>
      </p:sp>
      <p:sp>
        <p:nvSpPr>
          <p:cNvPr id="7" name="TextBox 6">
            <a:extLst>
              <a:ext uri="{FF2B5EF4-FFF2-40B4-BE49-F238E27FC236}">
                <a16:creationId xmlns:a16="http://schemas.microsoft.com/office/drawing/2014/main" id="{A8E280C2-2563-384C-EA22-A031D397BA39}"/>
              </a:ext>
            </a:extLst>
          </p:cNvPr>
          <p:cNvSpPr txBox="1"/>
          <p:nvPr/>
        </p:nvSpPr>
        <p:spPr>
          <a:xfrm>
            <a:off x="3225083" y="2511722"/>
            <a:ext cx="7505265"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Cross correlation is the basis for many of our methods, we observe high consistency when plotting phase lag as a function of station azimuth. </a:t>
            </a:r>
          </a:p>
        </p:txBody>
      </p:sp>
      <p:sp>
        <p:nvSpPr>
          <p:cNvPr id="8" name="TextBox 7">
            <a:extLst>
              <a:ext uri="{FF2B5EF4-FFF2-40B4-BE49-F238E27FC236}">
                <a16:creationId xmlns:a16="http://schemas.microsoft.com/office/drawing/2014/main" id="{D9F60520-E8FB-E3F6-26F6-BE4C82E3D59E}"/>
              </a:ext>
            </a:extLst>
          </p:cNvPr>
          <p:cNvSpPr txBox="1"/>
          <p:nvPr/>
        </p:nvSpPr>
        <p:spPr>
          <a:xfrm>
            <a:off x="3265613" y="2144707"/>
            <a:ext cx="3190297"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Signal Cross Correlation</a:t>
            </a:r>
          </a:p>
        </p:txBody>
      </p:sp>
      <p:sp>
        <p:nvSpPr>
          <p:cNvPr id="9" name="TextBox 8">
            <a:extLst>
              <a:ext uri="{FF2B5EF4-FFF2-40B4-BE49-F238E27FC236}">
                <a16:creationId xmlns:a16="http://schemas.microsoft.com/office/drawing/2014/main" id="{C0DA55A4-AFBA-0216-9FBD-C3944E538966}"/>
              </a:ext>
            </a:extLst>
          </p:cNvPr>
          <p:cNvSpPr txBox="1"/>
          <p:nvPr/>
        </p:nvSpPr>
        <p:spPr>
          <a:xfrm>
            <a:off x="255272" y="1092750"/>
            <a:ext cx="3123099"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Waveform Observations</a:t>
            </a:r>
          </a:p>
        </p:txBody>
      </p:sp>
      <p:pic>
        <p:nvPicPr>
          <p:cNvPr id="10" name="Picture 9">
            <a:extLst>
              <a:ext uri="{FF2B5EF4-FFF2-40B4-BE49-F238E27FC236}">
                <a16:creationId xmlns:a16="http://schemas.microsoft.com/office/drawing/2014/main" id="{703FCF1D-5D17-804C-91E9-3B2106D73F51}"/>
              </a:ext>
            </a:extLst>
          </p:cNvPr>
          <p:cNvPicPr>
            <a:picLocks noChangeAspect="1"/>
          </p:cNvPicPr>
          <p:nvPr/>
        </p:nvPicPr>
        <p:blipFill>
          <a:blip r:embed="rId2"/>
          <a:stretch>
            <a:fillRect/>
          </a:stretch>
        </p:blipFill>
        <p:spPr>
          <a:xfrm>
            <a:off x="128882" y="2119655"/>
            <a:ext cx="3096201" cy="4754880"/>
          </a:xfrm>
          <a:prstGeom prst="rect">
            <a:avLst/>
          </a:prstGeom>
        </p:spPr>
      </p:pic>
      <p:pic>
        <p:nvPicPr>
          <p:cNvPr id="11" name="Picture 10">
            <a:extLst>
              <a:ext uri="{FF2B5EF4-FFF2-40B4-BE49-F238E27FC236}">
                <a16:creationId xmlns:a16="http://schemas.microsoft.com/office/drawing/2014/main" id="{4D6A7214-35AC-7AE9-891E-A34EBA20D04F}"/>
              </a:ext>
            </a:extLst>
          </p:cNvPr>
          <p:cNvPicPr>
            <a:picLocks noChangeAspect="1"/>
          </p:cNvPicPr>
          <p:nvPr/>
        </p:nvPicPr>
        <p:blipFill>
          <a:blip r:embed="rId3"/>
          <a:stretch>
            <a:fillRect/>
          </a:stretch>
        </p:blipFill>
        <p:spPr>
          <a:xfrm>
            <a:off x="3872856" y="4519688"/>
            <a:ext cx="3280437" cy="2228735"/>
          </a:xfrm>
          <a:prstGeom prst="rect">
            <a:avLst/>
          </a:prstGeom>
        </p:spPr>
      </p:pic>
      <p:pic>
        <p:nvPicPr>
          <p:cNvPr id="12" name="Picture 11">
            <a:extLst>
              <a:ext uri="{FF2B5EF4-FFF2-40B4-BE49-F238E27FC236}">
                <a16:creationId xmlns:a16="http://schemas.microsoft.com/office/drawing/2014/main" id="{F0BC28C3-5143-B9CA-6E73-F9713229985C}"/>
              </a:ext>
            </a:extLst>
          </p:cNvPr>
          <p:cNvPicPr>
            <a:picLocks noChangeAspect="1"/>
          </p:cNvPicPr>
          <p:nvPr/>
        </p:nvPicPr>
        <p:blipFill>
          <a:blip r:embed="rId4"/>
          <a:stretch>
            <a:fillRect/>
          </a:stretch>
        </p:blipFill>
        <p:spPr>
          <a:xfrm>
            <a:off x="8029609" y="3525068"/>
            <a:ext cx="2784853" cy="3523962"/>
          </a:xfrm>
          <a:prstGeom prst="rect">
            <a:avLst/>
          </a:prstGeom>
        </p:spPr>
      </p:pic>
      <p:sp>
        <p:nvSpPr>
          <p:cNvPr id="13" name="TextBox 12">
            <a:extLst>
              <a:ext uri="{FF2B5EF4-FFF2-40B4-BE49-F238E27FC236}">
                <a16:creationId xmlns:a16="http://schemas.microsoft.com/office/drawing/2014/main" id="{64384BEB-4FE7-D1B8-0623-D07A379AF220}"/>
              </a:ext>
            </a:extLst>
          </p:cNvPr>
          <p:cNvSpPr txBox="1"/>
          <p:nvPr/>
        </p:nvSpPr>
        <p:spPr>
          <a:xfrm>
            <a:off x="3225083" y="3833557"/>
            <a:ext cx="5387554"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azimuth between events, and an absolute shift represents a difference in origin/centroid time. </a:t>
            </a:r>
          </a:p>
        </p:txBody>
      </p:sp>
      <p:sp>
        <p:nvSpPr>
          <p:cNvPr id="14" name="TextBox 13">
            <a:extLst>
              <a:ext uri="{FF2B5EF4-FFF2-40B4-BE49-F238E27FC236}">
                <a16:creationId xmlns:a16="http://schemas.microsoft.com/office/drawing/2014/main" id="{7988596B-AC38-0807-4877-4DC2AC812358}"/>
              </a:ext>
            </a:extLst>
          </p:cNvPr>
          <p:cNvSpPr txBox="1"/>
          <p:nvPr/>
        </p:nvSpPr>
        <p:spPr>
          <a:xfrm>
            <a:off x="3225083" y="3164406"/>
            <a:ext cx="5715549"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The amplitude of the pattern represents the distance between two events, the phase represents the relative </a:t>
            </a:r>
            <a:endParaRPr lang="en-US" dirty="0"/>
          </a:p>
        </p:txBody>
      </p:sp>
      <p:pic>
        <p:nvPicPr>
          <p:cNvPr id="15" name="Picture 14" descr="A black and white sign&#10;&#10;Description automatically generated with low confidence">
            <a:extLst>
              <a:ext uri="{FF2B5EF4-FFF2-40B4-BE49-F238E27FC236}">
                <a16:creationId xmlns:a16="http://schemas.microsoft.com/office/drawing/2014/main" id="{41A11632-EED7-4D87-55B0-C8F96261C4CD}"/>
              </a:ext>
            </a:extLst>
          </p:cNvPr>
          <p:cNvPicPr>
            <a:picLocks noChangeAspect="1"/>
          </p:cNvPicPr>
          <p:nvPr/>
        </p:nvPicPr>
        <p:blipFill>
          <a:blip r:embed="rId5"/>
          <a:stretch>
            <a:fillRect/>
          </a:stretch>
        </p:blipFill>
        <p:spPr>
          <a:xfrm>
            <a:off x="9675416" y="342980"/>
            <a:ext cx="2337954" cy="457200"/>
          </a:xfrm>
          <a:prstGeom prst="rect">
            <a:avLst/>
          </a:prstGeom>
        </p:spPr>
      </p:pic>
    </p:spTree>
    <p:extLst>
      <p:ext uri="{BB962C8B-B14F-4D97-AF65-F5344CB8AC3E}">
        <p14:creationId xmlns:p14="http://schemas.microsoft.com/office/powerpoint/2010/main" val="1666367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Methods (1/2)</a:t>
            </a:r>
            <a:endParaRPr lang="en-AT" sz="24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P1.4-487</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E87DE64-93E0-DBA8-A797-04BEFD722A85}"/>
              </a:ext>
            </a:extLst>
          </p:cNvPr>
          <p:cNvSpPr txBox="1"/>
          <p:nvPr/>
        </p:nvSpPr>
        <p:spPr>
          <a:xfrm>
            <a:off x="195943" y="1219201"/>
            <a:ext cx="5902706"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Surface Wave-Based Seismic Event Relocation</a:t>
            </a:r>
          </a:p>
        </p:txBody>
      </p:sp>
      <p:sp>
        <p:nvSpPr>
          <p:cNvPr id="7" name="Google Shape;170;p6">
            <a:extLst>
              <a:ext uri="{FF2B5EF4-FFF2-40B4-BE49-F238E27FC236}">
                <a16:creationId xmlns:a16="http://schemas.microsoft.com/office/drawing/2014/main" id="{1816D624-0FB9-0609-AD4E-DF7558955E17}"/>
              </a:ext>
            </a:extLst>
          </p:cNvPr>
          <p:cNvSpPr/>
          <p:nvPr/>
        </p:nvSpPr>
        <p:spPr>
          <a:xfrm>
            <a:off x="195944" y="1678462"/>
            <a:ext cx="62484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chemeClr val="dk1"/>
                </a:solidFill>
                <a:latin typeface="Arial" panose="020B0604020202020204" pitchFamily="34" charset="0"/>
                <a:ea typeface="Helvetica Neue"/>
                <a:cs typeface="Arial" panose="020B0604020202020204" pitchFamily="34" charset="0"/>
                <a:sym typeface="Helvetica Neue"/>
              </a:rPr>
              <a:t>We invert linear equations that relate the difference between observed and predicted differential travel times to partial derivates with respect to the seismic event locations and origin times. </a:t>
            </a:r>
            <a:endParaRPr dirty="0">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8" name="Google Shape;173;p6">
            <a:extLst>
              <a:ext uri="{FF2B5EF4-FFF2-40B4-BE49-F238E27FC236}">
                <a16:creationId xmlns:a16="http://schemas.microsoft.com/office/drawing/2014/main" id="{66B2712D-9A7A-71DC-152C-D54EA31548DE}"/>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6625949" y="1498033"/>
            <a:ext cx="4031165" cy="2245736"/>
          </a:xfrm>
          <a:prstGeom prst="rect">
            <a:avLst/>
          </a:prstGeom>
          <a:noFill/>
          <a:ln>
            <a:noFill/>
          </a:ln>
        </p:spPr>
      </p:pic>
      <p:sp>
        <p:nvSpPr>
          <p:cNvPr id="9" name="Google Shape;171;p6">
            <a:extLst>
              <a:ext uri="{FF2B5EF4-FFF2-40B4-BE49-F238E27FC236}">
                <a16:creationId xmlns:a16="http://schemas.microsoft.com/office/drawing/2014/main" id="{0855EC79-BDA3-5AC0-E718-E5C109B69362}"/>
              </a:ext>
            </a:extLst>
          </p:cNvPr>
          <p:cNvSpPr/>
          <p:nvPr/>
        </p:nvSpPr>
        <p:spPr>
          <a:xfrm>
            <a:off x="195941" y="2960478"/>
            <a:ext cx="6643727"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dirty="0">
                <a:solidFill>
                  <a:schemeClr val="dk1"/>
                </a:solidFill>
                <a:latin typeface="Arial" panose="020B0604020202020204" pitchFamily="34" charset="0"/>
                <a:ea typeface="Helvetica Neue"/>
                <a:cs typeface="Arial" panose="020B0604020202020204" pitchFamily="34" charset="0"/>
                <a:sym typeface="Helvetica Neue"/>
              </a:rPr>
              <a:t>The technique has been implemented in a variety of tectonic settings, event sizes, distance scales, etc.</a:t>
            </a:r>
            <a:endParaRPr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357ACA3-15DC-633C-09D1-F89F7683F677}"/>
              </a:ext>
            </a:extLst>
          </p:cNvPr>
          <p:cNvSpPr txBox="1"/>
          <p:nvPr/>
        </p:nvSpPr>
        <p:spPr>
          <a:xfrm>
            <a:off x="195942" y="3811156"/>
            <a:ext cx="3900427"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Relative Magnitude Estimation</a:t>
            </a:r>
          </a:p>
        </p:txBody>
      </p:sp>
      <p:sp>
        <p:nvSpPr>
          <p:cNvPr id="11" name="TextBox 10">
            <a:extLst>
              <a:ext uri="{FF2B5EF4-FFF2-40B4-BE49-F238E27FC236}">
                <a16:creationId xmlns:a16="http://schemas.microsoft.com/office/drawing/2014/main" id="{EDCDE7B0-5DF6-31A4-2522-0C863083E6B9}"/>
              </a:ext>
            </a:extLst>
          </p:cNvPr>
          <p:cNvSpPr txBox="1"/>
          <p:nvPr/>
        </p:nvSpPr>
        <p:spPr>
          <a:xfrm>
            <a:off x="195941" y="4235801"/>
            <a:ext cx="10657115"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We invert for precise relative moment magnitudes by relating the difference in seismic moments between two events to a scale factor (s1=αs2) (Eq 1). </a:t>
            </a:r>
          </a:p>
        </p:txBody>
      </p:sp>
      <p:sp>
        <p:nvSpPr>
          <p:cNvPr id="12" name="TextBox 11">
            <a:extLst>
              <a:ext uri="{FF2B5EF4-FFF2-40B4-BE49-F238E27FC236}">
                <a16:creationId xmlns:a16="http://schemas.microsoft.com/office/drawing/2014/main" id="{CF855AE0-46A3-195D-5F5F-2C9C302E01E1}"/>
              </a:ext>
            </a:extLst>
          </p:cNvPr>
          <p:cNvSpPr txBox="1"/>
          <p:nvPr/>
        </p:nvSpPr>
        <p:spPr>
          <a:xfrm>
            <a:off x="195942" y="5324788"/>
            <a:ext cx="10461172"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Where α is given by scaling the max common-station surface wave cross-correlation (CC) amplitude by the squared length of the reference signal. (Eq 2).</a:t>
            </a:r>
          </a:p>
        </p:txBody>
      </p:sp>
      <p:pic>
        <p:nvPicPr>
          <p:cNvPr id="13" name="Picture 12">
            <a:extLst>
              <a:ext uri="{FF2B5EF4-FFF2-40B4-BE49-F238E27FC236}">
                <a16:creationId xmlns:a16="http://schemas.microsoft.com/office/drawing/2014/main" id="{AB0790C0-790C-B48B-970C-A7503BC52864}"/>
              </a:ext>
            </a:extLst>
          </p:cNvPr>
          <p:cNvPicPr>
            <a:picLocks noChangeAspect="1"/>
          </p:cNvPicPr>
          <p:nvPr/>
        </p:nvPicPr>
        <p:blipFill>
          <a:blip r:embed="rId4"/>
          <a:stretch>
            <a:fillRect/>
          </a:stretch>
        </p:blipFill>
        <p:spPr>
          <a:xfrm>
            <a:off x="3647168" y="5025256"/>
            <a:ext cx="3185518" cy="226637"/>
          </a:xfrm>
          <a:prstGeom prst="rect">
            <a:avLst/>
          </a:prstGeom>
        </p:spPr>
      </p:pic>
      <p:sp>
        <p:nvSpPr>
          <p:cNvPr id="14" name="TextBox 13">
            <a:extLst>
              <a:ext uri="{FF2B5EF4-FFF2-40B4-BE49-F238E27FC236}">
                <a16:creationId xmlns:a16="http://schemas.microsoft.com/office/drawing/2014/main" id="{1829AF89-2B36-211E-054D-5D67AE031197}"/>
              </a:ext>
            </a:extLst>
          </p:cNvPr>
          <p:cNvSpPr txBox="1"/>
          <p:nvPr/>
        </p:nvSpPr>
        <p:spPr>
          <a:xfrm>
            <a:off x="3180374" y="4924678"/>
            <a:ext cx="46679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A920CCA6-19EB-2C57-D1C2-FBE4682F277B}"/>
              </a:ext>
            </a:extLst>
          </p:cNvPr>
          <p:cNvSpPr txBox="1"/>
          <p:nvPr/>
        </p:nvSpPr>
        <p:spPr>
          <a:xfrm>
            <a:off x="3180374" y="6220371"/>
            <a:ext cx="46679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a:t>
            </a:r>
          </a:p>
        </p:txBody>
      </p:sp>
      <p:pic>
        <p:nvPicPr>
          <p:cNvPr id="16" name="Picture 15">
            <a:extLst>
              <a:ext uri="{FF2B5EF4-FFF2-40B4-BE49-F238E27FC236}">
                <a16:creationId xmlns:a16="http://schemas.microsoft.com/office/drawing/2014/main" id="{97F1844A-D5EE-C100-A5DF-9BD96E6CF7F2}"/>
              </a:ext>
            </a:extLst>
          </p:cNvPr>
          <p:cNvPicPr>
            <a:picLocks noChangeAspect="1"/>
          </p:cNvPicPr>
          <p:nvPr/>
        </p:nvPicPr>
        <p:blipFill>
          <a:blip r:embed="rId5"/>
          <a:stretch>
            <a:fillRect/>
          </a:stretch>
        </p:blipFill>
        <p:spPr>
          <a:xfrm>
            <a:off x="4567841" y="6073714"/>
            <a:ext cx="1358139" cy="639124"/>
          </a:xfrm>
          <a:prstGeom prst="rect">
            <a:avLst/>
          </a:prstGeom>
        </p:spPr>
      </p:pic>
      <p:sp>
        <p:nvSpPr>
          <p:cNvPr id="17" name="TextBox 16">
            <a:extLst>
              <a:ext uri="{FF2B5EF4-FFF2-40B4-BE49-F238E27FC236}">
                <a16:creationId xmlns:a16="http://schemas.microsoft.com/office/drawing/2014/main" id="{A8AA570D-E2D4-E279-5402-86B73ECA9872}"/>
              </a:ext>
            </a:extLst>
          </p:cNvPr>
          <p:cNvSpPr txBox="1"/>
          <p:nvPr/>
        </p:nvSpPr>
        <p:spPr>
          <a:xfrm>
            <a:off x="8227229" y="6323286"/>
            <a:ext cx="2644250" cy="523220"/>
          </a:xfrm>
          <a:prstGeom prst="rect">
            <a:avLst/>
          </a:prstGeom>
          <a:noFill/>
        </p:spPr>
        <p:txBody>
          <a:bodyPr wrap="none" rtlCol="0">
            <a:spAutoFit/>
          </a:bodyPr>
          <a:lstStyle/>
          <a:p>
            <a:pPr algn="r"/>
            <a:r>
              <a:rPr lang="en-US" sz="1400" dirty="0"/>
              <a:t>Modification of </a:t>
            </a:r>
          </a:p>
          <a:p>
            <a:pPr algn="r"/>
            <a:r>
              <a:rPr lang="en-US" sz="1400" dirty="0"/>
              <a:t>Cleveland &amp; Ammon (2013, 2015)</a:t>
            </a:r>
          </a:p>
        </p:txBody>
      </p:sp>
      <p:pic>
        <p:nvPicPr>
          <p:cNvPr id="18" name="Picture 17" descr="A black and white sign&#10;&#10;Description automatically generated with low confidence">
            <a:extLst>
              <a:ext uri="{FF2B5EF4-FFF2-40B4-BE49-F238E27FC236}">
                <a16:creationId xmlns:a16="http://schemas.microsoft.com/office/drawing/2014/main" id="{6F9BDB9C-4D52-CF78-A5EA-8A0E8ECA634E}"/>
              </a:ext>
            </a:extLst>
          </p:cNvPr>
          <p:cNvPicPr>
            <a:picLocks noChangeAspect="1"/>
          </p:cNvPicPr>
          <p:nvPr/>
        </p:nvPicPr>
        <p:blipFill>
          <a:blip r:embed="rId6"/>
          <a:stretch>
            <a:fillRect/>
          </a:stretch>
        </p:blipFill>
        <p:spPr>
          <a:xfrm>
            <a:off x="9675416" y="342980"/>
            <a:ext cx="2337954" cy="457200"/>
          </a:xfrm>
          <a:prstGeom prst="rect">
            <a:avLst/>
          </a:prstGeom>
        </p:spPr>
      </p:pic>
    </p:spTree>
    <p:extLst>
      <p:ext uri="{BB962C8B-B14F-4D97-AF65-F5344CB8AC3E}">
        <p14:creationId xmlns:p14="http://schemas.microsoft.com/office/powerpoint/2010/main" val="732286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Methods (2/2)</a:t>
            </a:r>
            <a:endParaRPr lang="en-AT" sz="24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P1.4-487</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B2E4614-6BEE-F814-2F1E-8A1A01594ADA}"/>
              </a:ext>
            </a:extLst>
          </p:cNvPr>
          <p:cNvSpPr txBox="1"/>
          <p:nvPr/>
        </p:nvSpPr>
        <p:spPr>
          <a:xfrm>
            <a:off x="195943" y="1219201"/>
            <a:ext cx="5830955"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Moment</a:t>
            </a:r>
            <a:r>
              <a:rPr lang="en-US" b="1" dirty="0">
                <a:latin typeface="Arial" panose="020B0604020202020204" pitchFamily="34" charset="0"/>
                <a:cs typeface="Arial" panose="020B0604020202020204" pitchFamily="34" charset="0"/>
              </a:rPr>
              <a:t> Tensor Uncertainty Quantification (MTUQ)</a:t>
            </a:r>
          </a:p>
        </p:txBody>
      </p:sp>
      <p:sp>
        <p:nvSpPr>
          <p:cNvPr id="7" name="TextBox 6">
            <a:extLst>
              <a:ext uri="{FF2B5EF4-FFF2-40B4-BE49-F238E27FC236}">
                <a16:creationId xmlns:a16="http://schemas.microsoft.com/office/drawing/2014/main" id="{6C35D54B-E346-5595-E116-6C2F388EC6F7}"/>
              </a:ext>
            </a:extLst>
          </p:cNvPr>
          <p:cNvSpPr txBox="1"/>
          <p:nvPr/>
        </p:nvSpPr>
        <p:spPr>
          <a:xfrm>
            <a:off x="272144" y="1597136"/>
            <a:ext cx="9942374" cy="1754326"/>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We employ the MTUQ software (</a:t>
            </a:r>
            <a:r>
              <a:rPr lang="en-US" dirty="0" err="1">
                <a:latin typeface="Arial" panose="020B0604020202020204" pitchFamily="34" charset="0"/>
                <a:cs typeface="Arial" panose="020B0604020202020204" pitchFamily="34" charset="0"/>
              </a:rPr>
              <a:t>Modrak</a:t>
            </a:r>
            <a:r>
              <a:rPr lang="en-US" dirty="0">
                <a:latin typeface="Arial" panose="020B0604020202020204" pitchFamily="34" charset="0"/>
                <a:cs typeface="Arial" panose="020B0604020202020204" pitchFamily="34" charset="0"/>
              </a:rPr>
              <a:t> &amp; Tape, 2022).</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MTUQ uses the 'cut-and-paste' technique and an L2-misfit function that measures the difference between observed and predicted seismograms.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We invert observed and predicted Surface-waveforms.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We select seven nearby stations and analyze the 20-60 second bandwidth.</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Results are assessed through MTUQ visualization tools. </a:t>
            </a:r>
          </a:p>
        </p:txBody>
      </p:sp>
      <p:pic>
        <p:nvPicPr>
          <p:cNvPr id="8" name="Picture 7">
            <a:extLst>
              <a:ext uri="{FF2B5EF4-FFF2-40B4-BE49-F238E27FC236}">
                <a16:creationId xmlns:a16="http://schemas.microsoft.com/office/drawing/2014/main" id="{8504022D-EC2C-4022-41C7-095E5C9B1C10}"/>
              </a:ext>
            </a:extLst>
          </p:cNvPr>
          <p:cNvPicPr>
            <a:picLocks noChangeAspect="1"/>
          </p:cNvPicPr>
          <p:nvPr/>
        </p:nvPicPr>
        <p:blipFill>
          <a:blip r:embed="rId2"/>
          <a:stretch>
            <a:fillRect/>
          </a:stretch>
        </p:blipFill>
        <p:spPr>
          <a:xfrm>
            <a:off x="134581" y="4500009"/>
            <a:ext cx="2194962" cy="2310790"/>
          </a:xfrm>
          <a:prstGeom prst="rect">
            <a:avLst/>
          </a:prstGeom>
        </p:spPr>
      </p:pic>
      <p:pic>
        <p:nvPicPr>
          <p:cNvPr id="9" name="Picture 8" descr="moment_tensor.png">
            <a:extLst>
              <a:ext uri="{FF2B5EF4-FFF2-40B4-BE49-F238E27FC236}">
                <a16:creationId xmlns:a16="http://schemas.microsoft.com/office/drawing/2014/main" id="{BAE5804D-3ED5-FE6D-60DF-3E81F9CFC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453" y="4256611"/>
            <a:ext cx="1936532" cy="943797"/>
          </a:xfrm>
          <a:prstGeom prst="rect">
            <a:avLst/>
          </a:prstGeom>
        </p:spPr>
      </p:pic>
      <p:pic>
        <p:nvPicPr>
          <p:cNvPr id="10" name="Picture 9" descr="Chart, bubble chart&#10;&#10;Description automatically generated">
            <a:extLst>
              <a:ext uri="{FF2B5EF4-FFF2-40B4-BE49-F238E27FC236}">
                <a16:creationId xmlns:a16="http://schemas.microsoft.com/office/drawing/2014/main" id="{19B6EC79-05C6-3E12-51F5-AF3F974318B3}"/>
              </a:ext>
            </a:extLst>
          </p:cNvPr>
          <p:cNvPicPr>
            <a:picLocks noChangeAspect="1"/>
          </p:cNvPicPr>
          <p:nvPr/>
        </p:nvPicPr>
        <p:blipFill>
          <a:blip r:embed="rId4"/>
          <a:stretch>
            <a:fillRect/>
          </a:stretch>
        </p:blipFill>
        <p:spPr>
          <a:xfrm>
            <a:off x="5337418" y="4446784"/>
            <a:ext cx="5433462" cy="2245865"/>
          </a:xfrm>
          <a:prstGeom prst="rect">
            <a:avLst/>
          </a:prstGeom>
        </p:spPr>
      </p:pic>
      <p:sp>
        <p:nvSpPr>
          <p:cNvPr id="11" name="TextBox 10">
            <a:extLst>
              <a:ext uri="{FF2B5EF4-FFF2-40B4-BE49-F238E27FC236}">
                <a16:creationId xmlns:a16="http://schemas.microsoft.com/office/drawing/2014/main" id="{A877B5F9-CD6E-C4BA-6AAE-FDC6A9463280}"/>
              </a:ext>
            </a:extLst>
          </p:cNvPr>
          <p:cNvSpPr txBox="1"/>
          <p:nvPr/>
        </p:nvSpPr>
        <p:spPr>
          <a:xfrm>
            <a:off x="53739" y="3506638"/>
            <a:ext cx="3922765" cy="646331"/>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Moment Tensors are defined by a series of force couples</a:t>
            </a:r>
          </a:p>
        </p:txBody>
      </p:sp>
      <p:sp>
        <p:nvSpPr>
          <p:cNvPr id="12" name="TextBox 11">
            <a:extLst>
              <a:ext uri="{FF2B5EF4-FFF2-40B4-BE49-F238E27FC236}">
                <a16:creationId xmlns:a16="http://schemas.microsoft.com/office/drawing/2014/main" id="{FEAD0A45-C9B7-1D0C-6D2E-8C0F58BD52AD}"/>
              </a:ext>
            </a:extLst>
          </p:cNvPr>
          <p:cNvSpPr txBox="1"/>
          <p:nvPr/>
        </p:nvSpPr>
        <p:spPr>
          <a:xfrm>
            <a:off x="4890138" y="3502087"/>
            <a:ext cx="5433462" cy="646331"/>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They can be visualized through the eigenvalue lune projection </a:t>
            </a:r>
          </a:p>
        </p:txBody>
      </p:sp>
      <p:pic>
        <p:nvPicPr>
          <p:cNvPr id="13" name="Picture 12">
            <a:extLst>
              <a:ext uri="{FF2B5EF4-FFF2-40B4-BE49-F238E27FC236}">
                <a16:creationId xmlns:a16="http://schemas.microsoft.com/office/drawing/2014/main" id="{2EE85315-6B4B-5A49-66AD-FFF88507C0FD}"/>
              </a:ext>
            </a:extLst>
          </p:cNvPr>
          <p:cNvPicPr>
            <a:picLocks noChangeAspect="1"/>
          </p:cNvPicPr>
          <p:nvPr/>
        </p:nvPicPr>
        <p:blipFill>
          <a:blip r:embed="rId5"/>
          <a:stretch>
            <a:fillRect/>
          </a:stretch>
        </p:blipFill>
        <p:spPr>
          <a:xfrm>
            <a:off x="4036276" y="4407238"/>
            <a:ext cx="1241370" cy="2435514"/>
          </a:xfrm>
          <a:prstGeom prst="rect">
            <a:avLst/>
          </a:prstGeom>
        </p:spPr>
      </p:pic>
      <p:sp>
        <p:nvSpPr>
          <p:cNvPr id="14" name="TextBox 13">
            <a:extLst>
              <a:ext uri="{FF2B5EF4-FFF2-40B4-BE49-F238E27FC236}">
                <a16:creationId xmlns:a16="http://schemas.microsoft.com/office/drawing/2014/main" id="{BFADC5ED-E1FC-0114-4576-B54503904C23}"/>
              </a:ext>
            </a:extLst>
          </p:cNvPr>
          <p:cNvSpPr txBox="1"/>
          <p:nvPr/>
        </p:nvSpPr>
        <p:spPr>
          <a:xfrm>
            <a:off x="8859791" y="6504198"/>
            <a:ext cx="1970861"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Tape &amp; Tape (2019)</a:t>
            </a:r>
          </a:p>
        </p:txBody>
      </p:sp>
      <p:pic>
        <p:nvPicPr>
          <p:cNvPr id="15" name="Picture 14" descr="A black and white sign&#10;&#10;Description automatically generated with low confidence">
            <a:extLst>
              <a:ext uri="{FF2B5EF4-FFF2-40B4-BE49-F238E27FC236}">
                <a16:creationId xmlns:a16="http://schemas.microsoft.com/office/drawing/2014/main" id="{F582D12A-F1A0-E322-0579-7818EA0ADBC0}"/>
              </a:ext>
            </a:extLst>
          </p:cNvPr>
          <p:cNvPicPr>
            <a:picLocks noChangeAspect="1"/>
          </p:cNvPicPr>
          <p:nvPr/>
        </p:nvPicPr>
        <p:blipFill>
          <a:blip r:embed="rId6"/>
          <a:stretch>
            <a:fillRect/>
          </a:stretch>
        </p:blipFill>
        <p:spPr>
          <a:xfrm>
            <a:off x="9675416" y="342980"/>
            <a:ext cx="2337954" cy="457200"/>
          </a:xfrm>
          <a:prstGeom prst="rect">
            <a:avLst/>
          </a:prstGeom>
        </p:spPr>
      </p:pic>
    </p:spTree>
    <p:extLst>
      <p:ext uri="{BB962C8B-B14F-4D97-AF65-F5344CB8AC3E}">
        <p14:creationId xmlns:p14="http://schemas.microsoft.com/office/powerpoint/2010/main" val="262260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Results (1/2)</a:t>
            </a:r>
            <a:endParaRPr lang="en-AT" sz="24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P1.4-487</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Chart, scatter chart&#10;&#10;Description automatically generated">
            <a:extLst>
              <a:ext uri="{FF2B5EF4-FFF2-40B4-BE49-F238E27FC236}">
                <a16:creationId xmlns:a16="http://schemas.microsoft.com/office/drawing/2014/main" id="{15BEF780-4A2B-51D7-F0F8-EC771984B9B5}"/>
              </a:ext>
            </a:extLst>
          </p:cNvPr>
          <p:cNvPicPr>
            <a:picLocks noChangeAspect="1"/>
          </p:cNvPicPr>
          <p:nvPr/>
        </p:nvPicPr>
        <p:blipFill>
          <a:blip r:embed="rId2"/>
          <a:stretch>
            <a:fillRect/>
          </a:stretch>
        </p:blipFill>
        <p:spPr>
          <a:xfrm>
            <a:off x="3537340" y="1263635"/>
            <a:ext cx="7119256" cy="5479034"/>
          </a:xfrm>
          <a:prstGeom prst="rect">
            <a:avLst/>
          </a:prstGeom>
        </p:spPr>
      </p:pic>
      <p:sp>
        <p:nvSpPr>
          <p:cNvPr id="7" name="TextBox 6">
            <a:extLst>
              <a:ext uri="{FF2B5EF4-FFF2-40B4-BE49-F238E27FC236}">
                <a16:creationId xmlns:a16="http://schemas.microsoft.com/office/drawing/2014/main" id="{21D0C09A-EE96-318F-9D56-ED97167ED297}"/>
              </a:ext>
            </a:extLst>
          </p:cNvPr>
          <p:cNvSpPr txBox="1"/>
          <p:nvPr/>
        </p:nvSpPr>
        <p:spPr>
          <a:xfrm>
            <a:off x="261257" y="1197429"/>
            <a:ext cx="3546164"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Relative Relocation Results</a:t>
            </a:r>
          </a:p>
        </p:txBody>
      </p:sp>
      <p:sp>
        <p:nvSpPr>
          <p:cNvPr id="8" name="TextBox 7">
            <a:extLst>
              <a:ext uri="{FF2B5EF4-FFF2-40B4-BE49-F238E27FC236}">
                <a16:creationId xmlns:a16="http://schemas.microsoft.com/office/drawing/2014/main" id="{E37740DB-BC1D-5F5D-9FF6-C48EE9131B70}"/>
              </a:ext>
            </a:extLst>
          </p:cNvPr>
          <p:cNvSpPr txBox="1"/>
          <p:nvPr/>
        </p:nvSpPr>
        <p:spPr>
          <a:xfrm>
            <a:off x="273342" y="1641187"/>
            <a:ext cx="3275401" cy="5616922"/>
          </a:xfrm>
          <a:prstGeom prst="rect">
            <a:avLst/>
          </a:prstGeom>
          <a:noFill/>
        </p:spPr>
        <p:txBody>
          <a:bodyPr wrap="square">
            <a:spAutoFit/>
          </a:bodyPr>
          <a:lstStyle/>
          <a:p>
            <a:pPr>
              <a:spcAft>
                <a:spcPts val="1350"/>
              </a:spcAft>
            </a:pPr>
            <a:r>
              <a:rPr lang="en-US" dirty="0">
                <a:latin typeface="Arial" panose="020B0604020202020204" pitchFamily="34" charset="0"/>
                <a:cs typeface="Arial" panose="020B0604020202020204" pitchFamily="34" charset="0"/>
              </a:rPr>
              <a:t>The technique computes common-station cross correlation measurements, and iteratively inverts or differences in event latitude, longitude and origin time.</a:t>
            </a:r>
          </a:p>
          <a:p>
            <a:pPr>
              <a:spcAft>
                <a:spcPts val="1350"/>
              </a:spcAft>
            </a:pPr>
            <a:r>
              <a:rPr lang="en-US" i="1" dirty="0">
                <a:latin typeface="Arial" panose="020B0604020202020204" pitchFamily="34" charset="0"/>
                <a:cs typeface="Arial" panose="020B0604020202020204" pitchFamily="34" charset="0"/>
              </a:rPr>
              <a:t>The final locations collapse from an area of 1500 km</a:t>
            </a:r>
            <a:r>
              <a:rPr lang="en-US" i="1" baseline="30000" dirty="0">
                <a:latin typeface="Arial" panose="020B0604020202020204" pitchFamily="34" charset="0"/>
                <a:cs typeface="Arial" panose="020B0604020202020204" pitchFamily="34" charset="0"/>
              </a:rPr>
              <a:t>2</a:t>
            </a:r>
            <a:r>
              <a:rPr lang="en-US" i="1" dirty="0">
                <a:latin typeface="Arial" panose="020B0604020202020204" pitchFamily="34" charset="0"/>
                <a:cs typeface="Arial" panose="020B0604020202020204" pitchFamily="34" charset="0"/>
              </a:rPr>
              <a:t> to ∼25 km</a:t>
            </a:r>
            <a:r>
              <a:rPr lang="en-US" i="1" baseline="30000" dirty="0">
                <a:latin typeface="Arial" panose="020B0604020202020204" pitchFamily="34" charset="0"/>
                <a:cs typeface="Arial" panose="020B0604020202020204" pitchFamily="34" charset="0"/>
              </a:rPr>
              <a:t>2</a:t>
            </a:r>
            <a:r>
              <a:rPr lang="en-US" i="1" dirty="0">
                <a:latin typeface="Arial" panose="020B0604020202020204" pitchFamily="34" charset="0"/>
                <a:cs typeface="Arial" panose="020B0604020202020204" pitchFamily="34" charset="0"/>
              </a:rPr>
              <a:t>, roughly the size of the caldera area.</a:t>
            </a:r>
          </a:p>
          <a:p>
            <a:pPr>
              <a:spcAft>
                <a:spcPts val="1350"/>
              </a:spcAft>
            </a:pPr>
            <a:r>
              <a:rPr lang="en-US" i="1" dirty="0">
                <a:latin typeface="Arial" panose="020B0604020202020204" pitchFamily="34" charset="0"/>
                <a:cs typeface="Arial" panose="020B0604020202020204" pitchFamily="34" charset="0"/>
              </a:rPr>
              <a:t>The high-precision locations determined using this approach resulted in an overall variance</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reduction of 99.46% compared with the initial locations. </a:t>
            </a:r>
          </a:p>
          <a:p>
            <a:pPr>
              <a:spcAft>
                <a:spcPts val="1350"/>
              </a:spcAft>
            </a:pPr>
            <a:r>
              <a:rPr lang="en-US" dirty="0">
                <a:latin typeface="Arial" panose="020B0604020202020204" pitchFamily="34" charset="0"/>
                <a:cs typeface="Arial" panose="020B0604020202020204" pitchFamily="34" charset="0"/>
              </a:rPr>
              <a:t> </a:t>
            </a:r>
          </a:p>
        </p:txBody>
      </p:sp>
      <p:pic>
        <p:nvPicPr>
          <p:cNvPr id="9" name="Picture 8" descr="A black and white sign&#10;&#10;Description automatically generated with low confidence">
            <a:extLst>
              <a:ext uri="{FF2B5EF4-FFF2-40B4-BE49-F238E27FC236}">
                <a16:creationId xmlns:a16="http://schemas.microsoft.com/office/drawing/2014/main" id="{472B2E8F-BB81-2B6F-1938-6951F79C6EF5}"/>
              </a:ext>
            </a:extLst>
          </p:cNvPr>
          <p:cNvPicPr>
            <a:picLocks noChangeAspect="1"/>
          </p:cNvPicPr>
          <p:nvPr/>
        </p:nvPicPr>
        <p:blipFill>
          <a:blip r:embed="rId3"/>
          <a:stretch>
            <a:fillRect/>
          </a:stretch>
        </p:blipFill>
        <p:spPr>
          <a:xfrm>
            <a:off x="9675416" y="342980"/>
            <a:ext cx="2337954" cy="457200"/>
          </a:xfrm>
          <a:prstGeom prst="rect">
            <a:avLst/>
          </a:prstGeom>
        </p:spPr>
      </p:pic>
    </p:spTree>
    <p:extLst>
      <p:ext uri="{BB962C8B-B14F-4D97-AF65-F5344CB8AC3E}">
        <p14:creationId xmlns:p14="http://schemas.microsoft.com/office/powerpoint/2010/main" val="1598445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Results (2/2)</a:t>
            </a:r>
            <a:endParaRPr lang="en-AT" sz="24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P1.4-487</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D62C1F3-24CC-EB0C-E323-7CFADC834C00}"/>
              </a:ext>
            </a:extLst>
          </p:cNvPr>
          <p:cNvSpPr txBox="1"/>
          <p:nvPr/>
        </p:nvSpPr>
        <p:spPr>
          <a:xfrm>
            <a:off x="261256" y="1729859"/>
            <a:ext cx="4459570" cy="2372444"/>
          </a:xfrm>
          <a:prstGeom prst="rect">
            <a:avLst/>
          </a:prstGeom>
          <a:noFill/>
        </p:spPr>
        <p:txBody>
          <a:bodyPr wrap="square">
            <a:spAutoFit/>
          </a:bodyPr>
          <a:lstStyle/>
          <a:p>
            <a:pPr>
              <a:spcAft>
                <a:spcPts val="450"/>
              </a:spcAft>
            </a:pPr>
            <a:r>
              <a:rPr lang="en-US" dirty="0">
                <a:latin typeface="Arial" panose="020B0604020202020204" pitchFamily="34" charset="0"/>
                <a:cs typeface="Arial" panose="020B0604020202020204" pitchFamily="34" charset="0"/>
              </a:rPr>
              <a:t>Relocated events migrate to the southeast during the days after the eruption.</a:t>
            </a:r>
          </a:p>
          <a:p>
            <a:pPr>
              <a:spcAft>
                <a:spcPts val="450"/>
              </a:spcAft>
            </a:pPr>
            <a:r>
              <a:rPr lang="en-US" dirty="0">
                <a:latin typeface="Arial" panose="020B0604020202020204" pitchFamily="34" charset="0"/>
                <a:cs typeface="Arial" panose="020B0604020202020204" pitchFamily="34" charset="0"/>
              </a:rPr>
              <a:t>Regional moment tensor solutions indicate that many of these events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are shallow and show a strong positive compensated linear vector dipole (CLVD) component.</a:t>
            </a:r>
          </a:p>
        </p:txBody>
      </p:sp>
      <p:sp>
        <p:nvSpPr>
          <p:cNvPr id="7" name="TextBox 6">
            <a:extLst>
              <a:ext uri="{FF2B5EF4-FFF2-40B4-BE49-F238E27FC236}">
                <a16:creationId xmlns:a16="http://schemas.microsoft.com/office/drawing/2014/main" id="{18DD38EC-B60D-2DA5-27A7-DAA2A68F840F}"/>
              </a:ext>
            </a:extLst>
          </p:cNvPr>
          <p:cNvSpPr txBox="1"/>
          <p:nvPr/>
        </p:nvSpPr>
        <p:spPr>
          <a:xfrm>
            <a:off x="261255" y="4065339"/>
            <a:ext cx="4471822"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Relative magnitudes increase days after the eruption and show greater precision than initial catalog magnitudes.  </a:t>
            </a:r>
          </a:p>
        </p:txBody>
      </p:sp>
      <p:grpSp>
        <p:nvGrpSpPr>
          <p:cNvPr id="8" name="Group 7">
            <a:extLst>
              <a:ext uri="{FF2B5EF4-FFF2-40B4-BE49-F238E27FC236}">
                <a16:creationId xmlns:a16="http://schemas.microsoft.com/office/drawing/2014/main" id="{26AC4DB6-8BCE-7CCE-2C23-ACF4D79D2AE5}"/>
              </a:ext>
            </a:extLst>
          </p:cNvPr>
          <p:cNvGrpSpPr/>
          <p:nvPr/>
        </p:nvGrpSpPr>
        <p:grpSpPr>
          <a:xfrm>
            <a:off x="1" y="4977617"/>
            <a:ext cx="8030076" cy="1717944"/>
            <a:chOff x="3166970" y="5394959"/>
            <a:chExt cx="7493908" cy="1463041"/>
          </a:xfrm>
        </p:grpSpPr>
        <p:pic>
          <p:nvPicPr>
            <p:cNvPr id="9" name="Picture 8" descr="Chart, scatter chart&#10;&#10;Description automatically generated">
              <a:extLst>
                <a:ext uri="{FF2B5EF4-FFF2-40B4-BE49-F238E27FC236}">
                  <a16:creationId xmlns:a16="http://schemas.microsoft.com/office/drawing/2014/main" id="{9BC601E2-0A43-7E7B-3165-9EB58E345F24}"/>
                </a:ext>
              </a:extLst>
            </p:cNvPr>
            <p:cNvPicPr>
              <a:picLocks noChangeAspect="1"/>
            </p:cNvPicPr>
            <p:nvPr/>
          </p:nvPicPr>
          <p:blipFill>
            <a:blip r:embed="rId2"/>
            <a:stretch>
              <a:fillRect/>
            </a:stretch>
          </p:blipFill>
          <p:spPr>
            <a:xfrm>
              <a:off x="3166970" y="5394959"/>
              <a:ext cx="3738765" cy="1463040"/>
            </a:xfrm>
            <a:prstGeom prst="rect">
              <a:avLst/>
            </a:prstGeom>
          </p:spPr>
        </p:pic>
        <p:pic>
          <p:nvPicPr>
            <p:cNvPr id="10" name="Picture 9" descr="Chart, scatter chart&#10;&#10;Description automatically generated">
              <a:extLst>
                <a:ext uri="{FF2B5EF4-FFF2-40B4-BE49-F238E27FC236}">
                  <a16:creationId xmlns:a16="http://schemas.microsoft.com/office/drawing/2014/main" id="{4CC815A1-9FE7-F531-B84E-BCE5A5F2003A}"/>
                </a:ext>
              </a:extLst>
            </p:cNvPr>
            <p:cNvPicPr>
              <a:picLocks noChangeAspect="1"/>
            </p:cNvPicPr>
            <p:nvPr/>
          </p:nvPicPr>
          <p:blipFill>
            <a:blip r:embed="rId3"/>
            <a:stretch>
              <a:fillRect/>
            </a:stretch>
          </p:blipFill>
          <p:spPr>
            <a:xfrm>
              <a:off x="6920032" y="5394960"/>
              <a:ext cx="3740846" cy="1463040"/>
            </a:xfrm>
            <a:prstGeom prst="rect">
              <a:avLst/>
            </a:prstGeom>
          </p:spPr>
        </p:pic>
        <p:sp>
          <p:nvSpPr>
            <p:cNvPr id="11" name="TextBox 10">
              <a:extLst>
                <a:ext uri="{FF2B5EF4-FFF2-40B4-BE49-F238E27FC236}">
                  <a16:creationId xmlns:a16="http://schemas.microsoft.com/office/drawing/2014/main" id="{DAF1F1A1-67A0-0CD6-82CB-1ECBD106B31E}"/>
                </a:ext>
              </a:extLst>
            </p:cNvPr>
            <p:cNvSpPr txBox="1"/>
            <p:nvPr/>
          </p:nvSpPr>
          <p:spPr>
            <a:xfrm>
              <a:off x="5058164" y="5487926"/>
              <a:ext cx="1776447" cy="523220"/>
            </a:xfrm>
            <a:prstGeom prst="rect">
              <a:avLst/>
            </a:prstGeom>
            <a:noFill/>
          </p:spPr>
          <p:txBody>
            <a:bodyPr wrap="none" rtlCol="0">
              <a:spAutoFit/>
            </a:bodyPr>
            <a:lstStyle/>
            <a:p>
              <a:pPr algn="r"/>
              <a:r>
                <a:rPr lang="en-US" sz="1400" b="1" dirty="0">
                  <a:latin typeface="Arial" panose="020B0604020202020204" pitchFamily="34" charset="0"/>
                  <a:cs typeface="Arial" panose="020B0604020202020204" pitchFamily="34" charset="0"/>
                </a:rPr>
                <a:t>Initial</a:t>
              </a:r>
            </a:p>
            <a:p>
              <a:pPr algn="r"/>
              <a:r>
                <a:rPr lang="en-US" sz="1400" dirty="0">
                  <a:latin typeface="Arial" panose="020B0604020202020204" pitchFamily="34" charset="0"/>
                  <a:cs typeface="Arial" panose="020B0604020202020204" pitchFamily="34" charset="0"/>
                </a:rPr>
                <a:t>Catalog Magnitudes</a:t>
              </a:r>
            </a:p>
          </p:txBody>
        </p:sp>
        <p:sp>
          <p:nvSpPr>
            <p:cNvPr id="12" name="TextBox 11">
              <a:extLst>
                <a:ext uri="{FF2B5EF4-FFF2-40B4-BE49-F238E27FC236}">
                  <a16:creationId xmlns:a16="http://schemas.microsoft.com/office/drawing/2014/main" id="{20E314CF-E4E0-68B2-8B79-27B0CA1873CC}"/>
                </a:ext>
              </a:extLst>
            </p:cNvPr>
            <p:cNvSpPr txBox="1"/>
            <p:nvPr/>
          </p:nvSpPr>
          <p:spPr>
            <a:xfrm>
              <a:off x="8725547" y="5487926"/>
              <a:ext cx="1806905" cy="523220"/>
            </a:xfrm>
            <a:prstGeom prst="rect">
              <a:avLst/>
            </a:prstGeom>
            <a:noFill/>
          </p:spPr>
          <p:txBody>
            <a:bodyPr wrap="none" rtlCol="0">
              <a:spAutoFit/>
            </a:bodyPr>
            <a:lstStyle/>
            <a:p>
              <a:pPr algn="r"/>
              <a:r>
                <a:rPr lang="en-US" sz="1400" b="1" dirty="0">
                  <a:latin typeface="Arial" panose="020B0604020202020204" pitchFamily="34" charset="0"/>
                  <a:cs typeface="Arial" panose="020B0604020202020204" pitchFamily="34" charset="0"/>
                </a:rPr>
                <a:t>Final</a:t>
              </a:r>
            </a:p>
            <a:p>
              <a:pPr algn="r"/>
              <a:r>
                <a:rPr lang="en-US" sz="1400" dirty="0">
                  <a:latin typeface="Arial" panose="020B0604020202020204" pitchFamily="34" charset="0"/>
                  <a:cs typeface="Arial" panose="020B0604020202020204" pitchFamily="34" charset="0"/>
                </a:rPr>
                <a:t>Relative Magnitudes</a:t>
              </a:r>
            </a:p>
          </p:txBody>
        </p:sp>
        <p:cxnSp>
          <p:nvCxnSpPr>
            <p:cNvPr id="13" name="Straight Arrow Connector 12">
              <a:extLst>
                <a:ext uri="{FF2B5EF4-FFF2-40B4-BE49-F238E27FC236}">
                  <a16:creationId xmlns:a16="http://schemas.microsoft.com/office/drawing/2014/main" id="{6C1883DE-1543-A10F-B0C1-411E0387E192}"/>
                </a:ext>
              </a:extLst>
            </p:cNvPr>
            <p:cNvCxnSpPr>
              <a:cxnSpLocks/>
            </p:cNvCxnSpPr>
            <p:nvPr/>
          </p:nvCxnSpPr>
          <p:spPr>
            <a:xfrm flipV="1">
              <a:off x="8008985" y="6044561"/>
              <a:ext cx="783102" cy="2726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B386DC1C-49C0-A237-2064-7476989E95DF}"/>
              </a:ext>
            </a:extLst>
          </p:cNvPr>
          <p:cNvPicPr>
            <a:picLocks noChangeAspect="1"/>
          </p:cNvPicPr>
          <p:nvPr/>
        </p:nvPicPr>
        <p:blipFill>
          <a:blip r:embed="rId4"/>
          <a:stretch>
            <a:fillRect/>
          </a:stretch>
        </p:blipFill>
        <p:spPr>
          <a:xfrm>
            <a:off x="8053656" y="4771735"/>
            <a:ext cx="1348105" cy="1005840"/>
          </a:xfrm>
          <a:prstGeom prst="rect">
            <a:avLst/>
          </a:prstGeom>
        </p:spPr>
      </p:pic>
      <p:pic>
        <p:nvPicPr>
          <p:cNvPr id="15" name="Picture 14">
            <a:extLst>
              <a:ext uri="{FF2B5EF4-FFF2-40B4-BE49-F238E27FC236}">
                <a16:creationId xmlns:a16="http://schemas.microsoft.com/office/drawing/2014/main" id="{016CFF0B-12E8-99AA-2DDF-C7DB41B38A1E}"/>
              </a:ext>
            </a:extLst>
          </p:cNvPr>
          <p:cNvPicPr>
            <a:picLocks noChangeAspect="1"/>
          </p:cNvPicPr>
          <p:nvPr/>
        </p:nvPicPr>
        <p:blipFill>
          <a:blip r:embed="rId5"/>
          <a:stretch>
            <a:fillRect/>
          </a:stretch>
        </p:blipFill>
        <p:spPr>
          <a:xfrm>
            <a:off x="9418272" y="4761411"/>
            <a:ext cx="1348105" cy="1005840"/>
          </a:xfrm>
          <a:prstGeom prst="rect">
            <a:avLst/>
          </a:prstGeom>
        </p:spPr>
      </p:pic>
      <p:pic>
        <p:nvPicPr>
          <p:cNvPr id="16" name="Picture 15">
            <a:extLst>
              <a:ext uri="{FF2B5EF4-FFF2-40B4-BE49-F238E27FC236}">
                <a16:creationId xmlns:a16="http://schemas.microsoft.com/office/drawing/2014/main" id="{2FF96B86-337F-534F-9FDE-6D2BC7007CDE}"/>
              </a:ext>
            </a:extLst>
          </p:cNvPr>
          <p:cNvPicPr>
            <a:picLocks noChangeAspect="1"/>
          </p:cNvPicPr>
          <p:nvPr/>
        </p:nvPicPr>
        <p:blipFill>
          <a:blip r:embed="rId6"/>
          <a:stretch>
            <a:fillRect/>
          </a:stretch>
        </p:blipFill>
        <p:spPr>
          <a:xfrm>
            <a:off x="8046588" y="5778211"/>
            <a:ext cx="2712721" cy="1005840"/>
          </a:xfrm>
          <a:prstGeom prst="rect">
            <a:avLst/>
          </a:prstGeom>
        </p:spPr>
      </p:pic>
      <p:grpSp>
        <p:nvGrpSpPr>
          <p:cNvPr id="17" name="Group 16">
            <a:extLst>
              <a:ext uri="{FF2B5EF4-FFF2-40B4-BE49-F238E27FC236}">
                <a16:creationId xmlns:a16="http://schemas.microsoft.com/office/drawing/2014/main" id="{8C45FE0F-9F5B-1428-18D4-4538E5944250}"/>
              </a:ext>
            </a:extLst>
          </p:cNvPr>
          <p:cNvGrpSpPr/>
          <p:nvPr/>
        </p:nvGrpSpPr>
        <p:grpSpPr>
          <a:xfrm>
            <a:off x="4870105" y="1271695"/>
            <a:ext cx="5746993" cy="3688458"/>
            <a:chOff x="5201834" y="1347897"/>
            <a:chExt cx="5502352" cy="3531446"/>
          </a:xfrm>
        </p:grpSpPr>
        <p:pic>
          <p:nvPicPr>
            <p:cNvPr id="18" name="Picture 17" descr="Chart, diagram&#10;&#10;Description automatically generated">
              <a:extLst>
                <a:ext uri="{FF2B5EF4-FFF2-40B4-BE49-F238E27FC236}">
                  <a16:creationId xmlns:a16="http://schemas.microsoft.com/office/drawing/2014/main" id="{CB926F2A-EBC1-6CF9-F751-9FAF33E27338}"/>
                </a:ext>
              </a:extLst>
            </p:cNvPr>
            <p:cNvPicPr>
              <a:picLocks noChangeAspect="1"/>
            </p:cNvPicPr>
            <p:nvPr/>
          </p:nvPicPr>
          <p:blipFill>
            <a:blip r:embed="rId7"/>
            <a:stretch>
              <a:fillRect/>
            </a:stretch>
          </p:blipFill>
          <p:spPr>
            <a:xfrm>
              <a:off x="5201834" y="1347897"/>
              <a:ext cx="5502352" cy="3531446"/>
            </a:xfrm>
            <a:prstGeom prst="rect">
              <a:avLst/>
            </a:prstGeom>
          </p:spPr>
        </p:pic>
        <p:sp>
          <p:nvSpPr>
            <p:cNvPr id="19" name="Rectangle 18">
              <a:extLst>
                <a:ext uri="{FF2B5EF4-FFF2-40B4-BE49-F238E27FC236}">
                  <a16:creationId xmlns:a16="http://schemas.microsoft.com/office/drawing/2014/main" id="{D62D6113-93DE-83C4-C642-4FC3256B422C}"/>
                </a:ext>
              </a:extLst>
            </p:cNvPr>
            <p:cNvSpPr/>
            <p:nvPr/>
          </p:nvSpPr>
          <p:spPr>
            <a:xfrm>
              <a:off x="5711588" y="1371600"/>
              <a:ext cx="244691" cy="13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6985EEF-A774-A17C-9B6C-99762F99F1D6}"/>
                </a:ext>
              </a:extLst>
            </p:cNvPr>
            <p:cNvSpPr/>
            <p:nvPr/>
          </p:nvSpPr>
          <p:spPr>
            <a:xfrm>
              <a:off x="8796883" y="1359803"/>
              <a:ext cx="207417" cy="159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7A3B7658-2D23-A34D-09EA-41FE034F8623}"/>
              </a:ext>
            </a:extLst>
          </p:cNvPr>
          <p:cNvSpPr txBox="1"/>
          <p:nvPr/>
        </p:nvSpPr>
        <p:spPr>
          <a:xfrm>
            <a:off x="261255" y="1055440"/>
            <a:ext cx="5834745"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Relative Magnitude and Moment Tensor Results</a:t>
            </a:r>
          </a:p>
        </p:txBody>
      </p:sp>
      <p:pic>
        <p:nvPicPr>
          <p:cNvPr id="22" name="Picture 21" descr="A black and white sign&#10;&#10;Description automatically generated with low confidence">
            <a:extLst>
              <a:ext uri="{FF2B5EF4-FFF2-40B4-BE49-F238E27FC236}">
                <a16:creationId xmlns:a16="http://schemas.microsoft.com/office/drawing/2014/main" id="{64C37C82-87FA-9E78-FE0D-E281B28136DF}"/>
              </a:ext>
            </a:extLst>
          </p:cNvPr>
          <p:cNvPicPr>
            <a:picLocks noChangeAspect="1"/>
          </p:cNvPicPr>
          <p:nvPr/>
        </p:nvPicPr>
        <p:blipFill>
          <a:blip r:embed="rId8"/>
          <a:stretch>
            <a:fillRect/>
          </a:stretch>
        </p:blipFill>
        <p:spPr>
          <a:xfrm>
            <a:off x="9675416" y="342980"/>
            <a:ext cx="2337954" cy="457200"/>
          </a:xfrm>
          <a:prstGeom prst="rect">
            <a:avLst/>
          </a:prstGeom>
        </p:spPr>
      </p:pic>
    </p:spTree>
    <p:extLst>
      <p:ext uri="{BB962C8B-B14F-4D97-AF65-F5344CB8AC3E}">
        <p14:creationId xmlns:p14="http://schemas.microsoft.com/office/powerpoint/2010/main" val="115872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Conclusions</a:t>
            </a:r>
            <a:endParaRPr lang="en-AT" sz="24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P1.4-487</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F09D6AE-446E-2DE6-CA2B-C6D6101FD530}"/>
              </a:ext>
            </a:extLst>
          </p:cNvPr>
          <p:cNvPicPr>
            <a:picLocks noChangeAspect="1"/>
          </p:cNvPicPr>
          <p:nvPr/>
        </p:nvPicPr>
        <p:blipFill rotWithShape="1">
          <a:blip r:embed="rId2"/>
          <a:srcRect r="8666"/>
          <a:stretch/>
        </p:blipFill>
        <p:spPr>
          <a:xfrm>
            <a:off x="6161925" y="1942095"/>
            <a:ext cx="4593357" cy="4263292"/>
          </a:xfrm>
          <a:prstGeom prst="rect">
            <a:avLst/>
          </a:prstGeom>
        </p:spPr>
      </p:pic>
      <p:sp>
        <p:nvSpPr>
          <p:cNvPr id="7" name="TextBox 6">
            <a:extLst>
              <a:ext uri="{FF2B5EF4-FFF2-40B4-BE49-F238E27FC236}">
                <a16:creationId xmlns:a16="http://schemas.microsoft.com/office/drawing/2014/main" id="{A1CFB48B-ABDD-CFA5-FD7C-5004752D8E56}"/>
              </a:ext>
            </a:extLst>
          </p:cNvPr>
          <p:cNvSpPr txBox="1"/>
          <p:nvPr/>
        </p:nvSpPr>
        <p:spPr>
          <a:xfrm>
            <a:off x="120049" y="1480678"/>
            <a:ext cx="6243147" cy="1754326"/>
          </a:xfrm>
          <a:prstGeom prst="rect">
            <a:avLst/>
          </a:prstGeom>
          <a:noFill/>
        </p:spPr>
        <p:txBody>
          <a:bodyPr wrap="square">
            <a:spAutoFit/>
          </a:bodyPr>
          <a:lstStyle/>
          <a:p>
            <a:pPr marL="342900" indent="-342900">
              <a:buFont typeface="+mj-lt"/>
              <a:buAutoNum type="arabicPeriod"/>
            </a:pPr>
            <a:r>
              <a:rPr lang="en-US" dirty="0">
                <a:latin typeface="Arial" panose="020B0604020202020204" pitchFamily="34" charset="0"/>
                <a:cs typeface="Arial" panose="020B0604020202020204" pitchFamily="34" charset="0"/>
              </a:rPr>
              <a:t>The relocations fall within a small area around the HTHH volcano.</a:t>
            </a:r>
          </a:p>
          <a:p>
            <a:pPr marL="342900" indent="-342900">
              <a:buFont typeface="+mj-lt"/>
              <a:buAutoNum type="arabicPeriod"/>
            </a:pPr>
            <a:r>
              <a:rPr lang="en-US" dirty="0">
                <a:latin typeface="Arial" panose="020B0604020202020204" pitchFamily="34" charset="0"/>
                <a:cs typeface="Arial" panose="020B0604020202020204" pitchFamily="34" charset="0"/>
              </a:rPr>
              <a:t>Time-dependent migration to the southeast. </a:t>
            </a:r>
          </a:p>
          <a:p>
            <a:pPr marL="342900" indent="-342900">
              <a:buFont typeface="+mj-lt"/>
              <a:buAutoNum type="arabicPeriod"/>
            </a:pPr>
            <a:r>
              <a:rPr lang="en-US" dirty="0">
                <a:latin typeface="Arial" panose="020B0604020202020204" pitchFamily="34" charset="0"/>
                <a:cs typeface="Arial" panose="020B0604020202020204" pitchFamily="34" charset="0"/>
              </a:rPr>
              <a:t>The relative magnitudes increase in size days after the eruption before leveling off and becoming more periodic. </a:t>
            </a:r>
          </a:p>
          <a:p>
            <a:pPr marL="342900" indent="-342900">
              <a:buFont typeface="+mj-lt"/>
              <a:buAutoNum type="arabicPeriod"/>
            </a:pPr>
            <a:r>
              <a:rPr lang="en-US" dirty="0">
                <a:latin typeface="Arial" panose="020B0604020202020204" pitchFamily="34" charset="0"/>
                <a:cs typeface="Arial" panose="020B0604020202020204" pitchFamily="34" charset="0"/>
              </a:rPr>
              <a:t>Moment tensors suggest the events are positive CLVD.</a:t>
            </a:r>
          </a:p>
        </p:txBody>
      </p:sp>
      <p:sp>
        <p:nvSpPr>
          <p:cNvPr id="8" name="TextBox 7">
            <a:extLst>
              <a:ext uri="{FF2B5EF4-FFF2-40B4-BE49-F238E27FC236}">
                <a16:creationId xmlns:a16="http://schemas.microsoft.com/office/drawing/2014/main" id="{4621C247-879E-9B9C-B699-5C375348A3E9}"/>
              </a:ext>
            </a:extLst>
          </p:cNvPr>
          <p:cNvSpPr txBox="1"/>
          <p:nvPr/>
        </p:nvSpPr>
        <p:spPr>
          <a:xfrm>
            <a:off x="38265" y="3341316"/>
            <a:ext cx="6873667" cy="400110"/>
          </a:xfrm>
          <a:prstGeom prst="rect">
            <a:avLst/>
          </a:prstGeom>
          <a:noFill/>
        </p:spPr>
        <p:txBody>
          <a:bodyPr wrap="square">
            <a:spAutoFit/>
          </a:bodyPr>
          <a:lstStyle/>
          <a:p>
            <a:pPr>
              <a:spcAft>
                <a:spcPts val="450"/>
              </a:spcAft>
            </a:pPr>
            <a:r>
              <a:rPr lang="en-US" sz="2000" b="1" dirty="0">
                <a:latin typeface="Arial" panose="020B0604020202020204" pitchFamily="34" charset="0"/>
                <a:cs typeface="Arial" panose="020B0604020202020204" pitchFamily="34" charset="0"/>
              </a:rPr>
              <a:t>To agree with other observations - </a:t>
            </a:r>
          </a:p>
        </p:txBody>
      </p:sp>
      <p:sp>
        <p:nvSpPr>
          <p:cNvPr id="9" name="TextBox 8">
            <a:extLst>
              <a:ext uri="{FF2B5EF4-FFF2-40B4-BE49-F238E27FC236}">
                <a16:creationId xmlns:a16="http://schemas.microsoft.com/office/drawing/2014/main" id="{D8D6D848-F892-960F-2AF1-11D064C3D5E5}"/>
              </a:ext>
            </a:extLst>
          </p:cNvPr>
          <p:cNvSpPr txBox="1"/>
          <p:nvPr/>
        </p:nvSpPr>
        <p:spPr>
          <a:xfrm>
            <a:off x="153061" y="3757957"/>
            <a:ext cx="5877015" cy="2649443"/>
          </a:xfrm>
          <a:prstGeom prst="rect">
            <a:avLst/>
          </a:prstGeom>
          <a:noFill/>
        </p:spPr>
        <p:txBody>
          <a:bodyPr wrap="square">
            <a:spAutoFit/>
          </a:bodyPr>
          <a:lstStyle/>
          <a:p>
            <a:pPr marL="279400" indent="-279400">
              <a:spcAft>
                <a:spcPts val="450"/>
              </a:spcAft>
              <a:buFont typeface="Arial" panose="020B0604020202020204" pitchFamily="34" charset="0"/>
              <a:buChar char="•"/>
            </a:pPr>
            <a:r>
              <a:rPr lang="en-US" dirty="0">
                <a:latin typeface="Arial" panose="020B0604020202020204" pitchFamily="34" charset="0"/>
                <a:cs typeface="Arial" panose="020B0604020202020204" pitchFamily="34" charset="0"/>
              </a:rPr>
              <a:t>Seismic activity early in the post-eruption sequence may point toward the rapid resupply of magma after depressurization of the shallow crustal magma chamber. </a:t>
            </a:r>
          </a:p>
          <a:p>
            <a:pPr marL="279400" indent="-279400">
              <a:spcAft>
                <a:spcPts val="450"/>
              </a:spcAft>
              <a:buFont typeface="Arial" panose="020B0604020202020204" pitchFamily="34" charset="0"/>
              <a:buChar char="•"/>
            </a:pPr>
            <a:r>
              <a:rPr lang="en-US" dirty="0">
                <a:latin typeface="Arial" panose="020B0604020202020204" pitchFamily="34" charset="0"/>
                <a:cs typeface="Arial" panose="020B0604020202020204" pitchFamily="34" charset="0"/>
              </a:rPr>
              <a:t>Seismicity that occurs in the weeks after the paroxysm are relatively consistent and periodic with no spatial migration. This behavior has been observed mainly for instances of internal faulting or additional collapse mechanisms near volcanoes. </a:t>
            </a:r>
          </a:p>
        </p:txBody>
      </p:sp>
      <p:sp>
        <p:nvSpPr>
          <p:cNvPr id="10" name="TextBox 9">
            <a:extLst>
              <a:ext uri="{FF2B5EF4-FFF2-40B4-BE49-F238E27FC236}">
                <a16:creationId xmlns:a16="http://schemas.microsoft.com/office/drawing/2014/main" id="{A70DBF12-6A38-AE0F-F4E3-EE9DD70446C9}"/>
              </a:ext>
            </a:extLst>
          </p:cNvPr>
          <p:cNvSpPr txBox="1"/>
          <p:nvPr/>
        </p:nvSpPr>
        <p:spPr>
          <a:xfrm>
            <a:off x="38265" y="1144531"/>
            <a:ext cx="6191250" cy="400110"/>
          </a:xfrm>
          <a:prstGeom prst="rect">
            <a:avLst/>
          </a:prstGeom>
          <a:noFill/>
        </p:spPr>
        <p:txBody>
          <a:bodyPr wrap="square">
            <a:spAutoFit/>
          </a:bodyPr>
          <a:lstStyle/>
          <a:p>
            <a:pPr>
              <a:spcAft>
                <a:spcPts val="450"/>
              </a:spcAft>
            </a:pPr>
            <a:r>
              <a:rPr lang="en-US" sz="2000" b="1" dirty="0">
                <a:latin typeface="Arial" panose="020B0604020202020204" pitchFamily="34" charset="0"/>
                <a:cs typeface="Arial" panose="020B0604020202020204" pitchFamily="34" charset="0"/>
              </a:rPr>
              <a:t>Key Observations -</a:t>
            </a:r>
          </a:p>
        </p:txBody>
      </p:sp>
      <p:pic>
        <p:nvPicPr>
          <p:cNvPr id="11" name="Picture 10" descr="A black and white sign&#10;&#10;Description automatically generated with low confidence">
            <a:extLst>
              <a:ext uri="{FF2B5EF4-FFF2-40B4-BE49-F238E27FC236}">
                <a16:creationId xmlns:a16="http://schemas.microsoft.com/office/drawing/2014/main" id="{B2042EAF-AB32-9EC8-8830-BBB69E77B4A9}"/>
              </a:ext>
            </a:extLst>
          </p:cNvPr>
          <p:cNvPicPr>
            <a:picLocks noChangeAspect="1"/>
          </p:cNvPicPr>
          <p:nvPr/>
        </p:nvPicPr>
        <p:blipFill>
          <a:blip r:embed="rId3"/>
          <a:stretch>
            <a:fillRect/>
          </a:stretch>
        </p:blipFill>
        <p:spPr>
          <a:xfrm>
            <a:off x="9675416" y="342980"/>
            <a:ext cx="2337954" cy="457200"/>
          </a:xfrm>
          <a:prstGeom prst="rect">
            <a:avLst/>
          </a:prstGeom>
        </p:spPr>
      </p:pic>
    </p:spTree>
    <p:extLst>
      <p:ext uri="{BB962C8B-B14F-4D97-AF65-F5344CB8AC3E}">
        <p14:creationId xmlns:p14="http://schemas.microsoft.com/office/powerpoint/2010/main" val="6322053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2919</TotalTime>
  <Words>1278</Words>
  <Application>Microsoft Macintosh PowerPoint</Application>
  <PresentationFormat>Widescreen</PresentationFormat>
  <Paragraphs>102</Paragraphs>
  <Slides>10</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Kintner, Jonas Andreas</cp:lastModifiedBy>
  <cp:revision>37</cp:revision>
  <dcterms:created xsi:type="dcterms:W3CDTF">2023-04-18T13:25:54Z</dcterms:created>
  <dcterms:modified xsi:type="dcterms:W3CDTF">2023-06-09T16:28:24Z</dcterms:modified>
</cp:coreProperties>
</file>