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emplate" id="{D3474E28-4AA6-E748-B496-81F08868819A}">
          <p14:sldIdLst>
            <p14:sldId id="25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97"/>
    <p:restoredTop sz="94694"/>
  </p:normalViewPr>
  <p:slideViewPr>
    <p:cSldViewPr snapToGrid="0">
      <p:cViewPr varScale="1">
        <p:scale>
          <a:sx n="123" d="100"/>
          <a:sy n="123" d="100"/>
        </p:scale>
        <p:origin x="3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en-US"/>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US"/>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US"/>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endParaRPr lang="en-GB"/>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endParaRPr lang="en-GB"/>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US"/>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endParaRPr lang="en-GB"/>
          </a:p>
          <a:p>
            <a:pPr lvl="1"/>
            <a:r>
              <a:rPr lang="en-GB"/>
              <a:t>Second level</a:t>
            </a:r>
            <a:endParaRPr lang="en-GB"/>
          </a:p>
          <a:p>
            <a:pPr lvl="2"/>
            <a:r>
              <a:rPr lang="en-GB"/>
              <a:t>Third level</a:t>
            </a:r>
            <a:endParaRPr lang="en-GB"/>
          </a:p>
          <a:p>
            <a:pPr lvl="3"/>
            <a:r>
              <a:rPr lang="en-GB"/>
              <a:t>Fourth level</a:t>
            </a:r>
            <a:endParaRPr lang="en-GB"/>
          </a:p>
          <a:p>
            <a:pPr lvl="4"/>
            <a:r>
              <a:rPr lang="en-GB"/>
              <a:t>Fifth level</a:t>
            </a:r>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endParaRPr lang="en-GB"/>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US"/>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endParaRPr lang="en-GB"/>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US" smtClean="0"/>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png"/><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13"/>
          <a:stretch>
            <a:fillRect/>
          </a:stretch>
        </p:blipFill>
        <p:spPr>
          <a:xfrm>
            <a:off x="10744200" y="234950"/>
            <a:ext cx="1229360" cy="572043"/>
          </a:xfrm>
          <a:prstGeom prst="rect">
            <a:avLst/>
          </a:prstGeom>
        </p:spPr>
      </p:pic>
      <p:grpSp>
        <p:nvGrpSpPr>
          <p:cNvPr id="4" name="Group 4"/>
          <p:cNvGrpSpPr>
            <a:grpSpLocks noChangeAspect="1"/>
          </p:cNvGrpSpPr>
          <p:nvPr userDrawn="1"/>
        </p:nvGrpSpPr>
        <p:grpSpPr bwMode="auto">
          <a:xfrm>
            <a:off x="10818813" y="806450"/>
            <a:ext cx="1079500" cy="250825"/>
            <a:chOff x="6815" y="508"/>
            <a:chExt cx="680" cy="158"/>
          </a:xfrm>
        </p:grpSpPr>
        <p:sp>
          <p:nvSpPr>
            <p:cNvPr id="5" name="AutoShape 3"/>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GB"/>
            </a:p>
          </p:txBody>
        </p:sp>
        <p:sp>
          <p:nvSpPr>
            <p:cNvPr id="6" name="Freeform 5"/>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ln>
          </p:spPr>
          <p:txBody>
            <a:bodyPr vert="horz" wrap="square" lIns="91440" tIns="45720" rIns="91440" bIns="45720" numCol="1" anchor="t" anchorCtr="0" compatLnSpc="1"/>
            <a:lstStyle/>
            <a:p>
              <a:endParaRPr lang="en-GB" dirty="0"/>
            </a:p>
          </p:txBody>
        </p:sp>
        <p:sp>
          <p:nvSpPr>
            <p:cNvPr id="7" name="Freeform 6"/>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ln>
          </p:spPr>
          <p:txBody>
            <a:bodyPr vert="horz" wrap="square" lIns="91440" tIns="45720" rIns="91440" bIns="45720" numCol="1" anchor="t" anchorCtr="0" compatLnSpc="1"/>
            <a:lstStyle/>
            <a:p>
              <a:endParaRPr lang="en-GB"/>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100" b="1" dirty="0" err="1">
                <a:solidFill>
                  <a:schemeClr val="bg1"/>
                </a:solidFill>
                <a:latin typeface="Arial" panose="020B0604020202020204" pitchFamily="34" charset="0"/>
                <a:cs typeface="Arial" panose="020B0604020202020204" pitchFamily="34" charset="0"/>
              </a:rPr>
              <a:t>Px.x</a:t>
            </a:r>
            <a:r>
              <a:rPr lang="en-US" sz="1100" b="1" dirty="0">
                <a:solidFill>
                  <a:schemeClr val="bg1"/>
                </a:solidFill>
                <a:latin typeface="Arial" panose="020B0604020202020204" pitchFamily="34" charset="0"/>
                <a:cs typeface="Arial" panose="020B0604020202020204" pitchFamily="34" charset="0"/>
              </a:rPr>
              <a:t>-xxx</a:t>
            </a:r>
            <a:endParaRPr lang="en-US" sz="3200" b="1" dirty="0">
              <a:solidFill>
                <a:schemeClr val="bg1"/>
              </a:solidFill>
              <a:latin typeface="Arial" panose="020B0604020202020204" pitchFamily="34" charset="0"/>
              <a:cs typeface="Arial" panose="020B0604020202020204" pitchFamily="34" charset="0"/>
            </a:endParaRPr>
          </a:p>
        </p:txBody>
      </p:sp>
      <p:sp>
        <p:nvSpPr>
          <p:cNvPr id="4" name="TextBox 3"/>
          <p:cNvSpPr txBox="1"/>
          <p:nvPr/>
        </p:nvSpPr>
        <p:spPr>
          <a:xfrm>
            <a:off x="2061274" y="26169"/>
            <a:ext cx="8547316" cy="1137285"/>
          </a:xfrm>
          <a:prstGeom prst="rect">
            <a:avLst/>
          </a:prstGeom>
          <a:noFill/>
        </p:spPr>
        <p:txBody>
          <a:bodyPr wrap="square" rtlCol="0">
            <a:spAutoFit/>
          </a:bodyPr>
          <a:lstStyle/>
          <a:p>
            <a:pPr algn="ctr"/>
            <a:r>
              <a:rPr lang="en-GB" b="1" dirty="0">
                <a:solidFill>
                  <a:schemeClr val="bg1"/>
                </a:solidFill>
                <a:latin typeface="Arial Bold" panose="020B0604020202020204" charset="0"/>
                <a:cs typeface="Arial Bold" panose="020B0604020202020204" charset="0"/>
                <a:sym typeface="+mn-ea"/>
              </a:rPr>
              <a:t>The Volcanic Ash Dispersion Simulation of Huge Volcanic Eruption with the PUFF Lagrangian Method : A case Study of Tonga Eruption 15 January 202</a:t>
            </a:r>
            <a:r>
              <a:rPr lang="en-US" altLang="en-GB" b="1" dirty="0">
                <a:solidFill>
                  <a:schemeClr val="bg1"/>
                </a:solidFill>
                <a:latin typeface="Arial Bold" panose="020B0604020202020204" charset="0"/>
                <a:cs typeface="Arial Bold" panose="020B0604020202020204" charset="0"/>
                <a:sym typeface="+mn-ea"/>
              </a:rPr>
              <a:t>2</a:t>
            </a:r>
            <a:endParaRPr lang="en-US" b="1" dirty="0">
              <a:solidFill>
                <a:schemeClr val="bg1"/>
              </a:solidFill>
              <a:latin typeface="Arial Bold" panose="020B0604020202020204" charset="0"/>
              <a:cs typeface="Arial Bold" panose="020B0604020202020204" charset="0"/>
            </a:endParaRPr>
          </a:p>
          <a:p>
            <a:pPr algn="ctr"/>
            <a:r>
              <a:rPr lang="en-US" dirty="0">
                <a:solidFill>
                  <a:schemeClr val="bg1"/>
                </a:solidFill>
                <a:latin typeface="Arial" panose="020B0604020202020204" pitchFamily="34" charset="0"/>
                <a:cs typeface="Arial" panose="020B0604020202020204" pitchFamily="34" charset="0"/>
              </a:rPr>
              <a:t>I Kadek Nova Arta Kusuma</a:t>
            </a:r>
            <a:endParaRPr lang="en-US" dirty="0">
              <a:solidFill>
                <a:schemeClr val="bg1"/>
              </a:solidFill>
              <a:latin typeface="Arial" panose="020B0604020202020204" pitchFamily="34" charset="0"/>
              <a:cs typeface="Arial" panose="020B0604020202020204" pitchFamily="34" charset="0"/>
            </a:endParaRPr>
          </a:p>
          <a:p>
            <a:pPr algn="ctr"/>
            <a:r>
              <a:rPr lang="en-US" sz="1400" dirty="0">
                <a:solidFill>
                  <a:schemeClr val="bg1"/>
                </a:solidFill>
                <a:latin typeface="Arial" panose="020B0604020202020204" pitchFamily="34" charset="0"/>
                <a:cs typeface="Arial" panose="020B0604020202020204" pitchFamily="34" charset="0"/>
              </a:rPr>
              <a:t>BMKG Indonesia</a:t>
            </a:r>
            <a:endParaRPr lang="en-US" sz="1400" dirty="0">
              <a:solidFill>
                <a:schemeClr val="bg1"/>
              </a:solidFill>
              <a:latin typeface="Arial" panose="020B0604020202020204" pitchFamily="34" charset="0"/>
              <a:cs typeface="Arial" panose="020B0604020202020204" pitchFamily="34" charset="0"/>
            </a:endParaRPr>
          </a:p>
        </p:txBody>
      </p:sp>
      <p:sp>
        <p:nvSpPr>
          <p:cNvPr id="2" name="TextBox 1"/>
          <p:cNvSpPr txBox="1"/>
          <p:nvPr/>
        </p:nvSpPr>
        <p:spPr>
          <a:xfrm>
            <a:off x="107950" y="1209675"/>
            <a:ext cx="11929745" cy="1814830"/>
          </a:xfrm>
          <a:prstGeom prst="rect">
            <a:avLst/>
          </a:prstGeom>
          <a:noFill/>
        </p:spPr>
        <p:txBody>
          <a:bodyPr wrap="square">
            <a:spAutoFit/>
          </a:bodyPr>
          <a:p>
            <a:pPr algn="just"/>
            <a:r>
              <a:rPr lang="en-US" sz="1400" dirty="0">
                <a:sym typeface="+mn-ea"/>
              </a:rPr>
              <a:t>Although PUFF Model performs well when using default parameters for volcano eruptions in </a:t>
            </a:r>
            <a:r>
              <a:rPr lang="en-US" sz="1400" dirty="0" smtClean="0">
                <a:sym typeface="+mn-ea"/>
              </a:rPr>
              <a:t>Indonesia (which are usually has </a:t>
            </a:r>
            <a:r>
              <a:rPr lang="en-US" sz="1400" dirty="0" err="1" smtClean="0">
                <a:sym typeface="+mn-ea"/>
              </a:rPr>
              <a:t>VEI</a:t>
            </a:r>
            <a:r>
              <a:rPr lang="en-US" sz="1400" dirty="0" smtClean="0">
                <a:sym typeface="+mn-ea"/>
              </a:rPr>
              <a:t>&lt;3), </a:t>
            </a:r>
            <a:r>
              <a:rPr lang="en-US" sz="1400" dirty="0">
                <a:sym typeface="+mn-ea"/>
              </a:rPr>
              <a:t>it did not provide satisfactory results for the Tonga eruption case on January 15th, </a:t>
            </a:r>
            <a:r>
              <a:rPr lang="en-US" sz="1400" dirty="0" smtClean="0">
                <a:sym typeface="+mn-ea"/>
              </a:rPr>
              <a:t>2022 (</a:t>
            </a:r>
            <a:r>
              <a:rPr lang="en-US" sz="1400" dirty="0" err="1" smtClean="0">
                <a:sym typeface="+mn-ea"/>
              </a:rPr>
              <a:t>VEI</a:t>
            </a:r>
            <a:r>
              <a:rPr lang="en-US" sz="1400" dirty="0" smtClean="0">
                <a:sym typeface="+mn-ea"/>
              </a:rPr>
              <a:t>=5), </a:t>
            </a:r>
            <a:r>
              <a:rPr lang="en-US" sz="1400" dirty="0">
                <a:sym typeface="+mn-ea"/>
              </a:rPr>
              <a:t>specifically regarding the ash coverage.</a:t>
            </a:r>
            <a:endParaRPr lang="en-GB" sz="1400" dirty="0">
              <a:latin typeface="Arial" panose="020B0604020202020204" pitchFamily="34" charset="0"/>
              <a:cs typeface="Arial" panose="020B0604020202020204" pitchFamily="34" charset="0"/>
            </a:endParaRPr>
          </a:p>
          <a:p>
            <a:pPr algn="just"/>
            <a:r>
              <a:rPr lang="en-GB" sz="1400" dirty="0" smtClean="0">
                <a:effectLst/>
                <a:cs typeface="Arial" panose="020B0604020202020204" pitchFamily="34" charset="0"/>
                <a:sym typeface="+mn-ea"/>
              </a:rPr>
              <a:t>This poster has </a:t>
            </a:r>
            <a:r>
              <a:rPr lang="en-GB" sz="1400" dirty="0">
                <a:cs typeface="Arial" panose="020B0604020202020204" pitchFamily="34" charset="0"/>
                <a:sym typeface="+mn-ea"/>
              </a:rPr>
              <a:t>2</a:t>
            </a:r>
            <a:r>
              <a:rPr lang="en-GB" sz="1400" dirty="0" smtClean="0">
                <a:effectLst/>
                <a:cs typeface="Arial" panose="020B0604020202020204" pitchFamily="34" charset="0"/>
                <a:sym typeface="+mn-ea"/>
              </a:rPr>
              <a:t> </a:t>
            </a:r>
            <a:r>
              <a:rPr lang="en-GB" sz="1400" dirty="0">
                <a:effectLst/>
                <a:cs typeface="Arial" panose="020B0604020202020204" pitchFamily="34" charset="0"/>
                <a:sym typeface="+mn-ea"/>
              </a:rPr>
              <a:t>main objectives: </a:t>
            </a:r>
            <a:endParaRPr lang="en-US" sz="1400" dirty="0">
              <a:cs typeface="Arial" panose="020B0604020202020204" pitchFamily="34" charset="0"/>
            </a:endParaRPr>
          </a:p>
          <a:p>
            <a:pPr marL="285750" indent="-285750" algn="just">
              <a:buFont typeface="Arial" panose="020B0604020202020204" pitchFamily="34" charset="0"/>
              <a:buChar char="•"/>
            </a:pPr>
            <a:r>
              <a:rPr lang="en-US" sz="1400" dirty="0" smtClean="0">
                <a:sym typeface="+mn-ea"/>
              </a:rPr>
              <a:t>Identify the performance of the model for simulating  of large scale eruption which throughout this operational time are used for small scale eruption.</a:t>
            </a:r>
            <a:endParaRPr lang="en-US" sz="1400" dirty="0">
              <a:cs typeface="Arial" panose="020B0604020202020204" pitchFamily="34" charset="0"/>
            </a:endParaRPr>
          </a:p>
          <a:p>
            <a:pPr marL="285750" indent="-285750" algn="just">
              <a:buFont typeface="Arial" panose="020B0604020202020204" pitchFamily="34" charset="0"/>
              <a:buChar char="•"/>
            </a:pPr>
            <a:r>
              <a:rPr lang="en-GB" sz="1400" dirty="0" smtClean="0">
                <a:cs typeface="Arial" panose="020B0604020202020204" pitchFamily="34" charset="0"/>
                <a:sym typeface="+mn-ea"/>
              </a:rPr>
              <a:t>Demonstrate</a:t>
            </a:r>
            <a:r>
              <a:rPr lang="en-US" sz="1400" dirty="0">
                <a:sym typeface="+mn-ea"/>
              </a:rPr>
              <a:t> </a:t>
            </a:r>
            <a:r>
              <a:rPr lang="en-US" sz="1400" dirty="0" smtClean="0">
                <a:sym typeface="+mn-ea"/>
              </a:rPr>
              <a:t>simulation </a:t>
            </a:r>
            <a:r>
              <a:rPr lang="en-US" sz="1400" dirty="0">
                <a:sym typeface="+mn-ea"/>
              </a:rPr>
              <a:t>of Tonga Case on January 15, </a:t>
            </a:r>
            <a:r>
              <a:rPr lang="en-US" sz="1400" dirty="0" smtClean="0">
                <a:sym typeface="+mn-ea"/>
              </a:rPr>
              <a:t>2022 with PUFF Model,  with changing diffusion coefficient parameter and compared with observation data to figure out the best value for large scale eruption.</a:t>
            </a:r>
            <a:endParaRPr lang="en-GB" sz="1400" dirty="0">
              <a:cs typeface="Arial" panose="020B0604020202020204" pitchFamily="34" charset="0"/>
            </a:endParaRPr>
          </a:p>
          <a:p>
            <a:pPr algn="just"/>
            <a:endParaRPr lang="en-GB" sz="1400" dirty="0">
              <a:latin typeface="Arial" panose="020B0604020202020204" pitchFamily="34" charset="0"/>
              <a:cs typeface="Arial" panose="020B0604020202020204" pitchFamily="34" charset="0"/>
            </a:endParaRPr>
          </a:p>
        </p:txBody>
      </p:sp>
      <p:pic>
        <p:nvPicPr>
          <p:cNvPr id="5" name="Picture 4" descr="untitled (6)"/>
          <p:cNvPicPr>
            <a:picLocks noChangeAspect="1"/>
          </p:cNvPicPr>
          <p:nvPr/>
        </p:nvPicPr>
        <p:blipFill>
          <a:blip r:embed="rId1"/>
          <a:stretch>
            <a:fillRect/>
          </a:stretch>
        </p:blipFill>
        <p:spPr>
          <a:xfrm>
            <a:off x="297180" y="2846705"/>
            <a:ext cx="4100195" cy="3733165"/>
          </a:xfrm>
          <a:prstGeom prst="rect">
            <a:avLst/>
          </a:prstGeom>
        </p:spPr>
      </p:pic>
      <p:sp>
        <p:nvSpPr>
          <p:cNvPr id="6" name="TextBox 3"/>
          <p:cNvSpPr txBox="1"/>
          <p:nvPr/>
        </p:nvSpPr>
        <p:spPr>
          <a:xfrm>
            <a:off x="4923155" y="3024505"/>
            <a:ext cx="6987540" cy="3291840"/>
          </a:xfrm>
          <a:prstGeom prst="rect">
            <a:avLst/>
          </a:prstGeom>
          <a:noFill/>
        </p:spPr>
        <p:txBody>
          <a:bodyPr wrap="square">
            <a:spAutoFit/>
          </a:bodyPr>
          <a:p>
            <a:r>
              <a:rPr lang="en-US" sz="1600" dirty="0">
                <a:latin typeface="+mn-ea"/>
                <a:cs typeface="+mn-ea"/>
              </a:rPr>
              <a:t>According to the figure, majority of the upper ash moves to west and accordance to the observation. Lower ash gradually moves to east but less significant as the upper ash. Tonga Eruption on January, 15th 2022 considered as large scale eruption with VEI 5 to 6. </a:t>
            </a:r>
            <a:endParaRPr lang="en-US" sz="1600" dirty="0">
              <a:latin typeface="+mn-ea"/>
              <a:cs typeface="+mn-ea"/>
            </a:endParaRPr>
          </a:p>
          <a:p>
            <a:endParaRPr lang="en-US" sz="1600" dirty="0">
              <a:latin typeface="+mn-ea"/>
              <a:cs typeface="+mn-ea"/>
            </a:endParaRPr>
          </a:p>
          <a:p>
            <a:r>
              <a:rPr lang="en-US" sz="1600" dirty="0">
                <a:latin typeface="+mn-ea"/>
                <a:cs typeface="+mn-ea"/>
              </a:rPr>
              <a:t>Model with default value has smaller area compared to the observation. </a:t>
            </a:r>
            <a:r>
              <a:rPr lang="en-US" sz="1600" dirty="0">
                <a:sym typeface="+mn-ea"/>
              </a:rPr>
              <a:t>Increasing the horizontal diffusion coefficient from 150 </a:t>
            </a:r>
            <a:r>
              <a:rPr lang="en-US" sz="1600" dirty="0" err="1">
                <a:sym typeface="+mn-ea"/>
              </a:rPr>
              <a:t>m²</a:t>
            </a:r>
            <a:r>
              <a:rPr lang="en-US" sz="1600" dirty="0">
                <a:sym typeface="+mn-ea"/>
              </a:rPr>
              <a:t>/s to 150,000 </a:t>
            </a:r>
            <a:r>
              <a:rPr lang="en-US" sz="1600" dirty="0" err="1">
                <a:sym typeface="+mn-ea"/>
              </a:rPr>
              <a:t>m²</a:t>
            </a:r>
            <a:r>
              <a:rPr lang="en-US" sz="1600" dirty="0">
                <a:sym typeface="+mn-ea"/>
              </a:rPr>
              <a:t>/s broadens the coverage and appears to resemble the observations more closely.</a:t>
            </a:r>
            <a:endParaRPr lang="en-US" sz="1600" dirty="0">
              <a:sym typeface="+mn-ea"/>
            </a:endParaRPr>
          </a:p>
          <a:p>
            <a:endParaRPr lang="en-US" sz="1600" dirty="0">
              <a:latin typeface="+mn-ea"/>
              <a:cs typeface="+mn-ea"/>
            </a:endParaRPr>
          </a:p>
          <a:p>
            <a:r>
              <a:rPr lang="en-US" sz="1600" dirty="0">
                <a:latin typeface="+mn-ea"/>
                <a:cs typeface="+mn-ea"/>
              </a:rPr>
              <a:t>Eventhough default value works well on the small scale eruption, but PUFF model need to be adjusted in case to simulate large scale eruption to get a better prediction area of coverage.</a:t>
            </a:r>
            <a:endParaRPr lang="en-US" sz="1600" dirty="0">
              <a:latin typeface="+mn-ea"/>
              <a:cs typeface="+mn-e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1528</Words>
  <Application>WPS Presentation</Application>
  <PresentationFormat>Widescreen</PresentationFormat>
  <Paragraphs>18</Paragraphs>
  <Slides>1</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vt:i4>
      </vt:variant>
    </vt:vector>
  </HeadingPairs>
  <TitlesOfParts>
    <vt:vector size="13" baseType="lpstr">
      <vt:lpstr>Arial</vt:lpstr>
      <vt:lpstr>SimSun</vt:lpstr>
      <vt:lpstr>Wingdings</vt:lpstr>
      <vt:lpstr>Arial Bold</vt:lpstr>
      <vt:lpstr>Calibri</vt:lpstr>
      <vt:lpstr>Helvetica Neue</vt:lpstr>
      <vt:lpstr>Microsoft YaHei</vt:lpstr>
      <vt:lpstr>汉仪旗黑</vt:lpstr>
      <vt:lpstr>Calibri Light</vt:lpstr>
      <vt:lpstr>宋体-简</vt:lpstr>
      <vt:lpstr>Arial Unicode MS</vt:lpstr>
      <vt:lpstr>Office Theme</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novaarta</cp:lastModifiedBy>
  <cp:revision>22</cp:revision>
  <dcterms:created xsi:type="dcterms:W3CDTF">2023-06-10T18:32:11Z</dcterms:created>
  <dcterms:modified xsi:type="dcterms:W3CDTF">2023-06-10T18:32:11Z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1033-4.1.0.7501</vt:lpwstr>
  </property>
</Properties>
</file>