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emf" ContentType="image/x-emf"/>
  <Default Extension="wmf" ContentType="image/x-w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50" r:id="rId3"/>
  </p:sldMasterIdLst>
  <p:sldIdLst>
    <p:sldId id="261" r:id="rId4"/>
    <p:sldId id="256" r:id="rId5"/>
    <p:sldId id="262" r:id="rId6"/>
    <p:sldId id="263" r:id="rId7"/>
    <p:sldId id="264" r:id="rId8"/>
    <p:sldId id="265" r:id="rId9"/>
    <p:sldId id="26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3"/>
            <p14:sldId id="264"/>
            <p14:sldId id="265"/>
            <p14:sldId id="26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29"/>
    <p:restoredTop sz="94694"/>
  </p:normalViewPr>
  <p:slideViewPr>
    <p:cSldViewPr snapToGrid="0">
      <p:cViewPr varScale="1">
        <p:scale>
          <a:sx n="117" d="100"/>
          <a:sy n="117" d="100"/>
        </p:scale>
        <p:origin x="4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3" Type="http://schemas.openxmlformats.org/officeDocument/2006/relationships/tableStyles" Target="tableStyles.xml"/><Relationship Id="rId12" Type="http://schemas.openxmlformats.org/officeDocument/2006/relationships/viewProps" Target="viewProps.xml"/><Relationship Id="rId11" Type="http://schemas.openxmlformats.org/officeDocument/2006/relationships/presProps" Target="presProps.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US" smtClean="0"/>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US" smtClean="0"/>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endParaRPr lang="en-GB"/>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endParaRPr lang="en-GB"/>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US" smtClean="0"/>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US" smtClean="0"/>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US" smtClean="0"/>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US" smtClean="0"/>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image" Target="../media/image5.emf"/><Relationship Id="rId8" Type="http://schemas.openxmlformats.org/officeDocument/2006/relationships/slide" Target="../slides/slide5.xml"/><Relationship Id="rId7" Type="http://schemas.openxmlformats.org/officeDocument/2006/relationships/image" Target="../media/image4.emf"/><Relationship Id="rId6" Type="http://schemas.openxmlformats.org/officeDocument/2006/relationships/slide" Target="../slides/slide4.xml"/><Relationship Id="rId5" Type="http://schemas.openxmlformats.org/officeDocument/2006/relationships/image" Target="../media/image3.emf"/><Relationship Id="rId4" Type="http://schemas.openxmlformats.org/officeDocument/2006/relationships/slide" Target="../slides/slide2.xml"/><Relationship Id="rId3" Type="http://schemas.openxmlformats.org/officeDocument/2006/relationships/image" Target="../media/image2.emf"/><Relationship Id="rId2" Type="http://schemas.openxmlformats.org/officeDocument/2006/relationships/image" Target="../media/image1.jpeg"/><Relationship Id="rId14" Type="http://schemas.openxmlformats.org/officeDocument/2006/relationships/theme" Target="../theme/theme1.xml"/><Relationship Id="rId13" Type="http://schemas.openxmlformats.org/officeDocument/2006/relationships/image" Target="../media/image8.emf"/><Relationship Id="rId12" Type="http://schemas.openxmlformats.org/officeDocument/2006/relationships/image" Target="../media/image7.emf"/><Relationship Id="rId11" Type="http://schemas.openxmlformats.org/officeDocument/2006/relationships/image" Target="../media/image6.emf"/><Relationship Id="rId10" Type="http://schemas.openxmlformats.org/officeDocument/2006/relationships/slide" Target="../slides/slide6.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0.xml"/><Relationship Id="rId8" Type="http://schemas.openxmlformats.org/officeDocument/2006/relationships/slideLayout" Target="../slideLayouts/slideLayout9.xml"/><Relationship Id="rId7" Type="http://schemas.openxmlformats.org/officeDocument/2006/relationships/slideLayout" Target="../slideLayouts/slideLayout8.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3" Type="http://schemas.openxmlformats.org/officeDocument/2006/relationships/slideLayout" Target="../slideLayouts/slideLayout4.xml"/><Relationship Id="rId26" Type="http://schemas.openxmlformats.org/officeDocument/2006/relationships/theme" Target="../theme/theme2.xml"/><Relationship Id="rId25" Type="http://schemas.openxmlformats.org/officeDocument/2006/relationships/image" Target="../media/image17.emf"/><Relationship Id="rId24" Type="http://schemas.openxmlformats.org/officeDocument/2006/relationships/slide" Target="../slides/slide6.xml"/><Relationship Id="rId23" Type="http://schemas.openxmlformats.org/officeDocument/2006/relationships/image" Target="../media/image16.emf"/><Relationship Id="rId22" Type="http://schemas.openxmlformats.org/officeDocument/2006/relationships/slide" Target="../slides/slide5.xml"/><Relationship Id="rId21" Type="http://schemas.openxmlformats.org/officeDocument/2006/relationships/image" Target="../media/image15.emf"/><Relationship Id="rId20" Type="http://schemas.openxmlformats.org/officeDocument/2006/relationships/slide" Target="../slides/slide4.xml"/><Relationship Id="rId2" Type="http://schemas.openxmlformats.org/officeDocument/2006/relationships/slideLayout" Target="../slideLayouts/slideLayout3.xml"/><Relationship Id="rId19" Type="http://schemas.openxmlformats.org/officeDocument/2006/relationships/image" Target="../media/image14.emf"/><Relationship Id="rId18" Type="http://schemas.openxmlformats.org/officeDocument/2006/relationships/slide" Target="../slides/slide3.xml"/><Relationship Id="rId17" Type="http://schemas.openxmlformats.org/officeDocument/2006/relationships/image" Target="../media/image13.emf"/><Relationship Id="rId16" Type="http://schemas.openxmlformats.org/officeDocument/2006/relationships/slide" Target="../slides/slide2.xml"/><Relationship Id="rId15" Type="http://schemas.openxmlformats.org/officeDocument/2006/relationships/image" Target="../media/image12.emf"/><Relationship Id="rId14" Type="http://schemas.openxmlformats.org/officeDocument/2006/relationships/image" Target="../media/image11.emf"/><Relationship Id="rId13" Type="http://schemas.openxmlformats.org/officeDocument/2006/relationships/image" Target="../media/image10.emf"/><Relationship Id="rId12" Type="http://schemas.openxmlformats.org/officeDocument/2006/relationships/image" Target="../media/image9.jpeg"/><Relationship Id="rId11" Type="http://schemas.openxmlformats.org/officeDocument/2006/relationships/slideLayout" Target="../slideLayouts/slideLayout12.xml"/><Relationship Id="rId10" Type="http://schemas.openxmlformats.org/officeDocument/2006/relationships/slideLayout" Target="../slideLayouts/slideLayout11.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a:stretch>
            <a:fillRect/>
          </a:stretch>
        </p:blipFill>
        <p:spPr>
          <a:xfrm>
            <a:off x="412865" y="417022"/>
            <a:ext cx="2039389" cy="1019695"/>
          </a:xfrm>
          <a:prstGeom prst="rect">
            <a:avLst/>
          </a:prstGeom>
        </p:spPr>
      </p:pic>
      <p:pic>
        <p:nvPicPr>
          <p:cNvPr id="6" name="Picture 5">
            <a:hlinkClick r:id="rId4" action="ppaction://hlinksldjump"/>
          </p:cNvPr>
          <p:cNvPicPr>
            <a:picLocks noChangeAspect="1"/>
          </p:cNvPicPr>
          <p:nvPr userDrawn="1"/>
        </p:nvPicPr>
        <p:blipFill>
          <a:blip r:embed="rId5"/>
          <a:stretch>
            <a:fillRect/>
          </a:stretch>
        </p:blipFill>
        <p:spPr>
          <a:xfrm>
            <a:off x="315118" y="1927567"/>
            <a:ext cx="1803400" cy="723900"/>
          </a:xfrm>
          <a:prstGeom prst="rect">
            <a:avLst/>
          </a:prstGeom>
        </p:spPr>
      </p:pic>
      <p:pic>
        <p:nvPicPr>
          <p:cNvPr id="11" name="Picture 10">
            <a:hlinkClick r:id="rId6" action="ppaction://hlinksldjump"/>
          </p:cNvPr>
          <p:cNvPicPr>
            <a:picLocks noChangeAspect="1"/>
          </p:cNvPicPr>
          <p:nvPr userDrawn="1"/>
        </p:nvPicPr>
        <p:blipFill>
          <a:blip r:embed="rId7"/>
          <a:stretch>
            <a:fillRect/>
          </a:stretch>
        </p:blipFill>
        <p:spPr>
          <a:xfrm>
            <a:off x="2819167" y="1927567"/>
            <a:ext cx="1803400" cy="723900"/>
          </a:xfrm>
          <a:prstGeom prst="rect">
            <a:avLst/>
          </a:prstGeom>
        </p:spPr>
      </p:pic>
      <p:pic>
        <p:nvPicPr>
          <p:cNvPr id="12" name="Picture 11">
            <a:hlinkClick r:id="rId8" action="ppaction://hlinksldjump"/>
          </p:cNvPr>
          <p:cNvPicPr>
            <a:picLocks noChangeAspect="1"/>
          </p:cNvPicPr>
          <p:nvPr userDrawn="1"/>
        </p:nvPicPr>
        <p:blipFill>
          <a:blip r:embed="rId9"/>
          <a:stretch>
            <a:fillRect/>
          </a:stretch>
        </p:blipFill>
        <p:spPr>
          <a:xfrm>
            <a:off x="7569433" y="1927567"/>
            <a:ext cx="1803400" cy="723900"/>
          </a:xfrm>
          <a:prstGeom prst="rect">
            <a:avLst/>
          </a:prstGeom>
        </p:spPr>
      </p:pic>
      <p:pic>
        <p:nvPicPr>
          <p:cNvPr id="13" name="Picture 12">
            <a:hlinkClick r:id="rId10" action="ppaction://hlinksldjump"/>
          </p:cNvPr>
          <p:cNvPicPr>
            <a:picLocks noChangeAspect="1"/>
          </p:cNvPicPr>
          <p:nvPr userDrawn="1"/>
        </p:nvPicPr>
        <p:blipFill>
          <a:blip r:embed="rId11"/>
          <a:stretch>
            <a:fillRect/>
          </a:stretch>
        </p:blipFill>
        <p:spPr>
          <a:xfrm>
            <a:off x="10073482" y="1927567"/>
            <a:ext cx="1803400" cy="723900"/>
          </a:xfrm>
          <a:prstGeom prst="rect">
            <a:avLst/>
          </a:prstGeom>
        </p:spPr>
      </p:pic>
      <p:pic>
        <p:nvPicPr>
          <p:cNvPr id="17" name="Picture 16">
            <a:hlinkClick r:id="rId4" action="ppaction://hlinksldjump"/>
          </p:cNvPr>
          <p:cNvPicPr>
            <a:picLocks noChangeAspect="1"/>
          </p:cNvPicPr>
          <p:nvPr userDrawn="1"/>
        </p:nvPicPr>
        <p:blipFill>
          <a:blip r:embed="rId12"/>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pic>
        <p:nvPicPr>
          <p:cNvPr id="19" name="Picture 18"/>
          <p:cNvPicPr>
            <a:picLocks noChangeAspect="1"/>
          </p:cNvPicPr>
          <p:nvPr userDrawn="1"/>
        </p:nvPicPr>
        <p:blipFill>
          <a:blip r:embed="rId13"/>
          <a:stretch>
            <a:fillRect/>
          </a:stretch>
        </p:blipFill>
        <p:spPr>
          <a:xfrm>
            <a:off x="10213182" y="482369"/>
            <a:ext cx="1663700" cy="444500"/>
          </a:xfrm>
          <a:prstGeom prst="rect">
            <a:avLst/>
          </a:prstGeom>
        </p:spPr>
      </p:pic>
      <p:grpSp>
        <p:nvGrpSpPr>
          <p:cNvPr id="20" name="Group 4"/>
          <p:cNvGrpSpPr>
            <a:grpSpLocks noChangeAspect="1"/>
          </p:cNvGrpSpPr>
          <p:nvPr userDrawn="1"/>
        </p:nvGrpSpPr>
        <p:grpSpPr bwMode="auto">
          <a:xfrm>
            <a:off x="5162550" y="4986338"/>
            <a:ext cx="1866900" cy="1625600"/>
            <a:chOff x="3252" y="3141"/>
            <a:chExt cx="1176" cy="1024"/>
          </a:xfrm>
        </p:grpSpPr>
        <p:sp>
          <p:nvSpPr>
            <p:cNvPr id="21" name="AutoShape 3"/>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GB"/>
            </a:p>
          </p:txBody>
        </p:sp>
        <p:sp>
          <p:nvSpPr>
            <p:cNvPr id="22" name="Freeform 5"/>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ln>
          </p:spPr>
          <p:txBody>
            <a:bodyPr vert="horz" wrap="square" lIns="91440" tIns="45720" rIns="91440" bIns="45720" numCol="1" anchor="t" anchorCtr="0" compatLnSpc="1"/>
            <a:lstStyle/>
            <a:p>
              <a:endParaRPr lang="en-GB"/>
            </a:p>
          </p:txBody>
        </p:sp>
        <p:sp>
          <p:nvSpPr>
            <p:cNvPr id="23" name="Freeform 6"/>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ln>
          </p:spPr>
          <p:txBody>
            <a:bodyPr vert="horz" wrap="square" lIns="91440" tIns="45720" rIns="91440" bIns="45720" numCol="1" anchor="t" anchorCtr="0" compatLnSpc="1"/>
            <a:lstStyle/>
            <a:p>
              <a:endParaRPr lang="en-GB" dirty="0"/>
            </a:p>
          </p:txBody>
        </p:sp>
      </p:grpSp>
      <p:grpSp>
        <p:nvGrpSpPr>
          <p:cNvPr id="3" name="Group 11"/>
          <p:cNvGrpSpPr>
            <a:grpSpLocks noChangeAspect="1"/>
          </p:cNvGrpSpPr>
          <p:nvPr userDrawn="1"/>
        </p:nvGrpSpPr>
        <p:grpSpPr bwMode="auto">
          <a:xfrm>
            <a:off x="2640003" y="2912198"/>
            <a:ext cx="2161727" cy="2160000"/>
            <a:chOff x="1720" y="1835"/>
            <a:chExt cx="1253" cy="1252"/>
          </a:xfrm>
        </p:grpSpPr>
        <p:sp>
          <p:nvSpPr>
            <p:cNvPr id="4" name="AutoShape 10"/>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GB"/>
            </a:p>
          </p:txBody>
        </p:sp>
        <p:sp>
          <p:nvSpPr>
            <p:cNvPr id="5" name="Freeform 12"/>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ln>
          </p:spPr>
          <p:txBody>
            <a:bodyPr vert="horz" wrap="square" lIns="91440" tIns="45720" rIns="91440" bIns="45720" numCol="1" anchor="t" anchorCtr="0" compatLnSpc="1"/>
            <a:lstStyle/>
            <a:p>
              <a:endParaRPr lang="en-GB"/>
            </a:p>
          </p:txBody>
        </p:sp>
        <p:sp>
          <p:nvSpPr>
            <p:cNvPr id="7" name="Freeform 13"/>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ln>
          </p:spPr>
          <p:txBody>
            <a:bodyPr vert="horz" wrap="square" lIns="91440" tIns="45720" rIns="91440" bIns="45720" numCol="1" anchor="t" anchorCtr="0" compatLnSpc="1"/>
            <a:lstStyle/>
            <a:p>
              <a:endParaRPr lang="en-GB"/>
            </a:p>
          </p:txBody>
        </p:sp>
      </p:grpSp>
      <p:grpSp>
        <p:nvGrpSpPr>
          <p:cNvPr id="8" name="Group 11"/>
          <p:cNvGrpSpPr>
            <a:grpSpLocks noChangeAspect="1"/>
          </p:cNvGrpSpPr>
          <p:nvPr userDrawn="1"/>
        </p:nvGrpSpPr>
        <p:grpSpPr bwMode="auto">
          <a:xfrm>
            <a:off x="7390269" y="2932111"/>
            <a:ext cx="2161727" cy="2160000"/>
            <a:chOff x="1720" y="1835"/>
            <a:chExt cx="1253" cy="1252"/>
          </a:xfrm>
        </p:grpSpPr>
        <p:sp>
          <p:nvSpPr>
            <p:cNvPr id="10" name="AutoShape 10"/>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GB"/>
            </a:p>
          </p:txBody>
        </p:sp>
        <p:sp>
          <p:nvSpPr>
            <p:cNvPr id="14" name="Freeform 12"/>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ln>
          </p:spPr>
          <p:txBody>
            <a:bodyPr vert="horz" wrap="square" lIns="91440" tIns="45720" rIns="91440" bIns="45720" numCol="1" anchor="t" anchorCtr="0" compatLnSpc="1"/>
            <a:lstStyle/>
            <a:p>
              <a:endParaRPr lang="en-GB"/>
            </a:p>
          </p:txBody>
        </p:sp>
        <p:sp>
          <p:nvSpPr>
            <p:cNvPr id="15" name="Freeform 13"/>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ln>
          </p:spPr>
          <p:txBody>
            <a:bodyPr vert="horz" wrap="square" lIns="91440" tIns="45720" rIns="91440" bIns="45720" numCol="1" anchor="t" anchorCtr="0" compatLnSpc="1"/>
            <a:lstStyle/>
            <a:p>
              <a:endParaRPr lang="en-GB"/>
            </a:p>
          </p:txBody>
        </p:sp>
      </p:grpSp>
      <p:grpSp>
        <p:nvGrpSpPr>
          <p:cNvPr id="16" name="Group 11"/>
          <p:cNvGrpSpPr>
            <a:grpSpLocks noChangeAspect="1"/>
          </p:cNvGrpSpPr>
          <p:nvPr userDrawn="1"/>
        </p:nvGrpSpPr>
        <p:grpSpPr bwMode="auto">
          <a:xfrm>
            <a:off x="9894318" y="2912198"/>
            <a:ext cx="2161727" cy="2160000"/>
            <a:chOff x="1720" y="1835"/>
            <a:chExt cx="1253" cy="1252"/>
          </a:xfrm>
        </p:grpSpPr>
        <p:sp>
          <p:nvSpPr>
            <p:cNvPr id="18" name="AutoShape 10"/>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GB"/>
            </a:p>
          </p:txBody>
        </p:sp>
        <p:sp>
          <p:nvSpPr>
            <p:cNvPr id="42" name="Freeform 12"/>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ln>
          </p:spPr>
          <p:txBody>
            <a:bodyPr vert="horz" wrap="square" lIns="91440" tIns="45720" rIns="91440" bIns="45720" numCol="1" anchor="t" anchorCtr="0" compatLnSpc="1"/>
            <a:lstStyle/>
            <a:p>
              <a:endParaRPr lang="en-GB"/>
            </a:p>
          </p:txBody>
        </p:sp>
        <p:sp>
          <p:nvSpPr>
            <p:cNvPr id="43" name="Freeform 13"/>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ln>
          </p:spPr>
          <p:txBody>
            <a:bodyPr vert="horz" wrap="square" lIns="91440" tIns="45720" rIns="91440" bIns="45720" numCol="1" anchor="t" anchorCtr="0" compatLnSpc="1"/>
            <a:lstStyle/>
            <a:p>
              <a:endParaRPr lang="en-GB"/>
            </a:p>
          </p:txBody>
        </p:sp>
      </p:grpSp>
      <p:grpSp>
        <p:nvGrpSpPr>
          <p:cNvPr id="44" name="Group 11"/>
          <p:cNvGrpSpPr>
            <a:grpSpLocks noChangeAspect="1"/>
          </p:cNvGrpSpPr>
          <p:nvPr userDrawn="1"/>
        </p:nvGrpSpPr>
        <p:grpSpPr bwMode="auto">
          <a:xfrm>
            <a:off x="135955" y="2932111"/>
            <a:ext cx="2161727" cy="2160000"/>
            <a:chOff x="1720" y="1835"/>
            <a:chExt cx="1253" cy="1252"/>
          </a:xfrm>
        </p:grpSpPr>
        <p:sp>
          <p:nvSpPr>
            <p:cNvPr id="45" name="AutoShape 10"/>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GB"/>
            </a:p>
          </p:txBody>
        </p:sp>
        <p:sp>
          <p:nvSpPr>
            <p:cNvPr id="46" name="Freeform 12"/>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ln>
          </p:spPr>
          <p:txBody>
            <a:bodyPr vert="horz" wrap="square" lIns="91440" tIns="45720" rIns="91440" bIns="45720" numCol="1" anchor="t" anchorCtr="0" compatLnSpc="1"/>
            <a:lstStyle/>
            <a:p>
              <a:endParaRPr lang="en-GB"/>
            </a:p>
          </p:txBody>
        </p:sp>
        <p:sp>
          <p:nvSpPr>
            <p:cNvPr id="47" name="Freeform 13"/>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ln>
          </p:spPr>
          <p:txBody>
            <a:bodyPr vert="horz" wrap="square" lIns="91440" tIns="45720" rIns="91440" bIns="45720" numCol="1" anchor="t" anchorCtr="0" compatLnSpc="1"/>
            <a:lstStyle/>
            <a:p>
              <a:endParaRPr lang="en-GB" dirty="0"/>
            </a:p>
          </p:txBody>
        </p:sp>
      </p:grpSp>
      <p:sp>
        <p:nvSpPr>
          <p:cNvPr id="49" name="TextBox 48"/>
          <p:cNvSpPr txBox="1"/>
          <p:nvPr userDrawn="1"/>
        </p:nvSpPr>
        <p:spPr>
          <a:xfrm>
            <a:off x="3224164" y="6662186"/>
            <a:ext cx="5757959" cy="195814"/>
          </a:xfrm>
          <a:prstGeom prst="rect">
            <a:avLst/>
          </a:prstGeom>
          <a:noFill/>
        </p:spPr>
        <p:txBody>
          <a:bodyPr wrap="square" lIns="36000" tIns="36000" rIns="36000" bIns="36000">
            <a:spAutoFit/>
          </a:bodyPr>
          <a:lstStyle/>
          <a:p>
            <a:r>
              <a:rPr lang="en-US" sz="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Disclaimer: </a:t>
            </a:r>
            <a:r>
              <a:rPr lang="en-US" sz="800" dirty="0">
                <a:solidFill>
                  <a:schemeClr val="bg1"/>
                </a:solidFill>
                <a:effectLst/>
                <a:latin typeface="Arial" panose="020B0604020202020204" pitchFamily="34" charset="0"/>
                <a:ea typeface="Calibri" panose="020F0502020204030204" pitchFamily="34" charset="0"/>
                <a:cs typeface="Arial" panose="020B0604020202020204" pitchFamily="34" charset="0"/>
              </a:rPr>
              <a:t>The views expressed on this poster are those of the author and do not necessarily reflect the view of the CTBTO</a:t>
            </a:r>
            <a:endParaRPr lang="en-GB" sz="800" dirty="0">
              <a:solidFill>
                <a:schemeClr val="bg1"/>
              </a:solidFill>
              <a:latin typeface="Arial" panose="020B0604020202020204" pitchFamily="34" charset="0"/>
              <a:cs typeface="Arial" panose="020B0604020202020204" pitchFamily="34" charset="0"/>
            </a:endParaRPr>
          </a:p>
        </p:txBody>
      </p:sp>
      <p:sp>
        <p:nvSpPr>
          <p:cNvPr id="26" name="Freeform 8"/>
          <p:cNvSpPr>
            <a:spLocks noEditPoints="1"/>
          </p:cNvSpPr>
          <p:nvPr userDrawn="1"/>
        </p:nvSpPr>
        <p:spPr bwMode="auto">
          <a:xfrm>
            <a:off x="11101393" y="5397505"/>
            <a:ext cx="844550" cy="841375"/>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ln>
        </p:spPr>
        <p:txBody>
          <a:bodyPr vert="horz" wrap="square" lIns="91440" tIns="45720" rIns="91440" bIns="45720" numCol="1" anchor="t" anchorCtr="0" compatLnSpc="1"/>
          <a:lstStyle/>
          <a:p>
            <a:endParaRPr lang="en-GB" dirty="0"/>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p:cNvPr>
          <p:cNvPicPr>
            <a:picLocks noChangeAspect="1"/>
          </p:cNvPicPr>
          <p:nvPr userDrawn="1"/>
        </p:nvPicPr>
        <p:blipFill>
          <a:blip r:embed="rId13"/>
          <a:stretch>
            <a:fillRect/>
          </a:stretch>
        </p:blipFill>
        <p:spPr>
          <a:xfrm>
            <a:off x="11416375" y="2263000"/>
            <a:ext cx="213360" cy="213360"/>
          </a:xfrm>
          <a:prstGeom prst="rect">
            <a:avLst/>
          </a:prstGeom>
        </p:spPr>
      </p:pic>
      <p:pic>
        <p:nvPicPr>
          <p:cNvPr id="16" name="Picture 15">
            <a:hlinkClick r:id="" action="ppaction://hlinkshowjump?jump=nextslide"/>
          </p:cNvPr>
          <p:cNvPicPr>
            <a:picLocks noChangeAspect="1"/>
          </p:cNvPicPr>
          <p:nvPr userDrawn="1"/>
        </p:nvPicPr>
        <p:blipFill>
          <a:blip r:embed="rId14"/>
          <a:stretch>
            <a:fillRect/>
          </a:stretch>
        </p:blipFill>
        <p:spPr>
          <a:xfrm>
            <a:off x="11629735" y="4211192"/>
            <a:ext cx="209550" cy="209550"/>
          </a:xfrm>
          <a:prstGeom prst="rect">
            <a:avLst/>
          </a:prstGeom>
        </p:spPr>
      </p:pic>
      <p:pic>
        <p:nvPicPr>
          <p:cNvPr id="17" name="Picture 16">
            <a:hlinkClick r:id="" action="ppaction://hlinkshowjump?jump=previousslide"/>
          </p:cNvPr>
          <p:cNvPicPr>
            <a:picLocks noChangeAspect="1"/>
          </p:cNvPicPr>
          <p:nvPr userDrawn="1"/>
        </p:nvPicPr>
        <p:blipFill>
          <a:blip r:embed="rId15"/>
          <a:stretch>
            <a:fillRect/>
          </a:stretch>
        </p:blipFill>
        <p:spPr>
          <a:xfrm>
            <a:off x="11206825" y="4216497"/>
            <a:ext cx="209550" cy="209550"/>
          </a:xfrm>
          <a:prstGeom prst="rect">
            <a:avLst/>
          </a:prstGeom>
        </p:spPr>
      </p:pic>
      <p:pic>
        <p:nvPicPr>
          <p:cNvPr id="7" name="Picture 6">
            <a:hlinkClick r:id="rId16" action="ppaction://hlinksldjump"/>
          </p:cNvPr>
          <p:cNvPicPr>
            <a:picLocks noChangeAspect="1"/>
          </p:cNvPicPr>
          <p:nvPr userDrawn="1"/>
        </p:nvPicPr>
        <p:blipFill>
          <a:blip r:embed="rId17"/>
          <a:stretch>
            <a:fillRect/>
          </a:stretch>
        </p:blipFill>
        <p:spPr>
          <a:xfrm>
            <a:off x="11060217" y="2647996"/>
            <a:ext cx="933450" cy="184150"/>
          </a:xfrm>
          <a:prstGeom prst="rect">
            <a:avLst/>
          </a:prstGeom>
        </p:spPr>
      </p:pic>
      <p:pic>
        <p:nvPicPr>
          <p:cNvPr id="14" name="Picture 13">
            <a:hlinkClick r:id="rId18" action="ppaction://hlinksldjump"/>
          </p:cNvPr>
          <p:cNvPicPr>
            <a:picLocks noChangeAspect="1"/>
          </p:cNvPicPr>
          <p:nvPr userDrawn="1"/>
        </p:nvPicPr>
        <p:blipFill>
          <a:blip r:embed="rId19"/>
          <a:stretch>
            <a:fillRect/>
          </a:stretch>
        </p:blipFill>
        <p:spPr>
          <a:xfrm>
            <a:off x="11060217" y="2954826"/>
            <a:ext cx="933450" cy="184150"/>
          </a:xfrm>
          <a:prstGeom prst="rect">
            <a:avLst/>
          </a:prstGeom>
        </p:spPr>
      </p:pic>
      <p:pic>
        <p:nvPicPr>
          <p:cNvPr id="18" name="Picture 17">
            <a:hlinkClick r:id="rId20" action="ppaction://hlinksldjump"/>
          </p:cNvPr>
          <p:cNvPicPr>
            <a:picLocks noChangeAspect="1"/>
          </p:cNvPicPr>
          <p:nvPr userDrawn="1"/>
        </p:nvPicPr>
        <p:blipFill>
          <a:blip r:embed="rId21"/>
          <a:stretch>
            <a:fillRect/>
          </a:stretch>
        </p:blipFill>
        <p:spPr>
          <a:xfrm>
            <a:off x="11060217" y="3261656"/>
            <a:ext cx="933450" cy="184150"/>
          </a:xfrm>
          <a:prstGeom prst="rect">
            <a:avLst/>
          </a:prstGeom>
        </p:spPr>
      </p:pic>
      <p:pic>
        <p:nvPicPr>
          <p:cNvPr id="19" name="Picture 18">
            <a:hlinkClick r:id="rId22" action="ppaction://hlinksldjump"/>
          </p:cNvPr>
          <p:cNvPicPr>
            <a:picLocks noChangeAspect="1"/>
          </p:cNvPicPr>
          <p:nvPr userDrawn="1"/>
        </p:nvPicPr>
        <p:blipFill>
          <a:blip r:embed="rId23"/>
          <a:stretch>
            <a:fillRect/>
          </a:stretch>
        </p:blipFill>
        <p:spPr>
          <a:xfrm>
            <a:off x="11060217" y="3568486"/>
            <a:ext cx="933450" cy="184150"/>
          </a:xfrm>
          <a:prstGeom prst="rect">
            <a:avLst/>
          </a:prstGeom>
        </p:spPr>
      </p:pic>
      <p:pic>
        <p:nvPicPr>
          <p:cNvPr id="20" name="Picture 19">
            <a:hlinkClick r:id="rId24" action="ppaction://hlinksldjump"/>
          </p:cNvPr>
          <p:cNvPicPr>
            <a:picLocks noChangeAspect="1"/>
          </p:cNvPicPr>
          <p:nvPr userDrawn="1"/>
        </p:nvPicPr>
        <p:blipFill>
          <a:blip r:embed="rId25"/>
          <a:stretch>
            <a:fillRect/>
          </a:stretch>
        </p:blipFill>
        <p:spPr>
          <a:xfrm>
            <a:off x="11060217" y="3872988"/>
            <a:ext cx="933450" cy="184150"/>
          </a:xfrm>
          <a:prstGeom prst="rect">
            <a:avLst/>
          </a:prstGeom>
        </p:spPr>
      </p:pic>
      <p:grpSp>
        <p:nvGrpSpPr>
          <p:cNvPr id="21" name="Group 4"/>
          <p:cNvGrpSpPr>
            <a:grpSpLocks noChangeAspect="1"/>
          </p:cNvGrpSpPr>
          <p:nvPr userDrawn="1"/>
        </p:nvGrpSpPr>
        <p:grpSpPr bwMode="auto">
          <a:xfrm>
            <a:off x="11020430" y="5043492"/>
            <a:ext cx="1008063" cy="1573213"/>
            <a:chOff x="6942" y="3177"/>
            <a:chExt cx="635" cy="991"/>
          </a:xfrm>
        </p:grpSpPr>
        <p:sp>
          <p:nvSpPr>
            <p:cNvPr id="22" name="AutoShape 3"/>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GB"/>
            </a:p>
          </p:txBody>
        </p:sp>
        <p:sp>
          <p:nvSpPr>
            <p:cNvPr id="23" name="Freeform 5"/>
            <p:cNvSpPr/>
            <p:nvPr userDrawn="1"/>
          </p:nvSpPr>
          <p:spPr bwMode="auto">
            <a:xfrm>
              <a:off x="6949" y="3190"/>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ln>
          </p:spPr>
          <p:txBody>
            <a:bodyPr vert="horz" wrap="square" lIns="91440" tIns="45720" rIns="91440" bIns="45720" numCol="1" anchor="t" anchorCtr="0" compatLnSpc="1"/>
            <a:lstStyle/>
            <a:p>
              <a:endParaRPr lang="en-GB"/>
            </a:p>
          </p:txBody>
        </p:sp>
        <p:sp>
          <p:nvSpPr>
            <p:cNvPr id="24" name="Freeform 6"/>
            <p:cNvSpPr>
              <a:spLocks noEditPoints="1"/>
            </p:cNvSpPr>
            <p:nvPr userDrawn="1"/>
          </p:nvSpPr>
          <p:spPr bwMode="auto">
            <a:xfrm>
              <a:off x="6942" y="3177"/>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ln>
          </p:spPr>
          <p:txBody>
            <a:bodyPr vert="horz" wrap="square" lIns="91440" tIns="45720" rIns="91440" bIns="45720" numCol="1" anchor="t" anchorCtr="0" compatLnSpc="1"/>
            <a:lstStyle/>
            <a:p>
              <a:endParaRPr lang="en-GB"/>
            </a:p>
          </p:txBody>
        </p:sp>
        <p:sp>
          <p:nvSpPr>
            <p:cNvPr id="25" name="Freeform 7"/>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ln>
          </p:spPr>
          <p:txBody>
            <a:bodyPr vert="horz" wrap="square" lIns="91440" tIns="45720" rIns="91440" bIns="45720" numCol="1" anchor="t" anchorCtr="0" compatLnSpc="1"/>
            <a:lstStyle/>
            <a:p>
              <a:endParaRPr lang="en-GB"/>
            </a:p>
          </p:txBody>
        </p:sp>
        <p:sp>
          <p:nvSpPr>
            <p:cNvPr id="26" name="Freeform 8"/>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ln>
          </p:spPr>
          <p:txBody>
            <a:bodyPr vert="horz" wrap="square" lIns="91440" tIns="45720" rIns="91440" bIns="45720" numCol="1" anchor="t" anchorCtr="0" compatLnSpc="1"/>
            <a:lstStyle/>
            <a:p>
              <a:endParaRPr lang="en-GB" dirty="0"/>
            </a:p>
          </p:txBody>
        </p:sp>
      </p:gr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18.wmf"/><Relationship Id="rId1"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1898" y="278271"/>
            <a:ext cx="7208200" cy="1414780"/>
          </a:xfrm>
          <a:prstGeom prst="rect">
            <a:avLst/>
          </a:prstGeom>
          <a:noFill/>
        </p:spPr>
        <p:txBody>
          <a:bodyPr wrap="square" rtlCol="0">
            <a:spAutoFit/>
          </a:bodyPr>
          <a:lstStyle/>
          <a:p>
            <a:pPr algn="ctr"/>
            <a:r>
              <a:rPr lang="en-GB" b="1" dirty="0">
                <a:solidFill>
                  <a:schemeClr val="bg1"/>
                </a:solidFill>
                <a:latin typeface="Arial" panose="020B0604020202020204" pitchFamily="34" charset="0"/>
                <a:cs typeface="Arial" panose="020B0604020202020204" pitchFamily="34" charset="0"/>
              </a:rPr>
              <a:t>The Volcanic Ash Dispersion Simulation of Huge Volcanic Eruption with the PUFF Lagrangian Method : A case Study of Tonga Eruption 15 January 202</a:t>
            </a:r>
            <a:r>
              <a:rPr lang="en-US" altLang="en-GB" b="1" dirty="0">
                <a:solidFill>
                  <a:schemeClr val="bg1"/>
                </a:solidFill>
                <a:latin typeface="Arial" panose="020B0604020202020204" pitchFamily="34" charset="0"/>
                <a:cs typeface="Arial" panose="020B0604020202020204" pitchFamily="34" charset="0"/>
              </a:rPr>
              <a:t>2</a:t>
            </a:r>
            <a:endParaRPr lang="en-GB" b="1" dirty="0">
              <a:solidFill>
                <a:schemeClr val="bg1"/>
              </a:solidFill>
              <a:latin typeface="Arial" panose="020B0604020202020204" pitchFamily="34" charset="0"/>
              <a:cs typeface="Arial" panose="020B0604020202020204" pitchFamily="34" charset="0"/>
            </a:endParaRPr>
          </a:p>
          <a:p>
            <a:pPr algn="ctr"/>
            <a:r>
              <a:rPr lang="en-US" altLang="en-GB" dirty="0">
                <a:solidFill>
                  <a:schemeClr val="bg1"/>
                </a:solidFill>
                <a:latin typeface="Arial" panose="020B0604020202020204" pitchFamily="34" charset="0"/>
                <a:cs typeface="Arial" panose="020B0604020202020204" pitchFamily="34" charset="0"/>
              </a:rPr>
              <a:t>I Kadek Nova Arta Kusuma</a:t>
            </a:r>
            <a:endParaRPr lang="en-GB" dirty="0">
              <a:solidFill>
                <a:schemeClr val="bg1"/>
              </a:solidFill>
              <a:latin typeface="Arial" panose="020B0604020202020204" pitchFamily="34" charset="0"/>
              <a:cs typeface="Arial" panose="020B0604020202020204" pitchFamily="34" charset="0"/>
            </a:endParaRPr>
          </a:p>
          <a:p>
            <a:pPr algn="ctr"/>
            <a:r>
              <a:rPr lang="en-US" altLang="en-GB" sz="1400" dirty="0">
                <a:solidFill>
                  <a:schemeClr val="bg1"/>
                </a:solidFill>
                <a:latin typeface="Arial" panose="020B0604020202020204" pitchFamily="34" charset="0"/>
                <a:cs typeface="Arial" panose="020B0604020202020204" pitchFamily="34" charset="0"/>
              </a:rPr>
              <a:t>BMKG, Indonesia</a:t>
            </a:r>
            <a:endParaRPr lang="en-US" altLang="en-GB" sz="1400" dirty="0">
              <a:solidFill>
                <a:schemeClr val="bg1"/>
              </a:solidFill>
              <a:latin typeface="Arial" panose="020B0604020202020204" pitchFamily="34" charset="0"/>
              <a:cs typeface="Arial" panose="020B0604020202020204" pitchFamily="34" charset="0"/>
            </a:endParaRPr>
          </a:p>
        </p:txBody>
      </p:sp>
      <p:sp>
        <p:nvSpPr>
          <p:cNvPr id="5" name="Title 1"/>
          <p:cNvSpPr txBox="1"/>
          <p:nvPr/>
        </p:nvSpPr>
        <p:spPr>
          <a:xfrm>
            <a:off x="5330282" y="6369803"/>
            <a:ext cx="1531435" cy="209926"/>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P2.4-123</a:t>
            </a:r>
            <a:endParaRPr lang="en-US" sz="1200" b="1" dirty="0">
              <a:solidFill>
                <a:schemeClr val="bg1"/>
              </a:solidFill>
              <a:latin typeface="Arial" panose="020B0604020202020204" pitchFamily="34" charset="0"/>
              <a:cs typeface="Arial" panose="020B0604020202020204" pitchFamily="34" charset="0"/>
            </a:endParaRPr>
          </a:p>
        </p:txBody>
      </p:sp>
      <p:sp>
        <p:nvSpPr>
          <p:cNvPr id="9" name="Title 1"/>
          <p:cNvSpPr txBox="1"/>
          <p:nvPr/>
        </p:nvSpPr>
        <p:spPr>
          <a:xfrm>
            <a:off x="11103778" y="5453065"/>
            <a:ext cx="837666" cy="741356"/>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50" b="1" dirty="0">
                <a:solidFill>
                  <a:schemeClr val="bg1"/>
                </a:solidFill>
                <a:latin typeface="Arial" panose="020B0604020202020204" pitchFamily="34" charset="0"/>
                <a:cs typeface="Arial" panose="020B0604020202020204" pitchFamily="34" charset="0"/>
              </a:rPr>
              <a:t>L</a:t>
            </a:r>
            <a:r>
              <a:rPr lang="en-GB" sz="750" b="1" dirty="0">
                <a:solidFill>
                  <a:schemeClr val="bg1"/>
                </a:solidFill>
                <a:latin typeface="Arial" panose="020B0604020202020204" pitchFamily="34" charset="0"/>
                <a:cs typeface="Arial" panose="020B0604020202020204" pitchFamily="34" charset="0"/>
              </a:rPr>
              <a:t>eave empty – QR code will be overlayed on touchscreen</a:t>
            </a:r>
            <a:endParaRPr lang="en-US" sz="750" b="1" dirty="0">
              <a:solidFill>
                <a:schemeClr val="bg1"/>
              </a:solidFill>
              <a:latin typeface="Arial" panose="020B0604020202020204" pitchFamily="34" charset="0"/>
              <a:cs typeface="Arial" panose="020B0604020202020204" pitchFamily="34" charset="0"/>
            </a:endParaRPr>
          </a:p>
        </p:txBody>
      </p:sp>
      <p:sp>
        <p:nvSpPr>
          <p:cNvPr id="4" name="Title 1"/>
          <p:cNvSpPr txBox="1"/>
          <p:nvPr/>
        </p:nvSpPr>
        <p:spPr>
          <a:xfrm>
            <a:off x="185980" y="2958859"/>
            <a:ext cx="2069023" cy="2062591"/>
          </a:xfrm>
          <a:prstGeom prst="rect">
            <a:avLst/>
          </a:prstGeom>
        </p:spPr>
        <p:txBody>
          <a:bodyPr lIns="108000" tIns="108000" rIns="108000" bIns="10800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dirty="0"/>
              <a:t>The PUFF </a:t>
            </a:r>
            <a:r>
              <a:rPr lang="en-US" sz="1100" dirty="0" smtClean="0"/>
              <a:t>Model</a:t>
            </a:r>
            <a:r>
              <a:rPr lang="en-US" sz="1100" dirty="0"/>
              <a:t> uses the </a:t>
            </a:r>
            <a:r>
              <a:rPr lang="en-US" sz="1100" dirty="0" err="1"/>
              <a:t>Lagrangian</a:t>
            </a:r>
            <a:r>
              <a:rPr lang="en-US" sz="1100" dirty="0"/>
              <a:t> method, taking into account wind, diffusion, and gravity parameters. Although it performs well when using default parameters for volcano eruptions in </a:t>
            </a:r>
            <a:r>
              <a:rPr lang="en-US" sz="1100" dirty="0" smtClean="0"/>
              <a:t>Indonesia(which are usually has </a:t>
            </a:r>
            <a:r>
              <a:rPr lang="en-US" sz="1100" dirty="0" err="1" smtClean="0"/>
              <a:t>VEI</a:t>
            </a:r>
            <a:r>
              <a:rPr lang="en-US" sz="1100" dirty="0" smtClean="0"/>
              <a:t>&lt;3), </a:t>
            </a:r>
            <a:r>
              <a:rPr lang="en-US" sz="1100" dirty="0"/>
              <a:t>it did not provide satisfactory results for the Tonga eruption case on January 15th, </a:t>
            </a:r>
            <a:r>
              <a:rPr lang="en-US" sz="1100" dirty="0" smtClean="0"/>
              <a:t>2022 (</a:t>
            </a:r>
            <a:r>
              <a:rPr lang="en-US" sz="1100" dirty="0" err="1" smtClean="0"/>
              <a:t>VEI</a:t>
            </a:r>
            <a:r>
              <a:rPr lang="en-US" sz="1100" dirty="0" smtClean="0"/>
              <a:t>=5), </a:t>
            </a:r>
            <a:r>
              <a:rPr lang="en-US" sz="1100" dirty="0"/>
              <a:t>specifically regarding the ash coverage.</a:t>
            </a:r>
            <a:endParaRPr lang="en-US" sz="100" dirty="0">
              <a:latin typeface="Arial" panose="020B0604020202020204" pitchFamily="34" charset="0"/>
              <a:cs typeface="Arial" panose="020B0604020202020204" pitchFamily="34" charset="0"/>
            </a:endParaRPr>
          </a:p>
        </p:txBody>
      </p:sp>
      <p:sp>
        <p:nvSpPr>
          <p:cNvPr id="10" name="Title 1"/>
          <p:cNvSpPr txBox="1"/>
          <p:nvPr/>
        </p:nvSpPr>
        <p:spPr>
          <a:xfrm>
            <a:off x="2696705" y="2958860"/>
            <a:ext cx="2069023" cy="206259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200" dirty="0">
              <a:latin typeface="Arial" panose="020B0604020202020204" pitchFamily="34" charset="0"/>
              <a:cs typeface="Arial" panose="020B0604020202020204" pitchFamily="34" charset="0"/>
            </a:endParaRPr>
          </a:p>
        </p:txBody>
      </p:sp>
      <p:sp>
        <p:nvSpPr>
          <p:cNvPr id="11" name="Title 1"/>
          <p:cNvSpPr txBox="1"/>
          <p:nvPr/>
        </p:nvSpPr>
        <p:spPr>
          <a:xfrm>
            <a:off x="7426275" y="2958859"/>
            <a:ext cx="2069020" cy="2062590"/>
          </a:xfrm>
          <a:prstGeom prst="rect">
            <a:avLst/>
          </a:prstGeom>
        </p:spPr>
        <p:txBody>
          <a:bodyPr lIns="108000" tIns="108000" rIns="108000" bIns="108000" anchor="ctr" anchorCtr="1">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Increasing the horizontal diffusion coefficient from 150 </a:t>
            </a:r>
            <a:r>
              <a:rPr lang="en-US" dirty="0" err="1"/>
              <a:t>m²</a:t>
            </a:r>
            <a:r>
              <a:rPr lang="en-US" dirty="0"/>
              <a:t>/s to 150,000 </a:t>
            </a:r>
            <a:r>
              <a:rPr lang="en-US" dirty="0" err="1"/>
              <a:t>m²</a:t>
            </a:r>
            <a:r>
              <a:rPr lang="en-US" dirty="0"/>
              <a:t>/s broadens the coverage and appears to resemble the observations more closely.</a:t>
            </a:r>
            <a:endParaRPr lang="en-US" sz="1200" dirty="0">
              <a:latin typeface="Arial" panose="020B0604020202020204" pitchFamily="34" charset="0"/>
              <a:cs typeface="Arial" panose="020B0604020202020204" pitchFamily="34" charset="0"/>
            </a:endParaRPr>
          </a:p>
        </p:txBody>
      </p:sp>
      <p:sp>
        <p:nvSpPr>
          <p:cNvPr id="12" name="Title 1"/>
          <p:cNvSpPr txBox="1"/>
          <p:nvPr/>
        </p:nvSpPr>
        <p:spPr>
          <a:xfrm>
            <a:off x="9937000" y="2958859"/>
            <a:ext cx="2069020" cy="2062590"/>
          </a:xfrm>
          <a:prstGeom prst="rect">
            <a:avLst/>
          </a:prstGeom>
        </p:spPr>
        <p:txBody>
          <a:bodyPr lIns="108000" tIns="108000" rIns="108000" bIns="108000" anchor="ctr" anchorCtr="1"/>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dirty="0"/>
              <a:t>Despite default parameters working well for relatively small volcanic eruptions (</a:t>
            </a:r>
            <a:r>
              <a:rPr lang="en-US" sz="1400" dirty="0" err="1"/>
              <a:t>VEI</a:t>
            </a:r>
            <a:r>
              <a:rPr lang="en-US" sz="1400" dirty="0"/>
              <a:t>&lt;3), the diffusion coefficient is not suitable for large-scale eruptions. Adjusting the value is necessary for better prediction results concerning ash coverage.</a:t>
            </a:r>
            <a:endParaRPr lang="en-US" sz="1400" dirty="0">
              <a:latin typeface="Arial" panose="020B0604020202020204" pitchFamily="34" charset="0"/>
              <a:cs typeface="Arial" panose="020B0604020202020204" pitchFamily="34" charset="0"/>
            </a:endParaRPr>
          </a:p>
        </p:txBody>
      </p:sp>
      <p:sp>
        <p:nvSpPr>
          <p:cNvPr id="13" name="Title 1"/>
          <p:cNvSpPr txBox="1"/>
          <p:nvPr/>
        </p:nvSpPr>
        <p:spPr>
          <a:xfrm>
            <a:off x="2696704" y="2958859"/>
            <a:ext cx="2069023" cy="2062591"/>
          </a:xfrm>
          <a:prstGeom prst="rect">
            <a:avLst/>
          </a:prstGeom>
        </p:spPr>
        <p:txBody>
          <a:bodyPr lIns="108000" tIns="108000" rIns="108000" bIns="10800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t>In order to verify the dispersion of Tonga's ash, it is necessary to compare it with the observation of GOES West </a:t>
            </a:r>
            <a:r>
              <a:rPr lang="en-US" sz="1200" dirty="0" err="1"/>
              <a:t>Geocolor</a:t>
            </a:r>
            <a:r>
              <a:rPr lang="en-US" sz="1200" dirty="0"/>
              <a:t> Satellite images. To increase </a:t>
            </a:r>
            <a:r>
              <a:rPr lang="en-US" sz="1200" dirty="0" smtClean="0"/>
              <a:t>the spatial </a:t>
            </a:r>
            <a:r>
              <a:rPr lang="en-US" sz="1200" dirty="0"/>
              <a:t>area coverage of the model's ash results, changes were made to the </a:t>
            </a:r>
            <a:r>
              <a:rPr lang="en-US" sz="1200" dirty="0" smtClean="0"/>
              <a:t>horizontal diffusion </a:t>
            </a:r>
            <a:r>
              <a:rPr lang="en-US" sz="1200" dirty="0"/>
              <a:t>coefficient.</a:t>
            </a:r>
            <a:endParaRPr lang="en-US" sz="12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Introduction: the CTBTO and the SnT2023 conference </a:t>
            </a:r>
            <a:endParaRPr lang="en-US" sz="4800" dirty="0">
              <a:solidFill>
                <a:schemeClr val="bg1"/>
              </a:solidFill>
              <a:latin typeface="Arial" panose="020B0604020202020204" pitchFamily="34" charset="0"/>
              <a:cs typeface="Arial" panose="020B0604020202020204" pitchFamily="34" charset="0"/>
            </a:endParaRPr>
          </a:p>
        </p:txBody>
      </p:sp>
      <p:sp>
        <p:nvSpPr>
          <p:cNvPr id="6" name="Title 1"/>
          <p:cNvSpPr txBox="1"/>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P2.4-123</a:t>
            </a:r>
            <a:endParaRPr lang="en-US" sz="2400" b="1"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108154" y="1209369"/>
            <a:ext cx="10662723" cy="6262370"/>
          </a:xfrm>
          <a:prstGeom prst="rect">
            <a:avLst/>
          </a:prstGeom>
          <a:noFill/>
        </p:spPr>
        <p:txBody>
          <a:bodyPr wrap="square">
            <a:spAutoFit/>
          </a:bodyPr>
          <a:lstStyle/>
          <a:p>
            <a:r>
              <a:rPr lang="en-US" dirty="0"/>
              <a:t>The PUFF Model (originally was developed by Tanaka 1991) is a volcanic ash dispersion model used in Indonesia to aid in predicting the distribution of volcanic ash for aviation safety purposes. This model utilizes the </a:t>
            </a:r>
            <a:r>
              <a:rPr lang="en-US" dirty="0" err="1"/>
              <a:t>Lagrangian</a:t>
            </a:r>
            <a:r>
              <a:rPr lang="en-US" dirty="0"/>
              <a:t> method, taking into account parameters such as wind, </a:t>
            </a:r>
            <a:r>
              <a:rPr lang="en-US" dirty="0" smtClean="0"/>
              <a:t>random walk, </a:t>
            </a:r>
            <a:r>
              <a:rPr lang="en-US" dirty="0"/>
              <a:t>and gravity. The eruption of Mount Tonga on January 15, 2022, with a Volcanic </a:t>
            </a:r>
            <a:r>
              <a:rPr lang="en-US" dirty="0" err="1"/>
              <a:t>Explosivity</a:t>
            </a:r>
            <a:r>
              <a:rPr lang="en-US" dirty="0"/>
              <a:t> Index (</a:t>
            </a:r>
            <a:r>
              <a:rPr lang="en-US" dirty="0" err="1"/>
              <a:t>VEI</a:t>
            </a:r>
            <a:r>
              <a:rPr lang="en-US" dirty="0"/>
              <a:t>) of 5, exceeded that of </a:t>
            </a:r>
            <a:r>
              <a:rPr lang="en-US" dirty="0" err="1"/>
              <a:t>Galunggung</a:t>
            </a:r>
            <a:r>
              <a:rPr lang="en-US" dirty="0"/>
              <a:t> in 1982 and Kelud in 2014. It presents an intriguing phenomenon to study using the PUFF model due to the relatively extensive distribution of ash eruptions. Volcanic eruptions with a </a:t>
            </a:r>
            <a:r>
              <a:rPr lang="en-US" dirty="0" err="1"/>
              <a:t>VEI</a:t>
            </a:r>
            <a:r>
              <a:rPr lang="en-US" dirty="0"/>
              <a:t> &gt;= 3 exhibit distinct characteristics compared to </a:t>
            </a:r>
            <a:r>
              <a:rPr lang="en-US" dirty="0" err="1"/>
              <a:t>VEI</a:t>
            </a:r>
            <a:r>
              <a:rPr lang="en-US" dirty="0"/>
              <a:t> &lt;3 eruptions, which are more common in Indonesia</a:t>
            </a:r>
            <a:r>
              <a:rPr lang="en-US" dirty="0" smtClean="0"/>
              <a:t>.</a:t>
            </a:r>
            <a:endParaRPr lang="en-US" dirty="0" smtClean="0"/>
          </a:p>
          <a:p>
            <a:endParaRPr lang="en-US" dirty="0" smtClean="0"/>
          </a:p>
          <a:p>
            <a:endParaRPr lang="en-US" dirty="0"/>
          </a:p>
          <a:p>
            <a:endParaRPr lang="en-US" dirty="0" smtClean="0"/>
          </a:p>
          <a:p>
            <a:endParaRPr lang="en-US" dirty="0"/>
          </a:p>
          <a:p>
            <a:endParaRPr lang="en-US" dirty="0" smtClean="0"/>
          </a:p>
          <a:p>
            <a:r>
              <a:rPr lang="en-US" dirty="0" smtClean="0"/>
              <a:t>PUFF Model performance is largely depends on wind prediction for the ash movement in the atmosphere. Gravity parameter has a role for ash fall to the ground and depends on the terminal velocity of each particles of ash. The simulation of Mount Tonga  eruption on </a:t>
            </a:r>
            <a:r>
              <a:rPr lang="en-US" dirty="0"/>
              <a:t>January 15, </a:t>
            </a:r>
            <a:r>
              <a:rPr lang="en-US" dirty="0" smtClean="0"/>
              <a:t>2022 with PUFF Model, produce good result on ash movement but not in ash coverage. Random walk which has diffusion coefficient in its formula responsible for the ash coverage. </a:t>
            </a:r>
            <a:br>
              <a:rPr lang="en-US" dirty="0" smtClean="0"/>
            </a:br>
            <a:endParaRPr lang="en-US" dirty="0" smtClean="0"/>
          </a:p>
          <a:p>
            <a:endParaRPr lang="en-US" dirty="0"/>
          </a:p>
          <a:p>
            <a:br>
              <a:rPr lang="en-US" dirty="0" smtClean="0"/>
            </a:br>
            <a:br>
              <a:rPr lang="en-US" dirty="0" smtClean="0"/>
            </a:br>
            <a:endParaRPr lang="en-US" sz="500" dirty="0">
              <a:latin typeface="Arial" panose="020B0604020202020204" pitchFamily="34" charset="0"/>
              <a:cs typeface="Arial" panose="020B0604020202020204" pitchFamily="34" charset="0"/>
            </a:endParaRPr>
          </a:p>
        </p:txBody>
      </p:sp>
      <p:sp>
        <p:nvSpPr>
          <p:cNvPr id="5" name="Title 1"/>
          <p:cNvSpPr txBox="1"/>
          <p:nvPr/>
        </p:nvSpPr>
        <p:spPr>
          <a:xfrm>
            <a:off x="11103778" y="5453065"/>
            <a:ext cx="837666" cy="741356"/>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50" b="1" dirty="0">
                <a:solidFill>
                  <a:schemeClr val="bg1"/>
                </a:solidFill>
                <a:latin typeface="Arial" panose="020B0604020202020204" pitchFamily="34" charset="0"/>
                <a:cs typeface="Arial" panose="020B0604020202020204" pitchFamily="34" charset="0"/>
              </a:rPr>
              <a:t>L</a:t>
            </a:r>
            <a:r>
              <a:rPr lang="en-GB" sz="750" b="1" dirty="0">
                <a:solidFill>
                  <a:schemeClr val="bg1"/>
                </a:solidFill>
                <a:latin typeface="Arial" panose="020B0604020202020204" pitchFamily="34" charset="0"/>
                <a:cs typeface="Arial" panose="020B0604020202020204" pitchFamily="34" charset="0"/>
              </a:rPr>
              <a:t>eave empty – QR code will be overlayed on touchscreen</a:t>
            </a:r>
            <a:endParaRPr lang="en-US" sz="750" b="1" dirty="0">
              <a:solidFill>
                <a:schemeClr val="bg1"/>
              </a:solidFill>
              <a:latin typeface="Arial" panose="020B0604020202020204" pitchFamily="34" charset="0"/>
              <a:cs typeface="Arial" panose="020B0604020202020204" pitchFamily="34" charset="0"/>
            </a:endParaRPr>
          </a:p>
        </p:txBody>
      </p:sp>
      <p:graphicFrame>
        <p:nvGraphicFramePr>
          <p:cNvPr id="9" name="Object 2"/>
          <p:cNvGraphicFramePr>
            <a:graphicFrameLocks noChangeAspect="1"/>
          </p:cNvGraphicFramePr>
          <p:nvPr/>
        </p:nvGraphicFramePr>
        <p:xfrm>
          <a:off x="514441" y="3614537"/>
          <a:ext cx="6224588" cy="979488"/>
        </p:xfrm>
        <a:graphic>
          <a:graphicData uri="http://schemas.openxmlformats.org/presentationml/2006/ole">
            <mc:AlternateContent xmlns:mc="http://schemas.openxmlformats.org/markup-compatibility/2006">
              <mc:Choice xmlns:v="urn:schemas-microsoft-com:vml" Requires="v">
                <p:oleObj spid="_x0000_s1027" name="数式" r:id="rId1" imgW="2743200" imgH="431800" progId="Equation.3">
                  <p:embed/>
                </p:oleObj>
              </mc:Choice>
              <mc:Fallback>
                <p:oleObj name="数式" r:id="rId1" imgW="2743200" imgH="431800" progId="Equation.3">
                  <p:embed/>
                  <p:pic>
                    <p:nvPicPr>
                      <p:cNvPr id="0" name="Object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441" y="3614537"/>
                        <a:ext cx="6224588" cy="979488"/>
                      </a:xfrm>
                      <a:prstGeom prst="rect">
                        <a:avLst/>
                      </a:prstGeom>
                      <a:noFill/>
                      <a:ln w="9525">
                        <a:solidFill>
                          <a:schemeClr val="tx1"/>
                        </a:solidFill>
                        <a:miter lim="800000"/>
                        <a:headEnd/>
                        <a:tailEnd/>
                      </a:ln>
                      <a:effectLst/>
                    </p:spPr>
                  </p:pic>
                </p:oleObj>
              </mc:Fallback>
            </mc:AlternateContent>
          </a:graphicData>
        </a:graphic>
      </p:graphicFrame>
      <p:sp>
        <p:nvSpPr>
          <p:cNvPr id="10" name="Text Box 5"/>
          <p:cNvSpPr txBox="1">
            <a:spLocks noChangeArrowheads="1"/>
          </p:cNvSpPr>
          <p:nvPr/>
        </p:nvSpPr>
        <p:spPr bwMode="auto">
          <a:xfrm>
            <a:off x="6739350" y="3410882"/>
            <a:ext cx="7221538" cy="587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60000"/>
              </a:spcBef>
              <a:buClr>
                <a:schemeClr val="tx1"/>
              </a:buClr>
              <a:buChar char="•"/>
              <a:defRPr kumimoji="1" sz="30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40000"/>
              </a:spcBef>
              <a:buClr>
                <a:schemeClr val="tx1"/>
              </a:buClr>
              <a:buChar char="–"/>
              <a:defRPr kumimoji="1" sz="2600">
                <a:solidFill>
                  <a:schemeClr val="tx1"/>
                </a:solidFill>
                <a:latin typeface="Arial" panose="020B0604020202020204" pitchFamily="34" charset="0"/>
                <a:ea typeface="MS PGothic" panose="020B0600070205080204" pitchFamily="34" charset="-128"/>
              </a:defRPr>
            </a:lvl2pPr>
            <a:lvl3pPr marL="1143000" indent="-228600" eaLnBrk="0" hangingPunct="0">
              <a:lnSpc>
                <a:spcPct val="95000"/>
              </a:lnSpc>
              <a:spcBef>
                <a:spcPct val="35000"/>
              </a:spcBef>
              <a:buClr>
                <a:schemeClr val="tx1"/>
              </a:buClr>
              <a:buChar char="•"/>
              <a:defRPr kumimoji="1" sz="2400">
                <a:solidFill>
                  <a:schemeClr val="tx1"/>
                </a:solidFill>
                <a:latin typeface="Arial" panose="020B0604020202020204" pitchFamily="34" charset="0"/>
                <a:ea typeface="MS PGothic" panose="020B0600070205080204" pitchFamily="34" charset="-128"/>
              </a:defRPr>
            </a:lvl3pPr>
            <a:lvl4pPr marL="1600200" indent="-228600" eaLnBrk="0" hangingPunct="0">
              <a:lnSpc>
                <a:spcPct val="75000"/>
              </a:lnSpc>
              <a:spcBef>
                <a:spcPct val="30000"/>
              </a:spcBef>
              <a:buClr>
                <a:schemeClr val="tx1"/>
              </a:buClr>
              <a:buChar char="–"/>
              <a:defRPr kumimoji="1" sz="2000">
                <a:solidFill>
                  <a:schemeClr val="tx1"/>
                </a:solidFill>
                <a:latin typeface="Arial" panose="020B0604020202020204" pitchFamily="34" charset="0"/>
                <a:ea typeface="MS PGothic" panose="020B0600070205080204" pitchFamily="34" charset="-128"/>
              </a:defRPr>
            </a:lvl4pPr>
            <a:lvl5pPr marL="2057400" indent="-228600" eaLnBrk="0" hangingPunct="0">
              <a:lnSpc>
                <a:spcPct val="75000"/>
              </a:lnSpc>
              <a:spcBef>
                <a:spcPct val="30000"/>
              </a:spcBef>
              <a:buClr>
                <a:schemeClr val="tx1"/>
              </a:buClr>
              <a:buChar char="»"/>
              <a:defRPr kumimoji="1">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75000"/>
              </a:lnSpc>
              <a:spcBef>
                <a:spcPct val="30000"/>
              </a:spcBef>
              <a:spcAft>
                <a:spcPct val="0"/>
              </a:spcAft>
              <a:buClr>
                <a:schemeClr val="tx1"/>
              </a:buClr>
              <a:buChar char="»"/>
              <a:defRPr kumimoji="1">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75000"/>
              </a:lnSpc>
              <a:spcBef>
                <a:spcPct val="30000"/>
              </a:spcBef>
              <a:spcAft>
                <a:spcPct val="0"/>
              </a:spcAft>
              <a:buClr>
                <a:schemeClr val="tx1"/>
              </a:buClr>
              <a:buChar char="»"/>
              <a:defRPr kumimoji="1">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75000"/>
              </a:lnSpc>
              <a:spcBef>
                <a:spcPct val="30000"/>
              </a:spcBef>
              <a:spcAft>
                <a:spcPct val="0"/>
              </a:spcAft>
              <a:buClr>
                <a:schemeClr val="tx1"/>
              </a:buClr>
              <a:buChar char="»"/>
              <a:defRPr kumimoji="1">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75000"/>
              </a:lnSpc>
              <a:spcBef>
                <a:spcPct val="30000"/>
              </a:spcBef>
              <a:spcAft>
                <a:spcPct val="0"/>
              </a:spcAft>
              <a:buClr>
                <a:schemeClr val="tx1"/>
              </a:buClr>
              <a:buChar char="»"/>
              <a:defRPr kumimoji="1">
                <a:solidFill>
                  <a:schemeClr val="tx1"/>
                </a:solidFill>
                <a:latin typeface="Arial" panose="020B0604020202020204" pitchFamily="34" charset="0"/>
                <a:ea typeface="MS PGothic" panose="020B0600070205080204" pitchFamily="34" charset="-128"/>
              </a:defRPr>
            </a:lvl9pPr>
          </a:lstStyle>
          <a:p>
            <a:pPr eaLnBrk="1" hangingPunct="1">
              <a:spcBef>
                <a:spcPct val="20000"/>
              </a:spcBef>
              <a:buClrTx/>
              <a:buFontTx/>
              <a:buNone/>
            </a:pPr>
            <a:r>
              <a:rPr lang="en-US" altLang="ja-JP" sz="700" dirty="0"/>
              <a:t>where </a:t>
            </a:r>
            <a:r>
              <a:rPr lang="en-US" altLang="ja-JP" sz="700" dirty="0" err="1"/>
              <a:t>r</a:t>
            </a:r>
            <a:r>
              <a:rPr lang="en-US" altLang="ja-JP" sz="700" baseline="-25000" dirty="0" err="1"/>
              <a:t>i</a:t>
            </a:r>
            <a:r>
              <a:rPr lang="en-US" altLang="ja-JP" sz="700" dirty="0"/>
              <a:t>(t) is a position vector of an </a:t>
            </a:r>
            <a:r>
              <a:rPr lang="en-US" altLang="ja-JP" sz="700" dirty="0" err="1"/>
              <a:t>i-th</a:t>
            </a:r>
            <a:r>
              <a:rPr lang="en-US" altLang="ja-JP" sz="700" dirty="0"/>
              <a:t> particle at time t,  V is the local wind velocity</a:t>
            </a:r>
            <a:endParaRPr lang="en-US" altLang="ja-JP" sz="700" dirty="0"/>
          </a:p>
          <a:p>
            <a:pPr eaLnBrk="1" hangingPunct="1">
              <a:spcBef>
                <a:spcPct val="20000"/>
              </a:spcBef>
              <a:buClrTx/>
              <a:buFontTx/>
              <a:buNone/>
            </a:pPr>
            <a:r>
              <a:rPr lang="en-US" altLang="ja-JP" sz="700" dirty="0"/>
              <a:t>Z is a vector containing three Gaussian </a:t>
            </a:r>
            <a:endParaRPr lang="en-US" altLang="ja-JP" sz="700" dirty="0"/>
          </a:p>
          <a:p>
            <a:pPr eaLnBrk="1" hangingPunct="1">
              <a:spcBef>
                <a:spcPct val="20000"/>
              </a:spcBef>
              <a:buClrTx/>
              <a:buFontTx/>
              <a:buNone/>
            </a:pPr>
            <a:r>
              <a:rPr lang="en-US" altLang="ja-JP" sz="700" dirty="0"/>
              <a:t>Random numbers, and G is the gravitational</a:t>
            </a:r>
            <a:endParaRPr lang="en-US" altLang="ja-JP" sz="700" dirty="0"/>
          </a:p>
          <a:p>
            <a:pPr eaLnBrk="1" hangingPunct="1">
              <a:spcBef>
                <a:spcPct val="20000"/>
              </a:spcBef>
              <a:buClrTx/>
              <a:buFontTx/>
              <a:buNone/>
            </a:pPr>
            <a:r>
              <a:rPr lang="en-US" altLang="ja-JP" sz="700" dirty="0"/>
              <a:t>fallout speed by the Stokes Law.</a:t>
            </a:r>
            <a:endParaRPr lang="en-US" altLang="ja-JP" sz="7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Objectives of the Conference</a:t>
            </a:r>
            <a:endParaRPr lang="en-US" sz="4800"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108154" y="1209369"/>
            <a:ext cx="10662723" cy="1477328"/>
          </a:xfrm>
          <a:prstGeom prst="rect">
            <a:avLst/>
          </a:prstGeom>
          <a:noFill/>
        </p:spPr>
        <p:txBody>
          <a:bodyPr wrap="square">
            <a:spAutoFit/>
          </a:bodyPr>
          <a:lstStyle/>
          <a:p>
            <a:pPr algn="just"/>
            <a:r>
              <a:rPr lang="en-GB" sz="1500" b="0" i="0" dirty="0" smtClean="0">
                <a:effectLst/>
                <a:cs typeface="Arial" panose="020B0604020202020204" pitchFamily="34" charset="0"/>
              </a:rPr>
              <a:t>This poster has </a:t>
            </a:r>
            <a:r>
              <a:rPr lang="en-GB" sz="1500" dirty="0">
                <a:cs typeface="Arial" panose="020B0604020202020204" pitchFamily="34" charset="0"/>
              </a:rPr>
              <a:t>2</a:t>
            </a:r>
            <a:r>
              <a:rPr lang="en-GB" sz="1500" b="0" i="0" dirty="0" smtClean="0">
                <a:effectLst/>
                <a:cs typeface="Arial" panose="020B0604020202020204" pitchFamily="34" charset="0"/>
              </a:rPr>
              <a:t> </a:t>
            </a:r>
            <a:r>
              <a:rPr lang="en-GB" sz="1500" b="0" i="0" dirty="0">
                <a:effectLst/>
                <a:cs typeface="Arial" panose="020B0604020202020204" pitchFamily="34" charset="0"/>
              </a:rPr>
              <a:t>main objectives: </a:t>
            </a:r>
            <a:endParaRPr lang="en-GB" sz="1500" b="0" i="0" dirty="0">
              <a:effectLst/>
              <a:cs typeface="Arial" panose="020B0604020202020204" pitchFamily="34" charset="0"/>
            </a:endParaRPr>
          </a:p>
          <a:p>
            <a:pPr algn="just"/>
            <a:endParaRPr lang="en-US" sz="1500" dirty="0">
              <a:cs typeface="Arial" panose="020B0604020202020204" pitchFamily="34" charset="0"/>
            </a:endParaRPr>
          </a:p>
          <a:p>
            <a:pPr marL="285750" indent="-285750" algn="just">
              <a:buFont typeface="Arial" panose="020B0604020202020204" pitchFamily="34" charset="0"/>
              <a:buChar char="•"/>
            </a:pPr>
            <a:r>
              <a:rPr lang="en-US" sz="1500" dirty="0" smtClean="0"/>
              <a:t>Identify the performance of the model for simulating  of large scale eruption which throughout this operational time are used for small scale eruption.</a:t>
            </a:r>
            <a:endParaRPr lang="en-US" sz="1500" dirty="0">
              <a:cs typeface="Arial" panose="020B0604020202020204" pitchFamily="34" charset="0"/>
            </a:endParaRPr>
          </a:p>
          <a:p>
            <a:pPr marL="285750" indent="-285750" algn="just">
              <a:buFont typeface="Arial" panose="020B0604020202020204" pitchFamily="34" charset="0"/>
              <a:buChar char="•"/>
            </a:pPr>
            <a:r>
              <a:rPr lang="en-GB" sz="1500" dirty="0" smtClean="0">
                <a:cs typeface="Arial" panose="020B0604020202020204" pitchFamily="34" charset="0"/>
              </a:rPr>
              <a:t>Demonstrate</a:t>
            </a:r>
            <a:r>
              <a:rPr lang="en-US" sz="1500" dirty="0"/>
              <a:t> </a:t>
            </a:r>
            <a:r>
              <a:rPr lang="en-US" sz="1500" dirty="0" smtClean="0"/>
              <a:t>simulation </a:t>
            </a:r>
            <a:r>
              <a:rPr lang="en-US" sz="1500" dirty="0"/>
              <a:t>of Tonga Case on January 15, </a:t>
            </a:r>
            <a:r>
              <a:rPr lang="en-US" sz="1500" dirty="0" smtClean="0"/>
              <a:t>2022 with PUFF Model,  with changing diffusion coefficient parameter and compared with observation data to figure out the best value for large scale eruption.</a:t>
            </a:r>
            <a:endParaRPr lang="en-GB" sz="1500" dirty="0">
              <a:cs typeface="Arial" panose="020B0604020202020204" pitchFamily="34" charset="0"/>
            </a:endParaRPr>
          </a:p>
        </p:txBody>
      </p:sp>
      <p:sp>
        <p:nvSpPr>
          <p:cNvPr id="6" name="Title 1"/>
          <p:cNvSpPr txBox="1"/>
          <p:nvPr/>
        </p:nvSpPr>
        <p:spPr>
          <a:xfrm>
            <a:off x="11103778" y="5453065"/>
            <a:ext cx="837666" cy="741356"/>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50" b="1" dirty="0">
                <a:solidFill>
                  <a:schemeClr val="bg1"/>
                </a:solidFill>
                <a:latin typeface="Arial" panose="020B0604020202020204" pitchFamily="34" charset="0"/>
                <a:cs typeface="Arial" panose="020B0604020202020204" pitchFamily="34" charset="0"/>
              </a:rPr>
              <a:t>L</a:t>
            </a:r>
            <a:r>
              <a:rPr lang="en-GB" sz="750" b="1" dirty="0">
                <a:solidFill>
                  <a:schemeClr val="bg1"/>
                </a:solidFill>
                <a:latin typeface="Arial" panose="020B0604020202020204" pitchFamily="34" charset="0"/>
                <a:cs typeface="Arial" panose="020B0604020202020204" pitchFamily="34" charset="0"/>
              </a:rPr>
              <a:t>eave empty – QR code will be overlayed on touchscreen</a:t>
            </a:r>
            <a:endParaRPr lang="en-US" sz="750" b="1" dirty="0">
              <a:solidFill>
                <a:schemeClr val="bg1"/>
              </a:solidFill>
              <a:latin typeface="Arial" panose="020B0604020202020204" pitchFamily="34" charset="0"/>
              <a:cs typeface="Arial" panose="020B0604020202020204" pitchFamily="34" charset="0"/>
            </a:endParaRPr>
          </a:p>
        </p:txBody>
      </p:sp>
      <p:sp>
        <p:nvSpPr>
          <p:cNvPr id="7" name="Title 1"/>
          <p:cNvSpPr txBox="1"/>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P2.4-123</a:t>
            </a:r>
            <a:endParaRPr lang="en-US" sz="2400" b="1"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Methods and Data used for the Conference</a:t>
            </a:r>
            <a:endParaRPr lang="en-US" sz="4800"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181814" y="1306524"/>
            <a:ext cx="10662723" cy="2306955"/>
          </a:xfrm>
          <a:prstGeom prst="rect">
            <a:avLst/>
          </a:prstGeom>
          <a:noFill/>
        </p:spPr>
        <p:txBody>
          <a:bodyPr wrap="square">
            <a:spAutoFit/>
          </a:bodyPr>
          <a:lstStyle/>
          <a:p>
            <a:r>
              <a:rPr lang="en-US" sz="1600" dirty="0">
                <a:latin typeface="+mn-ea"/>
                <a:cs typeface="+mn-ea"/>
              </a:rPr>
              <a:t>Simulation is runned using wind model data Global Forecast System (GFS) 1.0 degree.</a:t>
            </a:r>
            <a:endParaRPr lang="en-US" sz="1600" dirty="0">
              <a:latin typeface="+mn-ea"/>
              <a:cs typeface="+mn-ea"/>
            </a:endParaRPr>
          </a:p>
          <a:p>
            <a:r>
              <a:rPr lang="en-US" sz="1600" dirty="0">
                <a:latin typeface="+mn-ea"/>
                <a:cs typeface="+mn-ea"/>
              </a:rPr>
              <a:t>The simulation is carried out by changing the value of the diffusion parameter in the model and comparing it with satellite imagery to find a suitable value for a large type of eruption. </a:t>
            </a:r>
            <a:endParaRPr lang="en-US" sz="1600" dirty="0" smtClean="0">
              <a:latin typeface="+mn-ea"/>
              <a:cs typeface="+mn-ea"/>
            </a:endParaRPr>
          </a:p>
          <a:p>
            <a:endParaRPr lang="en-US" sz="1600" dirty="0">
              <a:latin typeface="+mn-ea"/>
              <a:cs typeface="+mn-ea"/>
            </a:endParaRPr>
          </a:p>
          <a:p>
            <a:r>
              <a:rPr lang="en-US" sz="1600" dirty="0" smtClean="0">
                <a:latin typeface="+mn-ea"/>
                <a:cs typeface="+mn-ea"/>
              </a:rPr>
              <a:t>In order to get the coverage performance of the model, </a:t>
            </a:r>
            <a:r>
              <a:rPr lang="en-US" sz="1600" dirty="0">
                <a:latin typeface="+mn-ea"/>
                <a:cs typeface="+mn-ea"/>
              </a:rPr>
              <a:t>c</a:t>
            </a:r>
            <a:r>
              <a:rPr lang="en-US" sz="1600" dirty="0" smtClean="0">
                <a:latin typeface="+mn-ea"/>
                <a:cs typeface="+mn-ea"/>
              </a:rPr>
              <a:t>omparison is made every 6 hours with </a:t>
            </a:r>
            <a:r>
              <a:rPr lang="en-US" sz="1600" dirty="0" err="1" smtClean="0">
                <a:latin typeface="+mn-ea"/>
                <a:cs typeface="+mn-ea"/>
              </a:rPr>
              <a:t>sateliite</a:t>
            </a:r>
            <a:r>
              <a:rPr lang="en-US" sz="1600" dirty="0" smtClean="0">
                <a:latin typeface="+mn-ea"/>
                <a:cs typeface="+mn-ea"/>
              </a:rPr>
              <a:t> images (GOES-West </a:t>
            </a:r>
            <a:r>
              <a:rPr lang="en-US" sz="1600" dirty="0" err="1" smtClean="0">
                <a:latin typeface="+mn-ea"/>
                <a:cs typeface="+mn-ea"/>
              </a:rPr>
              <a:t>GEOCOLOR</a:t>
            </a:r>
            <a:r>
              <a:rPr lang="en-US" sz="1600" dirty="0" smtClean="0">
                <a:latin typeface="+mn-ea"/>
                <a:cs typeface="+mn-ea"/>
              </a:rPr>
              <a:t>). Both for model images and satellite images are limited to 175 E - 165 W and 7.5 S - 27.5 S.</a:t>
            </a:r>
            <a:endParaRPr lang="en-US" sz="1600" dirty="0">
              <a:latin typeface="+mn-ea"/>
              <a:cs typeface="+mn-ea"/>
            </a:endParaRPr>
          </a:p>
          <a:p>
            <a:endParaRPr lang="en-US" sz="1600" dirty="0">
              <a:latin typeface="+mn-ea"/>
              <a:cs typeface="+mn-ea"/>
            </a:endParaRPr>
          </a:p>
          <a:p>
            <a:endParaRPr lang="en-US" sz="1600" dirty="0">
              <a:latin typeface="+mn-ea"/>
              <a:cs typeface="+mn-ea"/>
            </a:endParaRPr>
          </a:p>
        </p:txBody>
      </p:sp>
      <p:sp>
        <p:nvSpPr>
          <p:cNvPr id="11" name="Title 1"/>
          <p:cNvSpPr txBox="1"/>
          <p:nvPr/>
        </p:nvSpPr>
        <p:spPr>
          <a:xfrm>
            <a:off x="11103778" y="5453065"/>
            <a:ext cx="837666" cy="741356"/>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50" b="1" dirty="0">
                <a:solidFill>
                  <a:schemeClr val="bg1"/>
                </a:solidFill>
                <a:latin typeface="Arial" panose="020B0604020202020204" pitchFamily="34" charset="0"/>
                <a:cs typeface="Arial" panose="020B0604020202020204" pitchFamily="34" charset="0"/>
              </a:rPr>
              <a:t>L</a:t>
            </a:r>
            <a:r>
              <a:rPr lang="en-GB" sz="750" b="1" dirty="0">
                <a:solidFill>
                  <a:schemeClr val="bg1"/>
                </a:solidFill>
                <a:latin typeface="Arial" panose="020B0604020202020204" pitchFamily="34" charset="0"/>
                <a:cs typeface="Arial" panose="020B0604020202020204" pitchFamily="34" charset="0"/>
              </a:rPr>
              <a:t>eave empty – QR code will be overlayed on touchscreen</a:t>
            </a:r>
            <a:endParaRPr lang="en-US" sz="750" b="1" dirty="0">
              <a:solidFill>
                <a:schemeClr val="bg1"/>
              </a:solidFill>
              <a:latin typeface="Arial" panose="020B0604020202020204" pitchFamily="34" charset="0"/>
              <a:cs typeface="Arial" panose="020B0604020202020204" pitchFamily="34" charset="0"/>
            </a:endParaRPr>
          </a:p>
        </p:txBody>
      </p:sp>
      <p:sp>
        <p:nvSpPr>
          <p:cNvPr id="12" name="Title 1"/>
          <p:cNvSpPr txBox="1"/>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P2.4-123</a:t>
            </a:r>
            <a:endParaRPr lang="en-US" sz="2400" b="1"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Results presented at the Conference</a:t>
            </a:r>
            <a:endParaRPr lang="en-US" sz="4800"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327660" y="5887085"/>
            <a:ext cx="4859655" cy="829945"/>
          </a:xfrm>
          <a:prstGeom prst="rect">
            <a:avLst/>
          </a:prstGeom>
          <a:noFill/>
        </p:spPr>
        <p:txBody>
          <a:bodyPr wrap="square">
            <a:spAutoFit/>
          </a:bodyPr>
          <a:lstStyle/>
          <a:p>
            <a:pPr algn="just"/>
            <a:r>
              <a:rPr lang="en-US" altLang="en-GB" sz="1200" dirty="0">
                <a:latin typeface="Arial" panose="020B0604020202020204" pitchFamily="34" charset="0"/>
                <a:cs typeface="Arial" panose="020B0604020202020204" pitchFamily="34" charset="0"/>
              </a:rPr>
              <a:t>Figure 1. Comparisson between model prediction with defaut value (left), satellite observation images with ash coverage - red polygon (middle), and model with adjusting diffusion coefficient (right). Model colours indicate plume height in feet. </a:t>
            </a:r>
            <a:endParaRPr lang="en-US" altLang="en-GB" sz="1200" dirty="0">
              <a:latin typeface="Arial" panose="020B0604020202020204" pitchFamily="34" charset="0"/>
              <a:cs typeface="Arial" panose="020B0604020202020204" pitchFamily="34" charset="0"/>
            </a:endParaRPr>
          </a:p>
        </p:txBody>
      </p:sp>
      <p:sp>
        <p:nvSpPr>
          <p:cNvPr id="8" name="Title 1"/>
          <p:cNvSpPr txBox="1"/>
          <p:nvPr/>
        </p:nvSpPr>
        <p:spPr>
          <a:xfrm>
            <a:off x="11103778" y="5453065"/>
            <a:ext cx="837666" cy="741356"/>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50" b="1" dirty="0">
                <a:solidFill>
                  <a:schemeClr val="bg1"/>
                </a:solidFill>
                <a:latin typeface="Arial" panose="020B0604020202020204" pitchFamily="34" charset="0"/>
                <a:cs typeface="Arial" panose="020B0604020202020204" pitchFamily="34" charset="0"/>
              </a:rPr>
              <a:t>L</a:t>
            </a:r>
            <a:r>
              <a:rPr lang="en-GB" sz="750" b="1" dirty="0">
                <a:solidFill>
                  <a:schemeClr val="bg1"/>
                </a:solidFill>
                <a:latin typeface="Arial" panose="020B0604020202020204" pitchFamily="34" charset="0"/>
                <a:cs typeface="Arial" panose="020B0604020202020204" pitchFamily="34" charset="0"/>
              </a:rPr>
              <a:t>eave empty – QR code will be overlayed on touchscreen</a:t>
            </a:r>
            <a:endParaRPr lang="en-US" sz="750" b="1" dirty="0">
              <a:solidFill>
                <a:schemeClr val="bg1"/>
              </a:solidFill>
              <a:latin typeface="Arial" panose="020B0604020202020204" pitchFamily="34" charset="0"/>
              <a:cs typeface="Arial" panose="020B0604020202020204" pitchFamily="34" charset="0"/>
            </a:endParaRPr>
          </a:p>
        </p:txBody>
      </p:sp>
      <p:sp>
        <p:nvSpPr>
          <p:cNvPr id="9" name="Title 1"/>
          <p:cNvSpPr txBox="1"/>
          <p:nvPr/>
        </p:nvSpPr>
        <p:spPr>
          <a:xfrm>
            <a:off x="11125514" y="5044699"/>
            <a:ext cx="817758" cy="234130"/>
          </a:xfrm>
          <a:prstGeom prst="rect">
            <a:avLst/>
          </a:prstGeom>
        </p:spPr>
        <p:txBody>
          <a:bodyPr anchor="ctr" anchorCtr="0">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P2.4-123</a:t>
            </a:r>
            <a:endParaRPr lang="en-US" sz="2400" b="1" dirty="0">
              <a:solidFill>
                <a:schemeClr val="bg1"/>
              </a:solidFill>
              <a:latin typeface="Arial" panose="020B0604020202020204" pitchFamily="34" charset="0"/>
              <a:cs typeface="Arial" panose="020B0604020202020204" pitchFamily="34" charset="0"/>
            </a:endParaRPr>
          </a:p>
        </p:txBody>
      </p:sp>
      <p:pic>
        <p:nvPicPr>
          <p:cNvPr id="4" name="Picture 3" descr="untitled (6)"/>
          <p:cNvPicPr>
            <a:picLocks noChangeAspect="1"/>
          </p:cNvPicPr>
          <p:nvPr/>
        </p:nvPicPr>
        <p:blipFill>
          <a:blip r:embed="rId1"/>
          <a:stretch>
            <a:fillRect/>
          </a:stretch>
        </p:blipFill>
        <p:spPr>
          <a:xfrm>
            <a:off x="327660" y="1306195"/>
            <a:ext cx="5031740" cy="4580890"/>
          </a:xfrm>
          <a:prstGeom prst="rect">
            <a:avLst/>
          </a:prstGeom>
        </p:spPr>
      </p:pic>
      <p:sp>
        <p:nvSpPr>
          <p:cNvPr id="6" name="TextBox 3"/>
          <p:cNvSpPr txBox="1"/>
          <p:nvPr/>
        </p:nvSpPr>
        <p:spPr>
          <a:xfrm>
            <a:off x="5828030" y="1536700"/>
            <a:ext cx="4386580" cy="5015865"/>
          </a:xfrm>
          <a:prstGeom prst="rect">
            <a:avLst/>
          </a:prstGeom>
          <a:noFill/>
        </p:spPr>
        <p:txBody>
          <a:bodyPr wrap="square">
            <a:spAutoFit/>
          </a:bodyPr>
          <a:p>
            <a:r>
              <a:rPr lang="en-US" sz="1600" dirty="0">
                <a:latin typeface="+mn-ea"/>
                <a:cs typeface="+mn-ea"/>
              </a:rPr>
              <a:t>According to the figure 1, majority of the upper ash moves to west and accordance to the observation. Lower ash gradually moves to east but less significant as the upper ash. Tonga Eruption on January, 15th 2022 considered as large scale eruption with VEI 5 to 6. </a:t>
            </a:r>
            <a:endParaRPr lang="en-US" sz="1600" dirty="0">
              <a:latin typeface="+mn-ea"/>
              <a:cs typeface="+mn-ea"/>
            </a:endParaRPr>
          </a:p>
          <a:p>
            <a:endParaRPr lang="en-US" sz="1600" dirty="0">
              <a:latin typeface="+mn-ea"/>
              <a:cs typeface="+mn-ea"/>
            </a:endParaRPr>
          </a:p>
          <a:p>
            <a:r>
              <a:rPr lang="en-US" sz="1600" dirty="0">
                <a:latin typeface="+mn-ea"/>
                <a:cs typeface="+mn-ea"/>
              </a:rPr>
              <a:t>Model with default value has smaller area compared to the observation. </a:t>
            </a:r>
            <a:r>
              <a:rPr lang="en-US" sz="1600" dirty="0">
                <a:sym typeface="+mn-ea"/>
              </a:rPr>
              <a:t>Increasing the horizontal diffusion coefficient from 150 </a:t>
            </a:r>
            <a:r>
              <a:rPr lang="en-US" sz="1600" dirty="0" err="1">
                <a:sym typeface="+mn-ea"/>
              </a:rPr>
              <a:t>m²</a:t>
            </a:r>
            <a:r>
              <a:rPr lang="en-US" sz="1600" dirty="0">
                <a:sym typeface="+mn-ea"/>
              </a:rPr>
              <a:t>/s to 150,000 </a:t>
            </a:r>
            <a:r>
              <a:rPr lang="en-US" sz="1600" dirty="0" err="1">
                <a:sym typeface="+mn-ea"/>
              </a:rPr>
              <a:t>m²</a:t>
            </a:r>
            <a:r>
              <a:rPr lang="en-US" sz="1600" dirty="0">
                <a:sym typeface="+mn-ea"/>
              </a:rPr>
              <a:t>/s broadens the coverage and appears to resemble the observations more closely.</a:t>
            </a:r>
            <a:endParaRPr lang="en-US" sz="1600" dirty="0">
              <a:sym typeface="+mn-ea"/>
            </a:endParaRPr>
          </a:p>
          <a:p>
            <a:endParaRPr lang="en-US" sz="1600" dirty="0">
              <a:latin typeface="+mn-ea"/>
              <a:cs typeface="+mn-ea"/>
            </a:endParaRPr>
          </a:p>
          <a:p>
            <a:r>
              <a:rPr lang="en-US" sz="1600" dirty="0">
                <a:latin typeface="+mn-ea"/>
                <a:cs typeface="+mn-ea"/>
              </a:rPr>
              <a:t>Eventhough default value works well on the small scale eruption, but PUFF model need to be adjusted in case to simulate large scale eruption to get a better prediction area of coverage.</a:t>
            </a:r>
            <a:endParaRPr lang="en-US" sz="1600" dirty="0">
              <a:latin typeface="+mn-ea"/>
              <a:cs typeface="+mn-e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Conclusion</a:t>
            </a:r>
            <a:endParaRPr lang="en-US" sz="4800" dirty="0">
              <a:solidFill>
                <a:schemeClr val="bg1"/>
              </a:solidFill>
              <a:latin typeface="Arial" panose="020B0604020202020204" pitchFamily="34" charset="0"/>
              <a:cs typeface="Arial" panose="020B0604020202020204" pitchFamily="34" charset="0"/>
            </a:endParaRPr>
          </a:p>
        </p:txBody>
      </p:sp>
      <p:sp>
        <p:nvSpPr>
          <p:cNvPr id="7" name="Title 1"/>
          <p:cNvSpPr txBox="1"/>
          <p:nvPr/>
        </p:nvSpPr>
        <p:spPr>
          <a:xfrm>
            <a:off x="11103778" y="5453065"/>
            <a:ext cx="837666" cy="741356"/>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50" b="1" dirty="0">
                <a:solidFill>
                  <a:schemeClr val="bg1"/>
                </a:solidFill>
                <a:latin typeface="Arial" panose="020B0604020202020204" pitchFamily="34" charset="0"/>
                <a:cs typeface="Arial" panose="020B0604020202020204" pitchFamily="34" charset="0"/>
              </a:rPr>
              <a:t>L</a:t>
            </a:r>
            <a:r>
              <a:rPr lang="en-GB" sz="750" b="1" dirty="0">
                <a:solidFill>
                  <a:schemeClr val="bg1"/>
                </a:solidFill>
                <a:latin typeface="Arial" panose="020B0604020202020204" pitchFamily="34" charset="0"/>
                <a:cs typeface="Arial" panose="020B0604020202020204" pitchFamily="34" charset="0"/>
              </a:rPr>
              <a:t>eave empty – QR code will be overlayed on touchscreen</a:t>
            </a:r>
            <a:endParaRPr lang="en-US" sz="750" b="1" dirty="0">
              <a:solidFill>
                <a:schemeClr val="bg1"/>
              </a:solidFill>
              <a:latin typeface="Arial" panose="020B0604020202020204" pitchFamily="34" charset="0"/>
              <a:cs typeface="Arial" panose="020B0604020202020204" pitchFamily="34" charset="0"/>
            </a:endParaRPr>
          </a:p>
        </p:txBody>
      </p:sp>
      <p:sp>
        <p:nvSpPr>
          <p:cNvPr id="8" name="Title 1"/>
          <p:cNvSpPr txBox="1"/>
          <p:nvPr/>
        </p:nvSpPr>
        <p:spPr>
          <a:xfrm>
            <a:off x="11125514" y="5044699"/>
            <a:ext cx="817758" cy="234130"/>
          </a:xfrm>
          <a:prstGeom prst="rect">
            <a:avLst/>
          </a:prstGeom>
        </p:spPr>
        <p:txBody>
          <a:bodyPr anchor="ctr" anchorCtr="0">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P2.4-123</a:t>
            </a:r>
            <a:endParaRPr lang="en-US" sz="2400" b="1" dirty="0">
              <a:solidFill>
                <a:schemeClr val="bg1"/>
              </a:solidFill>
              <a:latin typeface="Arial" panose="020B0604020202020204" pitchFamily="34" charset="0"/>
              <a:cs typeface="Arial" panose="020B0604020202020204" pitchFamily="34" charset="0"/>
            </a:endParaRPr>
          </a:p>
        </p:txBody>
      </p:sp>
      <p:sp>
        <p:nvSpPr>
          <p:cNvPr id="9" name="TextBox 3"/>
          <p:cNvSpPr txBox="1"/>
          <p:nvPr/>
        </p:nvSpPr>
        <p:spPr>
          <a:xfrm>
            <a:off x="629920" y="1536700"/>
            <a:ext cx="9584690" cy="829945"/>
          </a:xfrm>
          <a:prstGeom prst="rect">
            <a:avLst/>
          </a:prstGeom>
          <a:noFill/>
        </p:spPr>
        <p:txBody>
          <a:bodyPr wrap="square">
            <a:spAutoFit/>
          </a:bodyPr>
          <a:p>
            <a:r>
              <a:rPr lang="en-US" sz="1600" dirty="0">
                <a:sym typeface="+mn-ea"/>
              </a:rPr>
              <a:t>Despite default parameters working well for relatively small volcanic eruptions (</a:t>
            </a:r>
            <a:r>
              <a:rPr lang="en-US" sz="1600" dirty="0" err="1">
                <a:sym typeface="+mn-ea"/>
              </a:rPr>
              <a:t>VEI</a:t>
            </a:r>
            <a:r>
              <a:rPr lang="en-US" sz="1600" dirty="0">
                <a:sym typeface="+mn-ea"/>
              </a:rPr>
              <a:t>&lt;3), the diffusion coefficient is not suitable for large-scale eruptions. Adjusting the value is necessary for better prediction results concerning ash coverage.</a:t>
            </a:r>
            <a:endParaRPr lang="en-US" sz="1600" dirty="0">
              <a:latin typeface="+mn-ea"/>
              <a:cs typeface="+mn-ea"/>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References</a:t>
            </a:r>
            <a:endParaRPr lang="en-US" sz="4800" dirty="0">
              <a:solidFill>
                <a:schemeClr val="bg1"/>
              </a:solidFill>
              <a:latin typeface="Arial" panose="020B0604020202020204" pitchFamily="34" charset="0"/>
              <a:cs typeface="Arial" panose="020B0604020202020204" pitchFamily="34" charset="0"/>
            </a:endParaRPr>
          </a:p>
        </p:txBody>
      </p:sp>
      <p:sp>
        <p:nvSpPr>
          <p:cNvPr id="6" name="Title 1"/>
          <p:cNvSpPr txBox="1"/>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err="1">
                <a:solidFill>
                  <a:schemeClr val="bg1"/>
                </a:solidFill>
                <a:latin typeface="Arial" panose="020B0604020202020204" pitchFamily="34" charset="0"/>
                <a:cs typeface="Arial" panose="020B0604020202020204" pitchFamily="34" charset="0"/>
              </a:rPr>
              <a:t>Px.x</a:t>
            </a:r>
            <a:r>
              <a:rPr lang="en-US" sz="1000" b="1" dirty="0">
                <a:solidFill>
                  <a:schemeClr val="bg1"/>
                </a:solidFill>
                <a:latin typeface="Arial" panose="020B0604020202020204" pitchFamily="34" charset="0"/>
                <a:cs typeface="Arial" panose="020B0604020202020204" pitchFamily="34" charset="0"/>
              </a:rPr>
              <a:t>-xxx</a:t>
            </a:r>
            <a:endParaRPr lang="en-US" sz="2400" b="1" dirty="0">
              <a:solidFill>
                <a:schemeClr val="bg1"/>
              </a:solidFill>
              <a:latin typeface="Arial" panose="020B0604020202020204" pitchFamily="34" charset="0"/>
              <a:cs typeface="Arial" panose="020B0604020202020204" pitchFamily="34" charset="0"/>
            </a:endParaRPr>
          </a:p>
        </p:txBody>
      </p:sp>
      <p:sp>
        <p:nvSpPr>
          <p:cNvPr id="3" name="Title 1"/>
          <p:cNvSpPr txBox="1"/>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US" sz="2000" b="1"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108154" y="1209369"/>
            <a:ext cx="10662723" cy="3108325"/>
          </a:xfrm>
          <a:prstGeom prst="rect">
            <a:avLst/>
          </a:prstGeom>
          <a:noFill/>
        </p:spPr>
        <p:txBody>
          <a:bodyPr wrap="square">
            <a:spAutoFit/>
          </a:bodyPr>
          <a:lstStyle/>
          <a:p>
            <a:pPr algn="just">
              <a:lnSpc>
                <a:spcPct val="114000"/>
              </a:lnSpc>
            </a:pPr>
            <a:endParaRPr lang="en-US" dirty="0"/>
          </a:p>
          <a:p>
            <a:pPr marL="285750" indent="-285750" algn="just">
              <a:lnSpc>
                <a:spcPct val="114000"/>
              </a:lnSpc>
              <a:buFontTx/>
              <a:buChar char="-"/>
            </a:pPr>
            <a:r>
              <a:rPr lang="en-US" sz="1400" dirty="0">
                <a:latin typeface="Arial" panose="020B0604020202020204" pitchFamily="34" charset="0"/>
                <a:cs typeface="Arial" panose="020B0604020202020204" pitchFamily="34" charset="0"/>
              </a:rPr>
              <a:t>Tanaka, H.L. Development of a prediction scheme for the volcanic ash fall from Redoubt volcano. In Proceedings of the First International Symposium on Volcanic Ash and Aviation Safety; U.S. Geological Survey: Reston, VA, USA, 1991; Volume 1065, p. 58.</a:t>
            </a:r>
            <a:endParaRPr lang="en-US" sz="1400" dirty="0">
              <a:latin typeface="Arial" panose="020B0604020202020204" pitchFamily="34" charset="0"/>
              <a:cs typeface="Arial" panose="020B0604020202020204" pitchFamily="34" charset="0"/>
            </a:endParaRPr>
          </a:p>
          <a:p>
            <a:pPr marL="285750" indent="-285750" algn="just">
              <a:lnSpc>
                <a:spcPct val="114000"/>
              </a:lnSpc>
              <a:buFontTx/>
              <a:buChar char="-"/>
            </a:pPr>
            <a:r>
              <a:rPr lang="en-US" sz="1400" dirty="0">
                <a:latin typeface="Arial" panose="020B0604020202020204" pitchFamily="34" charset="0"/>
                <a:cs typeface="Arial" panose="020B0604020202020204" pitchFamily="34" charset="0"/>
              </a:rPr>
              <a:t>David A. Yuen; Melissa A. Scruggs; Frank J. Spera; Yingcai Zheng; Hao Hu; Stephen R. McNutt; Glenn Thompson; Kyle Mandli; Barry R. Keller; Songqiao Shawn Wei; Zhigang Peng; Zili Zhou; Francesco Mulargia; Yuichiro Tanioka (July 2022). "Under the Surface: Pressure-Induced Planetary-Scale Waves, Volcanic Lightning, and Gaseous Clouds Caused by the Submarine Eruption of Hunga Tonga-Hunga Ha'apai Volcano Provide an Excellent Research Opportunity". Earthquake Research Advances. 2 (3). doi:10.1016/j.eqrea.2022.100134. S2CID 247550313.</a:t>
            </a:r>
            <a:endParaRPr lang="en-US" sz="1400" dirty="0">
              <a:latin typeface="Arial" panose="020B0604020202020204" pitchFamily="34" charset="0"/>
              <a:cs typeface="Arial" panose="020B0604020202020204" pitchFamily="34" charset="0"/>
            </a:endParaRPr>
          </a:p>
          <a:p>
            <a:pPr marL="285750" indent="-285750" algn="just">
              <a:lnSpc>
                <a:spcPct val="114000"/>
              </a:lnSpc>
              <a:buFontTx/>
              <a:buChar char="-"/>
            </a:pPr>
            <a:r>
              <a:rPr lang="en-GB" sz="1400">
                <a:latin typeface="Arial" panose="020B0604020202020204" pitchFamily="34" charset="0"/>
                <a:cs typeface="Arial" panose="020B0604020202020204" pitchFamily="34" charset="0"/>
              </a:rPr>
              <a:t>Blake, D.M. &amp; Wilson, G. &amp; Stewart, Christiana &amp; Craig, H.M. &amp; Hayes, Josh &amp; Jenkins, Susanna &amp; Wilson, Tom &amp; Horwell, C.J. &amp; Andreastuti, Supriyati &amp; Daniswara, R. &amp; Ferdiwijaya, Djoni &amp; Leonard, G.S. &amp; Hendrasto, M. &amp; Cronin, Shane. (2015). The 2014 eruption of Kelud volcano, Indonesia : impacts on infrastructure, utilities, agriculture and health. </a:t>
            </a:r>
            <a:endParaRPr lang="en-GB" sz="140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6410</Words>
  <Application>WPS Presentation</Application>
  <PresentationFormat>Widescreen</PresentationFormat>
  <Paragraphs>93</Paragraphs>
  <Slides>7</Slides>
  <Notes>0</Notes>
  <HiddenSlides>0</HiddenSlides>
  <MMClips>0</MMClips>
  <ScaleCrop>false</ScaleCrop>
  <HeadingPairs>
    <vt:vector size="8" baseType="variant">
      <vt:variant>
        <vt:lpstr>已用的字体</vt:lpstr>
      </vt:variant>
      <vt:variant>
        <vt:i4>11</vt:i4>
      </vt:variant>
      <vt:variant>
        <vt:lpstr>主题</vt:lpstr>
      </vt:variant>
      <vt:variant>
        <vt:i4>2</vt:i4>
      </vt:variant>
      <vt:variant>
        <vt:lpstr>嵌入 OLE 服务器</vt:lpstr>
      </vt:variant>
      <vt:variant>
        <vt:i4>1</vt:i4>
      </vt:variant>
      <vt:variant>
        <vt:lpstr>幻灯片标题</vt:lpstr>
      </vt:variant>
      <vt:variant>
        <vt:i4>7</vt:i4>
      </vt:variant>
    </vt:vector>
  </HeadingPairs>
  <TitlesOfParts>
    <vt:vector size="21" baseType="lpstr">
      <vt:lpstr>Arial</vt:lpstr>
      <vt:lpstr>SimSun</vt:lpstr>
      <vt:lpstr>Wingdings</vt:lpstr>
      <vt:lpstr>Calibri</vt:lpstr>
      <vt:lpstr>Helvetica Neue</vt:lpstr>
      <vt:lpstr>MS PGothic</vt:lpstr>
      <vt:lpstr>宋体-简</vt:lpstr>
      <vt:lpstr>Calibri Light</vt:lpstr>
      <vt:lpstr>Microsoft YaHei</vt:lpstr>
      <vt:lpstr>汉仪旗黑</vt:lpstr>
      <vt:lpstr>Arial Unicode MS</vt:lpstr>
      <vt:lpstr>Custom Design</vt:lpstr>
      <vt:lpstr>Office Theme</vt:lpstr>
      <vt:lpstr>Equation.3</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novaarta</cp:lastModifiedBy>
  <cp:revision>38</cp:revision>
  <dcterms:created xsi:type="dcterms:W3CDTF">2023-06-10T18:32:26Z</dcterms:created>
  <dcterms:modified xsi:type="dcterms:W3CDTF">2023-06-10T18:32:26Z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1033-4.1.0.7501</vt:lpwstr>
  </property>
</Properties>
</file>