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p:scale>
          <a:sx n="80" d="100"/>
          <a:sy n="80" d="100"/>
        </p:scale>
        <p:origin x="39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wmf"/><Relationship Id="rId7" Type="http://schemas.openxmlformats.org/officeDocument/2006/relationships/image" Target="../media/image22.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46550"/>
          </a:xfrm>
          <a:prstGeom prst="rect">
            <a:avLst/>
          </a:prstGeom>
          <a:noFill/>
        </p:spPr>
        <p:txBody>
          <a:bodyPr wrap="square" rtlCol="0">
            <a:spAutoFit/>
          </a:bodyPr>
          <a:lstStyle/>
          <a:p>
            <a:pPr algn="ctr"/>
            <a:r>
              <a:rPr lang="en-GB" sz="18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Integrated analysis based on all-sky cameras and infrasonic array for the characterisation of small fireballs events </a:t>
            </a:r>
            <a:endParaRPr lang="it-IT" sz="18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it-IT" b="1" dirty="0">
              <a:solidFill>
                <a:schemeClr val="bg1"/>
              </a:solidFill>
              <a:latin typeface="Arial" panose="020B0604020202020204" pitchFamily="34" charset="0"/>
              <a:cs typeface="Arial" panose="020B0604020202020204" pitchFamily="34" charset="0"/>
            </a:endParaRPr>
          </a:p>
          <a:p>
            <a:pPr algn="ctr"/>
            <a:r>
              <a:rPr lang="it-IT" dirty="0">
                <a:solidFill>
                  <a:schemeClr val="bg1"/>
                </a:solidFill>
                <a:latin typeface="Arial" panose="020B0604020202020204" pitchFamily="34" charset="0"/>
                <a:cs typeface="Arial" panose="020B0604020202020204" pitchFamily="34" charset="0"/>
              </a:rPr>
              <a:t>Giacomo Belli</a:t>
            </a:r>
            <a:endParaRPr lang="en-AT" dirty="0">
              <a:solidFill>
                <a:schemeClr val="bg1"/>
              </a:solidFill>
              <a:latin typeface="Arial" panose="020B0604020202020204" pitchFamily="34" charset="0"/>
              <a:cs typeface="Arial" panose="020B0604020202020204" pitchFamily="34" charset="0"/>
            </a:endParaRPr>
          </a:p>
          <a:p>
            <a:pPr algn="ctr"/>
            <a:r>
              <a:rPr lang="it-IT"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Dipartimento di Scienze della Terra, Università degli Studi di Firenze</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This study</a:t>
            </a:r>
            <a:r>
              <a:rPr lang="en-GB" sz="1200" dirty="0">
                <a:effectLst/>
                <a:latin typeface="Arial" panose="020B0604020202020204" pitchFamily="34" charset="0"/>
                <a:ea typeface="Calibri" panose="020F0502020204030204" pitchFamily="34" charset="0"/>
                <a:cs typeface="Arial" panose="020B0604020202020204" pitchFamily="34" charset="0"/>
              </a:rPr>
              <a:t> presents the integrated analysis of ~15 small fireball events recorded both by multiple all-sky cameras of the PRISMA meteor surveillance network and by an infrasonic array.</a:t>
            </a:r>
            <a:endParaRPr lang="it-I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1200" dirty="0">
                <a:solidFill>
                  <a:schemeClr val="bg1"/>
                </a:solidFill>
                <a:latin typeface="Arial" panose="020B0604020202020204" pitchFamily="34" charset="0"/>
                <a:cs typeface="Arial" panose="020B0604020202020204" pitchFamily="34" charset="0"/>
              </a:rPr>
              <a:t>P1.4-482</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 events are physically characterized based on optical data. I</a:t>
            </a:r>
            <a:r>
              <a:rPr lang="en-GB" sz="1200" dirty="0">
                <a:latin typeface="Arial" panose="020B0604020202020204" pitchFamily="34" charset="0"/>
                <a:ea typeface="Calibri" panose="020F0502020204030204" pitchFamily="34" charset="0"/>
                <a:cs typeface="Arial" panose="020B0604020202020204" pitchFamily="34" charset="0"/>
              </a:rPr>
              <a:t>nfrasonic signals are analysed with array processing and ray-tracing techniques to locate the source. Optical and infrasonic data are compared.</a:t>
            </a:r>
            <a:endParaRPr lang="it-I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Good agreement between the optical trajectories and the infrasound-based ones.</a:t>
            </a:r>
          </a:p>
          <a:p>
            <a:r>
              <a:rPr lang="en-US" sz="1200" dirty="0">
                <a:latin typeface="Arial" panose="020B0604020202020204" pitchFamily="34" charset="0"/>
                <a:cs typeface="Arial" panose="020B0604020202020204" pitchFamily="34" charset="0"/>
              </a:rPr>
              <a:t>Unclear relations between the recorded infrasonic signal features and the physical parameters of the fireballs.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study highlights the potential of the cooperation between infrasonic and optical networks to detect fireballs. Lots of work still to be done to define accurate laws linking measured infrasound to event parameters for smaller fireballs.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3" name="Immagine 12" descr="Immagine che contiene testo, Carattere, simbolo, emblema&#10;&#10;Descrizione generata automaticamente">
            <a:extLst>
              <a:ext uri="{FF2B5EF4-FFF2-40B4-BE49-F238E27FC236}">
                <a16:creationId xmlns:a16="http://schemas.microsoft.com/office/drawing/2014/main" id="{DF01D1BB-85E0-AA21-9BCA-E7A365024259}"/>
              </a:ext>
            </a:extLst>
          </p:cNvPr>
          <p:cNvPicPr>
            <a:picLocks noChangeAspect="1"/>
          </p:cNvPicPr>
          <p:nvPr/>
        </p:nvPicPr>
        <p:blipFill>
          <a:blip r:embed="rId2"/>
          <a:stretch>
            <a:fillRect/>
          </a:stretch>
        </p:blipFill>
        <p:spPr>
          <a:xfrm>
            <a:off x="10381938" y="125525"/>
            <a:ext cx="1487151" cy="840902"/>
          </a:xfrm>
          <a:prstGeom prst="rect">
            <a:avLst/>
          </a:prstGeom>
        </p:spPr>
      </p:pic>
      <p:pic>
        <p:nvPicPr>
          <p:cNvPr id="8" name="Immagine 7" descr="Immagine che contiene strumento, design&#10;&#10;Descrizione generata automaticamente">
            <a:extLst>
              <a:ext uri="{FF2B5EF4-FFF2-40B4-BE49-F238E27FC236}">
                <a16:creationId xmlns:a16="http://schemas.microsoft.com/office/drawing/2014/main" id="{F9A7768E-EB38-2EC2-6C9D-723E59C46609}"/>
              </a:ext>
            </a:extLst>
          </p:cNvPr>
          <p:cNvPicPr>
            <a:picLocks noChangeAspect="1"/>
          </p:cNvPicPr>
          <p:nvPr/>
        </p:nvPicPr>
        <p:blipFill>
          <a:blip r:embed="rId3"/>
          <a:stretch>
            <a:fillRect/>
          </a:stretch>
        </p:blipFill>
        <p:spPr>
          <a:xfrm>
            <a:off x="9469656" y="125525"/>
            <a:ext cx="828571" cy="828571"/>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P1.4-482</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5" name="Gruppo 4">
            <a:extLst>
              <a:ext uri="{FF2B5EF4-FFF2-40B4-BE49-F238E27FC236}">
                <a16:creationId xmlns:a16="http://schemas.microsoft.com/office/drawing/2014/main" id="{E8E394D3-DD79-888D-F9A4-0EB3DCCE725F}"/>
              </a:ext>
            </a:extLst>
          </p:cNvPr>
          <p:cNvGrpSpPr/>
          <p:nvPr/>
        </p:nvGrpSpPr>
        <p:grpSpPr>
          <a:xfrm>
            <a:off x="105949" y="3005616"/>
            <a:ext cx="6474540" cy="3776214"/>
            <a:chOff x="223933" y="815258"/>
            <a:chExt cx="8477087" cy="4723145"/>
          </a:xfrm>
        </p:grpSpPr>
        <p:graphicFrame>
          <p:nvGraphicFramePr>
            <p:cNvPr id="6" name="Oggetto 5">
              <a:extLst>
                <a:ext uri="{FF2B5EF4-FFF2-40B4-BE49-F238E27FC236}">
                  <a16:creationId xmlns:a16="http://schemas.microsoft.com/office/drawing/2014/main" id="{EB23213F-1AA9-3AA2-A676-931E2F16BCED}"/>
                </a:ext>
              </a:extLst>
            </p:cNvPr>
            <p:cNvGraphicFramePr>
              <a:graphicFrameLocks noChangeAspect="1"/>
            </p:cNvGraphicFramePr>
            <p:nvPr>
              <p:extLst>
                <p:ext uri="{D42A27DB-BD31-4B8C-83A1-F6EECF244321}">
                  <p14:modId xmlns:p14="http://schemas.microsoft.com/office/powerpoint/2010/main" val="2926109470"/>
                </p:ext>
              </p:extLst>
            </p:nvPr>
          </p:nvGraphicFramePr>
          <p:xfrm>
            <a:off x="223933" y="815258"/>
            <a:ext cx="8477087" cy="4723145"/>
          </p:xfrm>
          <a:graphic>
            <a:graphicData uri="http://schemas.openxmlformats.org/presentationml/2006/ole">
              <mc:AlternateContent xmlns:mc="http://schemas.openxmlformats.org/markup-compatibility/2006">
                <mc:Choice xmlns:v="urn:schemas-microsoft-com:vml" Requires="v">
                  <p:oleObj name="Bitmap Image" r:id="rId2" imgW="7307640" imgH="3924360" progId="PBrush">
                    <p:embed/>
                  </p:oleObj>
                </mc:Choice>
                <mc:Fallback>
                  <p:oleObj name="Bitmap Image" r:id="rId2" imgW="7307640" imgH="3924360" progId="PBrush">
                    <p:embed/>
                    <p:pic>
                      <p:nvPicPr>
                        <p:cNvPr id="74" name="Oggetto 73">
                          <a:extLst>
                            <a:ext uri="{FF2B5EF4-FFF2-40B4-BE49-F238E27FC236}">
                              <a16:creationId xmlns:a16="http://schemas.microsoft.com/office/drawing/2014/main" id="{99D29514-1C9A-19D6-9199-D16A57F8F9CF}"/>
                            </a:ext>
                          </a:extLst>
                        </p:cNvPr>
                        <p:cNvPicPr/>
                        <p:nvPr/>
                      </p:nvPicPr>
                      <p:blipFill>
                        <a:blip r:embed="rId3"/>
                        <a:stretch>
                          <a:fillRect/>
                        </a:stretch>
                      </p:blipFill>
                      <p:spPr>
                        <a:xfrm>
                          <a:off x="223933" y="815258"/>
                          <a:ext cx="8477087" cy="4723145"/>
                        </a:xfrm>
                        <a:prstGeom prst="rect">
                          <a:avLst/>
                        </a:prstGeom>
                        <a:solidFill>
                          <a:schemeClr val="bg2"/>
                        </a:solidFill>
                        <a:ln>
                          <a:solidFill>
                            <a:schemeClr val="tx1"/>
                          </a:solidFill>
                        </a:ln>
                      </p:spPr>
                    </p:pic>
                  </p:oleObj>
                </mc:Fallback>
              </mc:AlternateContent>
            </a:graphicData>
          </a:graphic>
        </p:graphicFrame>
        <p:pic>
          <p:nvPicPr>
            <p:cNvPr id="8" name="Immagine 7">
              <a:extLst>
                <a:ext uri="{FF2B5EF4-FFF2-40B4-BE49-F238E27FC236}">
                  <a16:creationId xmlns:a16="http://schemas.microsoft.com/office/drawing/2014/main" id="{45F5365A-3EFC-EA75-DC8E-5B27FD6DC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37375">
              <a:off x="6667153" y="3552512"/>
              <a:ext cx="1595250" cy="1595250"/>
            </a:xfrm>
            <a:prstGeom prst="rect">
              <a:avLst/>
            </a:prstGeom>
          </p:spPr>
        </p:pic>
      </p:grpSp>
      <p:sp>
        <p:nvSpPr>
          <p:cNvPr id="20" name="CasellaDiTesto 19">
            <a:extLst>
              <a:ext uri="{FF2B5EF4-FFF2-40B4-BE49-F238E27FC236}">
                <a16:creationId xmlns:a16="http://schemas.microsoft.com/office/drawing/2014/main" id="{27232A39-3C47-ED67-17AA-D125C158D07D}"/>
              </a:ext>
            </a:extLst>
          </p:cNvPr>
          <p:cNvSpPr txBox="1"/>
          <p:nvPr/>
        </p:nvSpPr>
        <p:spPr>
          <a:xfrm>
            <a:off x="4645318" y="4253581"/>
            <a:ext cx="1558445" cy="276999"/>
          </a:xfrm>
          <a:prstGeom prst="rect">
            <a:avLst/>
          </a:prstGeom>
          <a:noFill/>
        </p:spPr>
        <p:txBody>
          <a:bodyPr wrap="square" rtlCol="0">
            <a:spAutoFit/>
          </a:bodyPr>
          <a:lstStyle/>
          <a:p>
            <a:r>
              <a:rPr lang="en-GB" sz="1200" dirty="0"/>
              <a:t>Spherical blast waves</a:t>
            </a:r>
          </a:p>
        </p:txBody>
      </p:sp>
      <p:sp>
        <p:nvSpPr>
          <p:cNvPr id="21" name="CasellaDiTesto 20">
            <a:extLst>
              <a:ext uri="{FF2B5EF4-FFF2-40B4-BE49-F238E27FC236}">
                <a16:creationId xmlns:a16="http://schemas.microsoft.com/office/drawing/2014/main" id="{CC2A51FB-27EC-D371-2A54-C6C83EE99E65}"/>
              </a:ext>
            </a:extLst>
          </p:cNvPr>
          <p:cNvSpPr txBox="1"/>
          <p:nvPr/>
        </p:nvSpPr>
        <p:spPr>
          <a:xfrm>
            <a:off x="2766345" y="3123505"/>
            <a:ext cx="1697072" cy="276999"/>
          </a:xfrm>
          <a:prstGeom prst="rect">
            <a:avLst/>
          </a:prstGeom>
          <a:noFill/>
        </p:spPr>
        <p:txBody>
          <a:bodyPr wrap="square" rtlCol="0">
            <a:spAutoFit/>
          </a:bodyPr>
          <a:lstStyle/>
          <a:p>
            <a:r>
              <a:rPr lang="en-GB" sz="1200" dirty="0"/>
              <a:t>Cylindrical shock waves</a:t>
            </a:r>
          </a:p>
        </p:txBody>
      </p:sp>
      <p:pic>
        <p:nvPicPr>
          <p:cNvPr id="23" name="Immagine 22" descr="Immagine che contiene testo, Carattere, simbolo, emblema&#10;&#10;Descrizione generata automaticamente">
            <a:extLst>
              <a:ext uri="{FF2B5EF4-FFF2-40B4-BE49-F238E27FC236}">
                <a16:creationId xmlns:a16="http://schemas.microsoft.com/office/drawing/2014/main" id="{DA511F46-0E9F-B67A-6561-45EE09864FCE}"/>
              </a:ext>
            </a:extLst>
          </p:cNvPr>
          <p:cNvPicPr>
            <a:picLocks noChangeAspect="1"/>
          </p:cNvPicPr>
          <p:nvPr/>
        </p:nvPicPr>
        <p:blipFill>
          <a:blip r:embed="rId5"/>
          <a:stretch>
            <a:fillRect/>
          </a:stretch>
        </p:blipFill>
        <p:spPr>
          <a:xfrm>
            <a:off x="10381938" y="125525"/>
            <a:ext cx="1487151" cy="840902"/>
          </a:xfrm>
          <a:prstGeom prst="rect">
            <a:avLst/>
          </a:prstGeom>
        </p:spPr>
      </p:pic>
      <p:pic>
        <p:nvPicPr>
          <p:cNvPr id="27" name="Immagine 26" descr="Immagine che contiene esterni, acqua, rosso, blu&#10;&#10;Descrizione generata automaticamente">
            <a:extLst>
              <a:ext uri="{FF2B5EF4-FFF2-40B4-BE49-F238E27FC236}">
                <a16:creationId xmlns:a16="http://schemas.microsoft.com/office/drawing/2014/main" id="{2167E377-F9D6-AAE2-1F31-389D44670A69}"/>
              </a:ext>
            </a:extLst>
          </p:cNvPr>
          <p:cNvPicPr>
            <a:picLocks noChangeAspect="1"/>
          </p:cNvPicPr>
          <p:nvPr/>
        </p:nvPicPr>
        <p:blipFill rotWithShape="1">
          <a:blip r:embed="rId6"/>
          <a:srcRect t="18486"/>
          <a:stretch/>
        </p:blipFill>
        <p:spPr>
          <a:xfrm>
            <a:off x="7416890" y="1148806"/>
            <a:ext cx="3116227" cy="1785387"/>
          </a:xfrm>
          <a:prstGeom prst="rect">
            <a:avLst/>
          </a:prstGeom>
        </p:spPr>
      </p:pic>
      <p:sp>
        <p:nvSpPr>
          <p:cNvPr id="3" name="CasellaDiTesto 2">
            <a:extLst>
              <a:ext uri="{FF2B5EF4-FFF2-40B4-BE49-F238E27FC236}">
                <a16:creationId xmlns:a16="http://schemas.microsoft.com/office/drawing/2014/main" id="{C18E7F5C-A66E-9537-7D59-9C7172657A78}"/>
              </a:ext>
            </a:extLst>
          </p:cNvPr>
          <p:cNvSpPr txBox="1"/>
          <p:nvPr/>
        </p:nvSpPr>
        <p:spPr>
          <a:xfrm>
            <a:off x="105948" y="1140574"/>
            <a:ext cx="7209251" cy="1815882"/>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Meteoroids of various size continuously enter the Earth’s atmosphere with velocities of a few tens of km/s and with a rate which reversely scales with their size.</a:t>
            </a:r>
          </a:p>
          <a:p>
            <a:pPr algn="just"/>
            <a:r>
              <a:rPr lang="en-GB" sz="1600" dirty="0">
                <a:latin typeface="Arial" panose="020B0604020202020204" pitchFamily="34" charset="0"/>
                <a:cs typeface="Arial" panose="020B0604020202020204" pitchFamily="34" charset="0"/>
              </a:rPr>
              <a:t>Their supersonic flow through the air produces cylindrical shock waves. In the final phase of their fall, meteoroids can fragment, due to the dynamic pressure: each fragmentation episode generates spherical blast waves. Both the wave types are inverted into infrasound with the propagation.</a:t>
            </a:r>
          </a:p>
        </p:txBody>
      </p:sp>
      <p:pic>
        <p:nvPicPr>
          <p:cNvPr id="47" name="Immagine 46">
            <a:extLst>
              <a:ext uri="{FF2B5EF4-FFF2-40B4-BE49-F238E27FC236}">
                <a16:creationId xmlns:a16="http://schemas.microsoft.com/office/drawing/2014/main" id="{FE0C726A-2955-CB20-CF10-E8D9AA5A6E9A}"/>
              </a:ext>
            </a:extLst>
          </p:cNvPr>
          <p:cNvPicPr/>
          <p:nvPr/>
        </p:nvPicPr>
        <p:blipFill>
          <a:blip r:embed="rId7">
            <a:extLst>
              <a:ext uri="{28A0092B-C50C-407E-A947-70E740481C1C}">
                <a14:useLocalDpi xmlns:a14="http://schemas.microsoft.com/office/drawing/2010/main" val="0"/>
              </a:ext>
            </a:extLst>
          </a:blip>
          <a:stretch>
            <a:fillRect/>
          </a:stretch>
        </p:blipFill>
        <p:spPr>
          <a:xfrm>
            <a:off x="6676103" y="3005617"/>
            <a:ext cx="4082500" cy="3776214"/>
          </a:xfrm>
          <a:prstGeom prst="rect">
            <a:avLst/>
          </a:prstGeom>
          <a:ln>
            <a:solidFill>
              <a:schemeClr val="tx1"/>
            </a:solidFill>
          </a:ln>
        </p:spPr>
      </p:pic>
      <p:grpSp>
        <p:nvGrpSpPr>
          <p:cNvPr id="48" name="Gruppo 47">
            <a:extLst>
              <a:ext uri="{FF2B5EF4-FFF2-40B4-BE49-F238E27FC236}">
                <a16:creationId xmlns:a16="http://schemas.microsoft.com/office/drawing/2014/main" id="{882EB8E7-CA93-DD2D-363F-E5DCCC6AC313}"/>
              </a:ext>
            </a:extLst>
          </p:cNvPr>
          <p:cNvGrpSpPr/>
          <p:nvPr/>
        </p:nvGrpSpPr>
        <p:grpSpPr>
          <a:xfrm>
            <a:off x="7011665" y="5135779"/>
            <a:ext cx="4257179" cy="1693693"/>
            <a:chOff x="5753170" y="4096227"/>
            <a:chExt cx="7024156" cy="2675872"/>
          </a:xfrm>
        </p:grpSpPr>
        <p:sp>
          <p:nvSpPr>
            <p:cNvPr id="52" name="CasellaDiTesto 51">
              <a:extLst>
                <a:ext uri="{FF2B5EF4-FFF2-40B4-BE49-F238E27FC236}">
                  <a16:creationId xmlns:a16="http://schemas.microsoft.com/office/drawing/2014/main" id="{B98530ED-B22E-915A-2AE0-E439C7932A74}"/>
                </a:ext>
              </a:extLst>
            </p:cNvPr>
            <p:cNvSpPr txBox="1"/>
            <p:nvPr/>
          </p:nvSpPr>
          <p:spPr>
            <a:xfrm>
              <a:off x="5753170" y="4096227"/>
              <a:ext cx="2504961" cy="437632"/>
            </a:xfrm>
            <a:prstGeom prst="rect">
              <a:avLst/>
            </a:prstGeom>
            <a:noFill/>
          </p:spPr>
          <p:txBody>
            <a:bodyPr wrap="square" rtlCol="0">
              <a:spAutoFit/>
            </a:bodyPr>
            <a:lstStyle/>
            <a:p>
              <a:pPr algn="ctr"/>
              <a:r>
                <a:rPr lang="it-IT" sz="1200" b="1" dirty="0"/>
                <a:t>1 kt= 4,184 TJ</a:t>
              </a:r>
            </a:p>
          </p:txBody>
        </p:sp>
        <p:sp>
          <p:nvSpPr>
            <p:cNvPr id="50" name="CasellaDiTesto 49">
              <a:extLst>
                <a:ext uri="{FF2B5EF4-FFF2-40B4-BE49-F238E27FC236}">
                  <a16:creationId xmlns:a16="http://schemas.microsoft.com/office/drawing/2014/main" id="{6A1F6335-7FC3-C7A1-7DB0-2944AF52E43B}"/>
                </a:ext>
              </a:extLst>
            </p:cNvPr>
            <p:cNvSpPr txBox="1"/>
            <p:nvPr/>
          </p:nvSpPr>
          <p:spPr>
            <a:xfrm>
              <a:off x="10317049" y="6407406"/>
              <a:ext cx="2460277" cy="364693"/>
            </a:xfrm>
            <a:prstGeom prst="rect">
              <a:avLst/>
            </a:prstGeom>
            <a:noFill/>
          </p:spPr>
          <p:txBody>
            <a:bodyPr wrap="square" rtlCol="0">
              <a:spAutoFit/>
            </a:bodyPr>
            <a:lstStyle/>
            <a:p>
              <a:r>
                <a:rPr lang="it-IT" sz="900" dirty="0"/>
                <a:t>[</a:t>
              </a:r>
              <a:r>
                <a:rPr lang="it-IT" sz="900" dirty="0" err="1"/>
                <a:t>Silber</a:t>
              </a:r>
              <a:r>
                <a:rPr lang="it-IT" sz="900" dirty="0"/>
                <a:t> et al., 2009]</a:t>
              </a:r>
            </a:p>
          </p:txBody>
        </p:sp>
      </p:grpSp>
      <p:grpSp>
        <p:nvGrpSpPr>
          <p:cNvPr id="53" name="Gruppo 52">
            <a:extLst>
              <a:ext uri="{FF2B5EF4-FFF2-40B4-BE49-F238E27FC236}">
                <a16:creationId xmlns:a16="http://schemas.microsoft.com/office/drawing/2014/main" id="{6AAB6965-ED70-AA90-C29F-651BA5DC528C}"/>
              </a:ext>
            </a:extLst>
          </p:cNvPr>
          <p:cNvGrpSpPr/>
          <p:nvPr/>
        </p:nvGrpSpPr>
        <p:grpSpPr>
          <a:xfrm>
            <a:off x="9119277" y="4815303"/>
            <a:ext cx="1282324" cy="320476"/>
            <a:chOff x="9375901" y="3846707"/>
            <a:chExt cx="2171065" cy="517615"/>
          </a:xfrm>
        </p:grpSpPr>
        <p:sp>
          <p:nvSpPr>
            <p:cNvPr id="54" name="Ovale 53">
              <a:extLst>
                <a:ext uri="{FF2B5EF4-FFF2-40B4-BE49-F238E27FC236}">
                  <a16:creationId xmlns:a16="http://schemas.microsoft.com/office/drawing/2014/main" id="{301D3172-F7A8-ADDF-4272-9F80AB0BDBE9}"/>
                </a:ext>
              </a:extLst>
            </p:cNvPr>
            <p:cNvSpPr/>
            <p:nvPr/>
          </p:nvSpPr>
          <p:spPr>
            <a:xfrm>
              <a:off x="9375901" y="3871953"/>
              <a:ext cx="492369" cy="492369"/>
            </a:xfrm>
            <a:prstGeom prst="ellipse">
              <a:avLst/>
            </a:prstGeom>
            <a:noFill/>
            <a:ln w="603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5" name="CasellaDiTesto 54">
              <a:extLst>
                <a:ext uri="{FF2B5EF4-FFF2-40B4-BE49-F238E27FC236}">
                  <a16:creationId xmlns:a16="http://schemas.microsoft.com/office/drawing/2014/main" id="{2C9F60F9-A53D-3761-61C9-8FB34AF36320}"/>
                </a:ext>
              </a:extLst>
            </p:cNvPr>
            <p:cNvSpPr txBox="1"/>
            <p:nvPr/>
          </p:nvSpPr>
          <p:spPr>
            <a:xfrm>
              <a:off x="9826065" y="3846707"/>
              <a:ext cx="1720901" cy="447394"/>
            </a:xfrm>
            <a:prstGeom prst="rect">
              <a:avLst/>
            </a:prstGeom>
            <a:noFill/>
          </p:spPr>
          <p:txBody>
            <a:bodyPr wrap="square" rtlCol="0">
              <a:spAutoFit/>
            </a:bodyPr>
            <a:lstStyle/>
            <a:p>
              <a:r>
                <a:rPr lang="it-IT" sz="1200" b="1" dirty="0"/>
                <a:t>Chelyabinsk</a:t>
              </a:r>
            </a:p>
          </p:txBody>
        </p:sp>
      </p:grpSp>
      <p:pic>
        <p:nvPicPr>
          <p:cNvPr id="56" name="Immagine 55" descr="Immagine che contiene strumento, design&#10;&#10;Descrizione generata automaticamente">
            <a:extLst>
              <a:ext uri="{FF2B5EF4-FFF2-40B4-BE49-F238E27FC236}">
                <a16:creationId xmlns:a16="http://schemas.microsoft.com/office/drawing/2014/main" id="{F5D574D0-CA81-8D10-EA11-06DE4F0EDB4E}"/>
              </a:ext>
            </a:extLst>
          </p:cNvPr>
          <p:cNvPicPr>
            <a:picLocks noChangeAspect="1"/>
          </p:cNvPicPr>
          <p:nvPr/>
        </p:nvPicPr>
        <p:blipFill>
          <a:blip r:embed="rId8"/>
          <a:stretch>
            <a:fillRect/>
          </a:stretch>
        </p:blipFill>
        <p:spPr>
          <a:xfrm>
            <a:off x="9469656" y="125525"/>
            <a:ext cx="828571" cy="828571"/>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imbolo, emblema&#10;&#10;Descrizione generata automaticamente">
            <a:extLst>
              <a:ext uri="{FF2B5EF4-FFF2-40B4-BE49-F238E27FC236}">
                <a16:creationId xmlns:a16="http://schemas.microsoft.com/office/drawing/2014/main" id="{B5354918-5FBD-6113-AB73-8333290D3771}"/>
              </a:ext>
            </a:extLst>
          </p:cNvPr>
          <p:cNvPicPr>
            <a:picLocks noChangeAspect="1"/>
          </p:cNvPicPr>
          <p:nvPr/>
        </p:nvPicPr>
        <p:blipFill>
          <a:blip r:embed="rId2"/>
          <a:stretch>
            <a:fillRect/>
          </a:stretch>
        </p:blipFill>
        <p:spPr>
          <a:xfrm>
            <a:off x="10381938" y="125525"/>
            <a:ext cx="1487151" cy="840902"/>
          </a:xfrm>
          <a:prstGeom prst="rect">
            <a:avLst/>
          </a:prstGeom>
        </p:spPr>
      </p:pic>
      <p:sp>
        <p:nvSpPr>
          <p:cNvPr id="23" name="CasellaDiTesto 22">
            <a:extLst>
              <a:ext uri="{FF2B5EF4-FFF2-40B4-BE49-F238E27FC236}">
                <a16:creationId xmlns:a16="http://schemas.microsoft.com/office/drawing/2014/main" id="{5D70AA3B-D81E-FA40-23E5-D083D41E6A45}"/>
              </a:ext>
            </a:extLst>
          </p:cNvPr>
          <p:cNvSpPr txBox="1"/>
          <p:nvPr/>
        </p:nvSpPr>
        <p:spPr>
          <a:xfrm>
            <a:off x="72913" y="1207763"/>
            <a:ext cx="7593869" cy="2554545"/>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Meteoroid observation is traditionally performed with all-sky cameras. This observation is possible only by night and with clear sky.</a:t>
            </a:r>
          </a:p>
          <a:p>
            <a:pPr algn="just"/>
            <a:r>
              <a:rPr lang="en-GB" sz="1600" dirty="0">
                <a:latin typeface="Arial" panose="020B0604020202020204" pitchFamily="34" charset="0"/>
                <a:cs typeface="Arial" panose="020B0604020202020204" pitchFamily="34" charset="0"/>
              </a:rPr>
              <a:t>The use of infrasonic can provide a more complete fireball dataset, providing more details on optically-detected events or also identifying events when the traditional optical observation is prevented.</a:t>
            </a:r>
          </a:p>
          <a:p>
            <a:pPr algn="just"/>
            <a:r>
              <a:rPr lang="en-GB" sz="1600" dirty="0">
                <a:latin typeface="Arial" panose="020B0604020202020204" pitchFamily="34" charset="0"/>
                <a:cs typeface="Arial" panose="020B0604020202020204" pitchFamily="34" charset="0"/>
              </a:rPr>
              <a:t>Several studies has already been carried out on the infrasonic analysis of large fireball events. Less energetic but more frequent events are instead less studied.</a:t>
            </a:r>
          </a:p>
          <a:p>
            <a:pPr algn="just"/>
            <a:r>
              <a:rPr lang="en-GB" sz="1600" dirty="0">
                <a:latin typeface="Arial" panose="020B0604020202020204" pitchFamily="34" charset="0"/>
                <a:cs typeface="Arial" panose="020B0604020202020204" pitchFamily="34" charset="0"/>
              </a:rPr>
              <a:t>This study aims to investigate the potential of a synergetic use of networks of both all-sky cameras and infrasonic arrays to detect and characterize small fireball events.</a:t>
            </a:r>
          </a:p>
        </p:txBody>
      </p:sp>
      <p:pic>
        <p:nvPicPr>
          <p:cNvPr id="34" name="Immagine 33" descr="Immagine che contiene aria aperta, cielo, pialla/aereo, cilindro&#10;&#10;Descrizione generata automaticamente">
            <a:extLst>
              <a:ext uri="{FF2B5EF4-FFF2-40B4-BE49-F238E27FC236}">
                <a16:creationId xmlns:a16="http://schemas.microsoft.com/office/drawing/2014/main" id="{7AE8F1A5-4E70-C4E7-2072-0BC5978F2DAF}"/>
              </a:ext>
            </a:extLst>
          </p:cNvPr>
          <p:cNvPicPr>
            <a:picLocks noChangeAspect="1"/>
          </p:cNvPicPr>
          <p:nvPr/>
        </p:nvPicPr>
        <p:blipFill rotWithShape="1">
          <a:blip r:embed="rId3"/>
          <a:srcRect l="14684" t="3181" r="13764"/>
          <a:stretch/>
        </p:blipFill>
        <p:spPr>
          <a:xfrm>
            <a:off x="7757648" y="1278193"/>
            <a:ext cx="2931488" cy="5454281"/>
          </a:xfrm>
          <a:prstGeom prst="rect">
            <a:avLst/>
          </a:prstGeom>
        </p:spPr>
      </p:pic>
      <p:pic>
        <p:nvPicPr>
          <p:cNvPr id="36" name="Immagine 35" descr="Immagine che contiene Oggetto astronomico, pianeta, Spazio esterno, sfera&#10;&#10;Descrizione generata automaticamente">
            <a:extLst>
              <a:ext uri="{FF2B5EF4-FFF2-40B4-BE49-F238E27FC236}">
                <a16:creationId xmlns:a16="http://schemas.microsoft.com/office/drawing/2014/main" id="{48E2E855-EBB1-D599-5410-B278FF404FA3}"/>
              </a:ext>
            </a:extLst>
          </p:cNvPr>
          <p:cNvPicPr>
            <a:picLocks noChangeAspect="1"/>
          </p:cNvPicPr>
          <p:nvPr/>
        </p:nvPicPr>
        <p:blipFill>
          <a:blip r:embed="rId4"/>
          <a:stretch>
            <a:fillRect/>
          </a:stretch>
        </p:blipFill>
        <p:spPr>
          <a:xfrm>
            <a:off x="72913" y="3931708"/>
            <a:ext cx="3757551" cy="2800767"/>
          </a:xfrm>
          <a:prstGeom prst="rect">
            <a:avLst/>
          </a:prstGeom>
        </p:spPr>
      </p:pic>
      <p:pic>
        <p:nvPicPr>
          <p:cNvPr id="40" name="Immagine 39" descr="Immagine che contiene strumento, design&#10;&#10;Descrizione generata automaticamente">
            <a:extLst>
              <a:ext uri="{FF2B5EF4-FFF2-40B4-BE49-F238E27FC236}">
                <a16:creationId xmlns:a16="http://schemas.microsoft.com/office/drawing/2014/main" id="{38FBB5D4-0AC4-F9FD-17D3-BA748EE408FE}"/>
              </a:ext>
            </a:extLst>
          </p:cNvPr>
          <p:cNvPicPr>
            <a:picLocks noChangeAspect="1"/>
          </p:cNvPicPr>
          <p:nvPr/>
        </p:nvPicPr>
        <p:blipFill>
          <a:blip r:embed="rId5"/>
          <a:stretch>
            <a:fillRect/>
          </a:stretch>
        </p:blipFill>
        <p:spPr>
          <a:xfrm>
            <a:off x="9469656" y="125525"/>
            <a:ext cx="828571" cy="828571"/>
          </a:xfrm>
          <a:prstGeom prst="rect">
            <a:avLst/>
          </a:prstGeom>
        </p:spPr>
      </p:pic>
      <p:pic>
        <p:nvPicPr>
          <p:cNvPr id="43" name="Immagine 42" descr="Immagine che contiene testo, diagramma, linea, Diagramma&#10;&#10;Descrizione generata automaticamente">
            <a:extLst>
              <a:ext uri="{FF2B5EF4-FFF2-40B4-BE49-F238E27FC236}">
                <a16:creationId xmlns:a16="http://schemas.microsoft.com/office/drawing/2014/main" id="{E58DA4E3-0D9E-A4F5-B384-430F41ADD5E1}"/>
              </a:ext>
            </a:extLst>
          </p:cNvPr>
          <p:cNvPicPr>
            <a:picLocks noChangeAspect="1"/>
          </p:cNvPicPr>
          <p:nvPr/>
        </p:nvPicPr>
        <p:blipFill rotWithShape="1">
          <a:blip r:embed="rId6"/>
          <a:srcRect l="20403" t="8094" r="25742" b="4213"/>
          <a:stretch/>
        </p:blipFill>
        <p:spPr>
          <a:xfrm>
            <a:off x="3921329" y="3940381"/>
            <a:ext cx="3745453" cy="2792094"/>
          </a:xfrm>
          <a:prstGeom prst="rect">
            <a:avLst/>
          </a:prstGeom>
          <a:ln>
            <a:solidFill>
              <a:schemeClr val="tx1"/>
            </a:solidFill>
          </a:ln>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dirty="0">
                <a:solidFill>
                  <a:schemeClr val="bg1"/>
                </a:solidFill>
                <a:latin typeface="Arial" panose="020B0604020202020204" pitchFamily="34" charset="0"/>
                <a:cs typeface="Arial" panose="020B0604020202020204" pitchFamily="34" charset="0"/>
              </a:rPr>
              <a:t>Methods/Data</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imbolo, emblema&#10;&#10;Descrizione generata automaticamente">
            <a:extLst>
              <a:ext uri="{FF2B5EF4-FFF2-40B4-BE49-F238E27FC236}">
                <a16:creationId xmlns:a16="http://schemas.microsoft.com/office/drawing/2014/main" id="{1A03E303-5E25-ED42-D184-FE55995BFE28}"/>
              </a:ext>
            </a:extLst>
          </p:cNvPr>
          <p:cNvPicPr>
            <a:picLocks noChangeAspect="1"/>
          </p:cNvPicPr>
          <p:nvPr/>
        </p:nvPicPr>
        <p:blipFill>
          <a:blip r:embed="rId2"/>
          <a:stretch>
            <a:fillRect/>
          </a:stretch>
        </p:blipFill>
        <p:spPr>
          <a:xfrm>
            <a:off x="10381938" y="125525"/>
            <a:ext cx="1487151" cy="840902"/>
          </a:xfrm>
          <a:prstGeom prst="rect">
            <a:avLst/>
          </a:prstGeom>
        </p:spPr>
      </p:pic>
      <p:pic>
        <p:nvPicPr>
          <p:cNvPr id="7" name="Immagine 6" descr="Immagine che contiene strumento, design&#10;&#10;Descrizione generata automaticamente">
            <a:extLst>
              <a:ext uri="{FF2B5EF4-FFF2-40B4-BE49-F238E27FC236}">
                <a16:creationId xmlns:a16="http://schemas.microsoft.com/office/drawing/2014/main" id="{0091C1D0-91A6-17FF-596E-353D3A2216EE}"/>
              </a:ext>
            </a:extLst>
          </p:cNvPr>
          <p:cNvPicPr>
            <a:picLocks noChangeAspect="1"/>
          </p:cNvPicPr>
          <p:nvPr/>
        </p:nvPicPr>
        <p:blipFill>
          <a:blip r:embed="rId3"/>
          <a:stretch>
            <a:fillRect/>
          </a:stretch>
        </p:blipFill>
        <p:spPr>
          <a:xfrm>
            <a:off x="9469656" y="125525"/>
            <a:ext cx="828571" cy="828571"/>
          </a:xfrm>
          <a:prstGeom prst="rect">
            <a:avLst/>
          </a:prstGeom>
        </p:spPr>
      </p:pic>
      <p:grpSp>
        <p:nvGrpSpPr>
          <p:cNvPr id="14" name="Gruppo 13">
            <a:extLst>
              <a:ext uri="{FF2B5EF4-FFF2-40B4-BE49-F238E27FC236}">
                <a16:creationId xmlns:a16="http://schemas.microsoft.com/office/drawing/2014/main" id="{378C350F-C6A6-D446-9CE5-AAFBAC870A0B}"/>
              </a:ext>
            </a:extLst>
          </p:cNvPr>
          <p:cNvGrpSpPr/>
          <p:nvPr/>
        </p:nvGrpSpPr>
        <p:grpSpPr>
          <a:xfrm>
            <a:off x="6900277" y="2155825"/>
            <a:ext cx="3866229" cy="4463605"/>
            <a:chOff x="6416412" y="1236995"/>
            <a:chExt cx="4157118" cy="4586748"/>
          </a:xfrm>
        </p:grpSpPr>
        <p:pic>
          <p:nvPicPr>
            <p:cNvPr id="9" name="Immagine 8">
              <a:extLst>
                <a:ext uri="{FF2B5EF4-FFF2-40B4-BE49-F238E27FC236}">
                  <a16:creationId xmlns:a16="http://schemas.microsoft.com/office/drawing/2014/main" id="{E6D73C17-89AB-272A-4E1E-DE959E722FAA}"/>
                </a:ext>
              </a:extLst>
            </p:cNvPr>
            <p:cNvPicPr>
              <a:picLocks noChangeAspect="1"/>
            </p:cNvPicPr>
            <p:nvPr/>
          </p:nvPicPr>
          <p:blipFill rotWithShape="1">
            <a:blip r:embed="rId4"/>
            <a:srcRect l="41855" t="10609" r="15533" b="5806"/>
            <a:stretch/>
          </p:blipFill>
          <p:spPr>
            <a:xfrm>
              <a:off x="6416412" y="1236995"/>
              <a:ext cx="4157118" cy="4586748"/>
            </a:xfrm>
            <a:prstGeom prst="rect">
              <a:avLst/>
            </a:prstGeom>
          </p:spPr>
        </p:pic>
        <p:sp>
          <p:nvSpPr>
            <p:cNvPr id="10" name="CasellaDiTesto 9">
              <a:extLst>
                <a:ext uri="{FF2B5EF4-FFF2-40B4-BE49-F238E27FC236}">
                  <a16:creationId xmlns:a16="http://schemas.microsoft.com/office/drawing/2014/main" id="{132963BB-9F15-E2ED-F12D-43EE81132536}"/>
                </a:ext>
              </a:extLst>
            </p:cNvPr>
            <p:cNvSpPr txBox="1"/>
            <p:nvPr/>
          </p:nvSpPr>
          <p:spPr>
            <a:xfrm>
              <a:off x="6586884" y="4724739"/>
              <a:ext cx="1072662" cy="179285"/>
            </a:xfrm>
            <a:prstGeom prst="rect">
              <a:avLst/>
            </a:prstGeom>
            <a:noFill/>
          </p:spPr>
          <p:txBody>
            <a:bodyPr wrap="square" rtlCol="0">
              <a:spAutoFit/>
            </a:bodyPr>
            <a:lstStyle/>
            <a:p>
              <a:r>
                <a:rPr lang="en-GB" sz="600" dirty="0">
                  <a:solidFill>
                    <a:schemeClr val="bg1"/>
                  </a:solidFill>
                  <a:latin typeface="Arial" panose="020B0604020202020204" pitchFamily="34" charset="0"/>
                  <a:cs typeface="Arial" panose="020B0604020202020204" pitchFamily="34" charset="0"/>
                </a:rPr>
                <a:t>already working</a:t>
              </a:r>
            </a:p>
          </p:txBody>
        </p:sp>
        <p:sp>
          <p:nvSpPr>
            <p:cNvPr id="11" name="CasellaDiTesto 10">
              <a:extLst>
                <a:ext uri="{FF2B5EF4-FFF2-40B4-BE49-F238E27FC236}">
                  <a16:creationId xmlns:a16="http://schemas.microsoft.com/office/drawing/2014/main" id="{6EF2F823-4BBF-976A-3BA1-35E2D071C547}"/>
                </a:ext>
              </a:extLst>
            </p:cNvPr>
            <p:cNvSpPr txBox="1"/>
            <p:nvPr/>
          </p:nvSpPr>
          <p:spPr>
            <a:xfrm>
              <a:off x="6500338" y="4832035"/>
              <a:ext cx="1184032" cy="179285"/>
            </a:xfrm>
            <a:prstGeom prst="rect">
              <a:avLst/>
            </a:prstGeom>
            <a:noFill/>
          </p:spPr>
          <p:txBody>
            <a:bodyPr wrap="square" rtlCol="0">
              <a:spAutoFit/>
            </a:bodyPr>
            <a:lstStyle/>
            <a:p>
              <a:r>
                <a:rPr lang="en-GB" sz="600" dirty="0">
                  <a:solidFill>
                    <a:schemeClr val="bg1"/>
                  </a:solidFill>
                  <a:latin typeface="Arial" panose="020B0604020202020204" pitchFamily="34" charset="0"/>
                  <a:cs typeface="Arial" panose="020B0604020202020204" pitchFamily="34" charset="0"/>
                </a:rPr>
                <a:t>deployment phase</a:t>
              </a:r>
            </a:p>
          </p:txBody>
        </p:sp>
        <p:sp>
          <p:nvSpPr>
            <p:cNvPr id="12" name="CasellaDiTesto 11">
              <a:extLst>
                <a:ext uri="{FF2B5EF4-FFF2-40B4-BE49-F238E27FC236}">
                  <a16:creationId xmlns:a16="http://schemas.microsoft.com/office/drawing/2014/main" id="{E875E57E-A496-69A3-39D5-1B1D64AF094C}"/>
                </a:ext>
              </a:extLst>
            </p:cNvPr>
            <p:cNvSpPr txBox="1"/>
            <p:nvPr/>
          </p:nvSpPr>
          <p:spPr>
            <a:xfrm>
              <a:off x="6521720" y="4961037"/>
              <a:ext cx="1234813" cy="179285"/>
            </a:xfrm>
            <a:prstGeom prst="rect">
              <a:avLst/>
            </a:prstGeom>
            <a:noFill/>
          </p:spPr>
          <p:txBody>
            <a:bodyPr wrap="square" rtlCol="0">
              <a:spAutoFit/>
            </a:bodyPr>
            <a:lstStyle/>
            <a:p>
              <a:r>
                <a:rPr lang="en-GB" sz="600" dirty="0">
                  <a:solidFill>
                    <a:schemeClr val="bg1"/>
                  </a:solidFill>
                  <a:latin typeface="Arial" panose="020B0604020202020204" pitchFamily="34" charset="0"/>
                  <a:cs typeface="Arial" panose="020B0604020202020204" pitchFamily="34" charset="0"/>
                </a:rPr>
                <a:t>purchasing phase</a:t>
              </a:r>
            </a:p>
          </p:txBody>
        </p:sp>
        <p:sp>
          <p:nvSpPr>
            <p:cNvPr id="13" name="CasellaDiTesto 12">
              <a:extLst>
                <a:ext uri="{FF2B5EF4-FFF2-40B4-BE49-F238E27FC236}">
                  <a16:creationId xmlns:a16="http://schemas.microsoft.com/office/drawing/2014/main" id="{A4AD88F7-33AC-7687-E937-3CB0AE730ACD}"/>
                </a:ext>
              </a:extLst>
            </p:cNvPr>
            <p:cNvSpPr txBox="1"/>
            <p:nvPr/>
          </p:nvSpPr>
          <p:spPr>
            <a:xfrm>
              <a:off x="6718495" y="5072604"/>
              <a:ext cx="1234813" cy="179285"/>
            </a:xfrm>
            <a:prstGeom prst="rect">
              <a:avLst/>
            </a:prstGeom>
            <a:noFill/>
          </p:spPr>
          <p:txBody>
            <a:bodyPr wrap="square" rtlCol="0">
              <a:spAutoFit/>
            </a:bodyPr>
            <a:lstStyle/>
            <a:p>
              <a:r>
                <a:rPr lang="en-GB" sz="600" dirty="0">
                  <a:solidFill>
                    <a:schemeClr val="bg1"/>
                  </a:solidFill>
                  <a:latin typeface="Arial" panose="020B0604020202020204" pitchFamily="34" charset="0"/>
                  <a:cs typeface="Arial" panose="020B0604020202020204" pitchFamily="34" charset="0"/>
                </a:rPr>
                <a:t>under repair</a:t>
              </a:r>
            </a:p>
          </p:txBody>
        </p:sp>
      </p:grpSp>
      <p:pic>
        <p:nvPicPr>
          <p:cNvPr id="15" name="Immagine 14" descr="Immagine che contiene strumento, design&#10;&#10;Descrizione generata automaticamente">
            <a:extLst>
              <a:ext uri="{FF2B5EF4-FFF2-40B4-BE49-F238E27FC236}">
                <a16:creationId xmlns:a16="http://schemas.microsoft.com/office/drawing/2014/main" id="{E83B6597-E943-6B9A-C3D3-2ED3A76B08BA}"/>
              </a:ext>
            </a:extLst>
          </p:cNvPr>
          <p:cNvPicPr>
            <a:picLocks noChangeAspect="1"/>
          </p:cNvPicPr>
          <p:nvPr/>
        </p:nvPicPr>
        <p:blipFill>
          <a:blip r:embed="rId3"/>
          <a:stretch>
            <a:fillRect/>
          </a:stretch>
        </p:blipFill>
        <p:spPr>
          <a:xfrm>
            <a:off x="10189115" y="2197303"/>
            <a:ext cx="525618" cy="525618"/>
          </a:xfrm>
          <a:prstGeom prst="rect">
            <a:avLst/>
          </a:prstGeom>
        </p:spPr>
      </p:pic>
      <p:sp>
        <p:nvSpPr>
          <p:cNvPr id="16" name="CasellaDiTesto 15">
            <a:extLst>
              <a:ext uri="{FF2B5EF4-FFF2-40B4-BE49-F238E27FC236}">
                <a16:creationId xmlns:a16="http://schemas.microsoft.com/office/drawing/2014/main" id="{18246266-2AD2-170B-440F-8EF9E014AA12}"/>
              </a:ext>
            </a:extLst>
          </p:cNvPr>
          <p:cNvSpPr txBox="1"/>
          <p:nvPr/>
        </p:nvSpPr>
        <p:spPr>
          <a:xfrm>
            <a:off x="72912" y="1178267"/>
            <a:ext cx="10641821" cy="830997"/>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We identified 14 fireball events recorded both with multiple all-sky cameras of the PRISMA meteor surveillance network and with an infrasonic array of the University of Florence. The events are optically characterized in terms of 3D-trajectory, initial velocity, size and mass and kinetic energy.  </a:t>
            </a:r>
            <a:r>
              <a:rPr lang="en-GB" sz="1600" dirty="0">
                <a:solidFill>
                  <a:schemeClr val="tx1"/>
                </a:solidFill>
                <a:latin typeface="Arial" panose="020B0604020202020204" pitchFamily="34" charset="0"/>
                <a:cs typeface="Arial" panose="020B0604020202020204" pitchFamily="34" charset="0"/>
              </a:rPr>
              <a:t>Rather small fireballs: initial mass &lt; 4.3 kg and initial</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BB9DD585-78AF-DD89-4441-B6BC17944C25}"/>
                  </a:ext>
                </a:extLst>
              </p:cNvPr>
              <p:cNvSpPr txBox="1"/>
              <p:nvPr/>
            </p:nvSpPr>
            <p:spPr>
              <a:xfrm>
                <a:off x="72913" y="1910338"/>
                <a:ext cx="6708887" cy="1323439"/>
              </a:xfrm>
              <a:prstGeom prst="rect">
                <a:avLst/>
              </a:prstGeom>
              <a:noFill/>
            </p:spPr>
            <p:txBody>
              <a:bodyPr wrap="square" rtlCol="0">
                <a:spAutoFit/>
              </a:bodyPr>
              <a:lstStyle/>
              <a:p>
                <a:pPr algn="just"/>
                <a:r>
                  <a:rPr lang="en-GB" sz="1600" dirty="0">
                    <a:solidFill>
                      <a:schemeClr val="tx1"/>
                    </a:solidFill>
                    <a:latin typeface="Arial" panose="020B0604020202020204" pitchFamily="34" charset="0"/>
                    <a:cs typeface="Arial" panose="020B0604020202020204" pitchFamily="34" charset="0"/>
                  </a:rPr>
                  <a:t>diameter &lt; 13.5 cm (for comparison, </a:t>
                </a:r>
                <a:r>
                  <a:rPr lang="it-IT" sz="1600" dirty="0" err="1">
                    <a:solidFill>
                      <a:schemeClr val="tx1"/>
                    </a:solidFill>
                    <a:latin typeface="Arial" panose="020B0604020202020204" pitchFamily="34" charset="0"/>
                    <a:cs typeface="Arial" panose="020B0604020202020204" pitchFamily="34" charset="0"/>
                  </a:rPr>
                  <a:t>Čeljabinsk</a:t>
                </a:r>
                <a:r>
                  <a:rPr lang="it-IT" sz="1600" dirty="0">
                    <a:solidFill>
                      <a:schemeClr val="tx1"/>
                    </a:solidFill>
                    <a:latin typeface="Arial" panose="020B0604020202020204" pitchFamily="34" charset="0"/>
                    <a:cs typeface="Arial" panose="020B0604020202020204" pitchFamily="34" charset="0"/>
                  </a:rPr>
                  <a:t>: mass </a:t>
                </a:r>
                <a14:m>
                  <m:oMath xmlns:m="http://schemas.openxmlformats.org/officeDocument/2006/math">
                    <m:r>
                      <a:rPr lang="it-IT" sz="1600" b="0" i="1">
                        <a:solidFill>
                          <a:schemeClr val="tx1"/>
                        </a:solidFill>
                        <a:latin typeface="Cambria Math" panose="02040503050406030204" pitchFamily="18" charset="0"/>
                        <a:ea typeface="Cambria Math" panose="02040503050406030204" pitchFamily="18" charset="0"/>
                      </a:rPr>
                      <m:t>~</m:t>
                    </m:r>
                  </m:oMath>
                </a14:m>
                <a:r>
                  <a:rPr lang="it-IT" sz="1600" dirty="0">
                    <a:solidFill>
                      <a:schemeClr val="tx1"/>
                    </a:solidFill>
                    <a:latin typeface="Arial" panose="020B0604020202020204" pitchFamily="34" charset="0"/>
                    <a:cs typeface="Arial" panose="020B0604020202020204" pitchFamily="34" charset="0"/>
                  </a:rPr>
                  <a:t>10,000 t and </a:t>
                </a:r>
                <a:r>
                  <a:rPr lang="en-GB" sz="1600" dirty="0">
                    <a:solidFill>
                      <a:schemeClr val="tx1"/>
                    </a:solidFill>
                    <a:latin typeface="Arial" panose="020B0604020202020204" pitchFamily="34" charset="0"/>
                    <a:cs typeface="Arial" panose="020B0604020202020204" pitchFamily="34" charset="0"/>
                  </a:rPr>
                  <a:t>diameter</a:t>
                </a:r>
                <a:r>
                  <a:rPr lang="it-IT" sz="16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it-IT" sz="1600" b="0" i="1">
                        <a:solidFill>
                          <a:schemeClr val="tx1"/>
                        </a:solidFill>
                        <a:latin typeface="Cambria Math" panose="02040503050406030204" pitchFamily="18" charset="0"/>
                        <a:ea typeface="Cambria Math" panose="02040503050406030204" pitchFamily="18" charset="0"/>
                      </a:rPr>
                      <m:t>~</m:t>
                    </m:r>
                  </m:oMath>
                </a14:m>
                <a:r>
                  <a:rPr lang="it-IT" sz="1600" dirty="0">
                    <a:solidFill>
                      <a:schemeClr val="tx1"/>
                    </a:solidFill>
                    <a:latin typeface="Arial" panose="020B0604020202020204" pitchFamily="34" charset="0"/>
                    <a:cs typeface="Arial" panose="020B0604020202020204" pitchFamily="34" charset="0"/>
                  </a:rPr>
                  <a:t>15 m). </a:t>
                </a:r>
                <a:r>
                  <a:rPr lang="en-GB" sz="1600" dirty="0">
                    <a:latin typeface="Arial" panose="020B0604020202020204" pitchFamily="34" charset="0"/>
                    <a:cs typeface="Arial" panose="020B0604020202020204" pitchFamily="34" charset="0"/>
                  </a:rPr>
                  <a:t>Infrasonic signals are analysed with array processing techniques. The infrasonic wave parameters obtained with a single array are used to locate the source with a 2D ray-tracing, using the exact time of the event provided by all-sky cameras (Belli et al., 2021).</a:t>
                </a:r>
              </a:p>
            </p:txBody>
          </p:sp>
        </mc:Choice>
        <mc:Fallback xmlns="">
          <p:sp>
            <p:nvSpPr>
              <p:cNvPr id="17" name="CasellaDiTesto 16">
                <a:extLst>
                  <a:ext uri="{FF2B5EF4-FFF2-40B4-BE49-F238E27FC236}">
                    <a16:creationId xmlns:a16="http://schemas.microsoft.com/office/drawing/2014/main" id="{BB9DD585-78AF-DD89-4441-B6BC17944C25}"/>
                  </a:ext>
                </a:extLst>
              </p:cNvPr>
              <p:cNvSpPr txBox="1">
                <a:spLocks noRot="1" noChangeAspect="1" noMove="1" noResize="1" noEditPoints="1" noAdjustHandles="1" noChangeArrowheads="1" noChangeShapeType="1" noTextEdit="1"/>
              </p:cNvSpPr>
              <p:nvPr/>
            </p:nvSpPr>
            <p:spPr>
              <a:xfrm>
                <a:off x="72913" y="1910338"/>
                <a:ext cx="6708887" cy="1323439"/>
              </a:xfrm>
              <a:prstGeom prst="rect">
                <a:avLst/>
              </a:prstGeom>
              <a:blipFill>
                <a:blip r:embed="rId5"/>
                <a:stretch>
                  <a:fillRect l="-545" t="-1382" r="-363" b="-5069"/>
                </a:stretch>
              </a:blipFill>
            </p:spPr>
            <p:txBody>
              <a:bodyPr/>
              <a:lstStyle/>
              <a:p>
                <a:r>
                  <a:rPr lang="en-GB">
                    <a:noFill/>
                  </a:rPr>
                  <a:t> </a:t>
                </a:r>
              </a:p>
            </p:txBody>
          </p:sp>
        </mc:Fallback>
      </mc:AlternateContent>
      <p:sp>
        <p:nvSpPr>
          <p:cNvPr id="18" name="Triangolo isoscele 17">
            <a:extLst>
              <a:ext uri="{FF2B5EF4-FFF2-40B4-BE49-F238E27FC236}">
                <a16:creationId xmlns:a16="http://schemas.microsoft.com/office/drawing/2014/main" id="{E4EB1AF2-CA00-90F0-DB6D-09A3C8A64E08}"/>
              </a:ext>
            </a:extLst>
          </p:cNvPr>
          <p:cNvSpPr/>
          <p:nvPr/>
        </p:nvSpPr>
        <p:spPr>
          <a:xfrm>
            <a:off x="7491720" y="2575658"/>
            <a:ext cx="216000" cy="180000"/>
          </a:xfrm>
          <a:prstGeom prst="triangl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riangolo isoscele 18">
            <a:extLst>
              <a:ext uri="{FF2B5EF4-FFF2-40B4-BE49-F238E27FC236}">
                <a16:creationId xmlns:a16="http://schemas.microsoft.com/office/drawing/2014/main" id="{FB409CD2-2447-92EE-E4ED-BFA3B20F3ECF}"/>
              </a:ext>
            </a:extLst>
          </p:cNvPr>
          <p:cNvSpPr/>
          <p:nvPr/>
        </p:nvSpPr>
        <p:spPr>
          <a:xfrm>
            <a:off x="8473853" y="3731889"/>
            <a:ext cx="216000" cy="180000"/>
          </a:xfrm>
          <a:prstGeom prst="triangl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riangolo isoscele 19">
            <a:extLst>
              <a:ext uri="{FF2B5EF4-FFF2-40B4-BE49-F238E27FC236}">
                <a16:creationId xmlns:a16="http://schemas.microsoft.com/office/drawing/2014/main" id="{92FC8370-4CE6-99AF-92F2-ECD979812AB2}"/>
              </a:ext>
            </a:extLst>
          </p:cNvPr>
          <p:cNvSpPr/>
          <p:nvPr/>
        </p:nvSpPr>
        <p:spPr>
          <a:xfrm>
            <a:off x="7696021" y="6050460"/>
            <a:ext cx="133200" cy="93600"/>
          </a:xfrm>
          <a:prstGeom prst="triangl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a:extLst>
              <a:ext uri="{FF2B5EF4-FFF2-40B4-BE49-F238E27FC236}">
                <a16:creationId xmlns:a16="http://schemas.microsoft.com/office/drawing/2014/main" id="{9D179C52-1E61-DF1F-CE1A-B9217D7F0E4E}"/>
              </a:ext>
            </a:extLst>
          </p:cNvPr>
          <p:cNvSpPr txBox="1"/>
          <p:nvPr/>
        </p:nvSpPr>
        <p:spPr>
          <a:xfrm>
            <a:off x="6874933" y="5426332"/>
            <a:ext cx="1183455" cy="184666"/>
          </a:xfrm>
          <a:prstGeom prst="rect">
            <a:avLst/>
          </a:prstGeom>
          <a:noFill/>
        </p:spPr>
        <p:txBody>
          <a:bodyPr wrap="square" rtlCol="0">
            <a:spAutoFit/>
          </a:bodyPr>
          <a:lstStyle/>
          <a:p>
            <a:r>
              <a:rPr lang="en-GB" sz="600" u="sng" dirty="0">
                <a:solidFill>
                  <a:schemeClr val="bg1"/>
                </a:solidFill>
                <a:latin typeface="Arial" panose="020B0604020202020204" pitchFamily="34" charset="0"/>
                <a:cs typeface="Arial" panose="020B0604020202020204" pitchFamily="34" charset="0"/>
              </a:rPr>
              <a:t>PRISMA all-sky cameras:</a:t>
            </a:r>
          </a:p>
        </p:txBody>
      </p:sp>
      <p:sp>
        <p:nvSpPr>
          <p:cNvPr id="22" name="CasellaDiTesto 21">
            <a:extLst>
              <a:ext uri="{FF2B5EF4-FFF2-40B4-BE49-F238E27FC236}">
                <a16:creationId xmlns:a16="http://schemas.microsoft.com/office/drawing/2014/main" id="{3D8F041A-F5D0-EBFF-337C-C8FFD4483168}"/>
              </a:ext>
            </a:extLst>
          </p:cNvPr>
          <p:cNvSpPr txBox="1"/>
          <p:nvPr/>
        </p:nvSpPr>
        <p:spPr>
          <a:xfrm>
            <a:off x="6841629" y="5987564"/>
            <a:ext cx="951092" cy="184666"/>
          </a:xfrm>
          <a:prstGeom prst="rect">
            <a:avLst/>
          </a:prstGeom>
          <a:noFill/>
        </p:spPr>
        <p:txBody>
          <a:bodyPr wrap="square" rtlCol="0">
            <a:spAutoFit/>
          </a:bodyPr>
          <a:lstStyle/>
          <a:p>
            <a:r>
              <a:rPr lang="en-GB" sz="600" dirty="0">
                <a:solidFill>
                  <a:schemeClr val="bg1"/>
                </a:solidFill>
                <a:latin typeface="Arial" panose="020B0604020202020204" pitchFamily="34" charset="0"/>
                <a:cs typeface="Arial" panose="020B0604020202020204" pitchFamily="34" charset="0"/>
              </a:rPr>
              <a:t>Infrasonic array </a:t>
            </a:r>
            <a:r>
              <a:rPr lang="en-GB" sz="500" dirty="0">
                <a:solidFill>
                  <a:schemeClr val="bg1"/>
                </a:solidFill>
                <a:latin typeface="Arial" panose="020B0604020202020204" pitchFamily="34" charset="0"/>
                <a:cs typeface="Arial" panose="020B0604020202020204" pitchFamily="34" charset="0"/>
              </a:rPr>
              <a:t>(UNIFI)</a:t>
            </a:r>
            <a:endParaRPr lang="en-GB" sz="600" dirty="0">
              <a:solidFill>
                <a:schemeClr val="bg1"/>
              </a:solidFill>
              <a:latin typeface="Arial" panose="020B0604020202020204" pitchFamily="34" charset="0"/>
              <a:cs typeface="Arial" panose="020B0604020202020204" pitchFamily="34" charset="0"/>
            </a:endParaRPr>
          </a:p>
        </p:txBody>
      </p:sp>
      <p:grpSp>
        <p:nvGrpSpPr>
          <p:cNvPr id="33" name="Gruppo 32">
            <a:extLst>
              <a:ext uri="{FF2B5EF4-FFF2-40B4-BE49-F238E27FC236}">
                <a16:creationId xmlns:a16="http://schemas.microsoft.com/office/drawing/2014/main" id="{2EC29A7C-7214-4C1B-2383-F39EDB656D51}"/>
              </a:ext>
            </a:extLst>
          </p:cNvPr>
          <p:cNvGrpSpPr/>
          <p:nvPr/>
        </p:nvGrpSpPr>
        <p:grpSpPr>
          <a:xfrm>
            <a:off x="68875" y="3319917"/>
            <a:ext cx="6708887" cy="3464124"/>
            <a:chOff x="248728" y="348971"/>
            <a:chExt cx="11732149" cy="6181587"/>
          </a:xfrm>
        </p:grpSpPr>
        <p:pic>
          <p:nvPicPr>
            <p:cNvPr id="28" name="Immagine 27" descr="Immagine che contiene testo, diagramma, numero, Parallelo&#10;&#10;Descrizione generata automaticamente">
              <a:extLst>
                <a:ext uri="{FF2B5EF4-FFF2-40B4-BE49-F238E27FC236}">
                  <a16:creationId xmlns:a16="http://schemas.microsoft.com/office/drawing/2014/main" id="{542C8C8F-59BF-34EF-9002-2F477D498B9E}"/>
                </a:ext>
              </a:extLst>
            </p:cNvPr>
            <p:cNvPicPr>
              <a:picLocks noChangeAspect="1"/>
            </p:cNvPicPr>
            <p:nvPr/>
          </p:nvPicPr>
          <p:blipFill rotWithShape="1">
            <a:blip r:embed="rId6"/>
            <a:srcRect l="49113" r="1371"/>
            <a:stretch/>
          </p:blipFill>
          <p:spPr>
            <a:xfrm>
              <a:off x="5943869" y="353207"/>
              <a:ext cx="6037008" cy="6174246"/>
            </a:xfrm>
            <a:prstGeom prst="rect">
              <a:avLst/>
            </a:prstGeom>
            <a:ln>
              <a:solidFill>
                <a:schemeClr val="tx1"/>
              </a:solidFill>
            </a:ln>
          </p:spPr>
        </p:pic>
        <p:pic>
          <p:nvPicPr>
            <p:cNvPr id="32" name="Immagine 31" descr="Immagine che contiene testo, diagramma, ricevuta, numero&#10;&#10;Descrizione generata automaticamente">
              <a:extLst>
                <a:ext uri="{FF2B5EF4-FFF2-40B4-BE49-F238E27FC236}">
                  <a16:creationId xmlns:a16="http://schemas.microsoft.com/office/drawing/2014/main" id="{1E0C80A7-B1C8-C0FD-C713-2404002EB63F}"/>
                </a:ext>
              </a:extLst>
            </p:cNvPr>
            <p:cNvPicPr>
              <a:picLocks noChangeAspect="1"/>
            </p:cNvPicPr>
            <p:nvPr/>
          </p:nvPicPr>
          <p:blipFill rotWithShape="1">
            <a:blip r:embed="rId7"/>
            <a:srcRect l="4919" r="50000"/>
            <a:stretch/>
          </p:blipFill>
          <p:spPr>
            <a:xfrm>
              <a:off x="248728" y="348971"/>
              <a:ext cx="5797989" cy="6181587"/>
            </a:xfrm>
            <a:prstGeom prst="rect">
              <a:avLst/>
            </a:prstGeom>
            <a:ln>
              <a:solidFill>
                <a:schemeClr val="tx1"/>
              </a:solidFill>
            </a:ln>
          </p:spPr>
        </p:pic>
      </p:grpSp>
      <p:sp>
        <p:nvSpPr>
          <p:cNvPr id="3" name="Ovale 2">
            <a:extLst>
              <a:ext uri="{FF2B5EF4-FFF2-40B4-BE49-F238E27FC236}">
                <a16:creationId xmlns:a16="http://schemas.microsoft.com/office/drawing/2014/main" id="{F1A95771-E9A7-BD86-FE88-7FE6266E69B8}"/>
              </a:ext>
            </a:extLst>
          </p:cNvPr>
          <p:cNvSpPr/>
          <p:nvPr/>
        </p:nvSpPr>
        <p:spPr>
          <a:xfrm>
            <a:off x="958851" y="4343400"/>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a:extLst>
              <a:ext uri="{FF2B5EF4-FFF2-40B4-BE49-F238E27FC236}">
                <a16:creationId xmlns:a16="http://schemas.microsoft.com/office/drawing/2014/main" id="{D0D9C759-B7A8-95F3-8696-4C9D47412944}"/>
              </a:ext>
            </a:extLst>
          </p:cNvPr>
          <p:cNvSpPr/>
          <p:nvPr/>
        </p:nvSpPr>
        <p:spPr>
          <a:xfrm>
            <a:off x="2425701" y="4749800"/>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e 22">
            <a:extLst>
              <a:ext uri="{FF2B5EF4-FFF2-40B4-BE49-F238E27FC236}">
                <a16:creationId xmlns:a16="http://schemas.microsoft.com/office/drawing/2014/main" id="{FA107114-FDC1-453E-74D5-F67F4DC6D954}"/>
              </a:ext>
            </a:extLst>
          </p:cNvPr>
          <p:cNvSpPr/>
          <p:nvPr/>
        </p:nvSpPr>
        <p:spPr>
          <a:xfrm>
            <a:off x="958851" y="5131908"/>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e 23">
            <a:extLst>
              <a:ext uri="{FF2B5EF4-FFF2-40B4-BE49-F238E27FC236}">
                <a16:creationId xmlns:a16="http://schemas.microsoft.com/office/drawing/2014/main" id="{A759524B-83C9-38E5-D245-94FD64F70612}"/>
              </a:ext>
            </a:extLst>
          </p:cNvPr>
          <p:cNvSpPr/>
          <p:nvPr/>
        </p:nvSpPr>
        <p:spPr>
          <a:xfrm>
            <a:off x="2476501" y="5436115"/>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e 24">
            <a:extLst>
              <a:ext uri="{FF2B5EF4-FFF2-40B4-BE49-F238E27FC236}">
                <a16:creationId xmlns:a16="http://schemas.microsoft.com/office/drawing/2014/main" id="{8FFF9FD5-1046-B63B-5914-5C5B66D6E5AB}"/>
              </a:ext>
            </a:extLst>
          </p:cNvPr>
          <p:cNvSpPr/>
          <p:nvPr/>
        </p:nvSpPr>
        <p:spPr>
          <a:xfrm>
            <a:off x="958851" y="5935889"/>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e 25">
            <a:extLst>
              <a:ext uri="{FF2B5EF4-FFF2-40B4-BE49-F238E27FC236}">
                <a16:creationId xmlns:a16="http://schemas.microsoft.com/office/drawing/2014/main" id="{1BB75206-6E90-F6F1-AAE3-2FBFFDC1EEA2}"/>
              </a:ext>
            </a:extLst>
          </p:cNvPr>
          <p:cNvSpPr/>
          <p:nvPr/>
        </p:nvSpPr>
        <p:spPr>
          <a:xfrm>
            <a:off x="2471650" y="5849143"/>
            <a:ext cx="180000" cy="18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imbolo, emblema&#10;&#10;Descrizione generata automaticamente">
            <a:extLst>
              <a:ext uri="{FF2B5EF4-FFF2-40B4-BE49-F238E27FC236}">
                <a16:creationId xmlns:a16="http://schemas.microsoft.com/office/drawing/2014/main" id="{E2E647A5-49F0-950C-73AE-FE014A273DA9}"/>
              </a:ext>
            </a:extLst>
          </p:cNvPr>
          <p:cNvPicPr>
            <a:picLocks noChangeAspect="1"/>
          </p:cNvPicPr>
          <p:nvPr/>
        </p:nvPicPr>
        <p:blipFill>
          <a:blip r:embed="rId2"/>
          <a:stretch>
            <a:fillRect/>
          </a:stretch>
        </p:blipFill>
        <p:spPr>
          <a:xfrm>
            <a:off x="10381938" y="125525"/>
            <a:ext cx="1487151" cy="840902"/>
          </a:xfrm>
          <a:prstGeom prst="rect">
            <a:avLst/>
          </a:prstGeom>
        </p:spPr>
      </p:pic>
      <p:pic>
        <p:nvPicPr>
          <p:cNvPr id="3" name="Immagine 2" descr="Immagine che contiene strumento, design&#10;&#10;Descrizione generata automaticamente">
            <a:extLst>
              <a:ext uri="{FF2B5EF4-FFF2-40B4-BE49-F238E27FC236}">
                <a16:creationId xmlns:a16="http://schemas.microsoft.com/office/drawing/2014/main" id="{FA33B192-6B32-9809-D538-718C2CD910AA}"/>
              </a:ext>
            </a:extLst>
          </p:cNvPr>
          <p:cNvPicPr>
            <a:picLocks noChangeAspect="1"/>
          </p:cNvPicPr>
          <p:nvPr/>
        </p:nvPicPr>
        <p:blipFill>
          <a:blip r:embed="rId3"/>
          <a:stretch>
            <a:fillRect/>
          </a:stretch>
        </p:blipFill>
        <p:spPr>
          <a:xfrm>
            <a:off x="9469656" y="125525"/>
            <a:ext cx="828571" cy="828571"/>
          </a:xfrm>
          <a:prstGeom prst="rect">
            <a:avLst/>
          </a:prstGeom>
        </p:spPr>
      </p:pic>
      <p:sp>
        <p:nvSpPr>
          <p:cNvPr id="32" name="CasellaDiTesto 31">
            <a:extLst>
              <a:ext uri="{FF2B5EF4-FFF2-40B4-BE49-F238E27FC236}">
                <a16:creationId xmlns:a16="http://schemas.microsoft.com/office/drawing/2014/main" id="{3D750FCB-9F12-A95B-7B91-5C506F1B7E81}"/>
              </a:ext>
            </a:extLst>
          </p:cNvPr>
          <p:cNvSpPr txBox="1"/>
          <p:nvPr/>
        </p:nvSpPr>
        <p:spPr>
          <a:xfrm>
            <a:off x="109776" y="4238740"/>
            <a:ext cx="5150482" cy="2308324"/>
          </a:xfrm>
          <a:prstGeom prst="rect">
            <a:avLst/>
          </a:prstGeom>
          <a:noFill/>
        </p:spPr>
        <p:txBody>
          <a:bodyPr wrap="square" rtlCol="0">
            <a:spAutoFit/>
          </a:bodyPr>
          <a:lstStyle/>
          <a:p>
            <a:pPr algn="just"/>
            <a:r>
              <a:rPr lang="en-GB" sz="1600" dirty="0">
                <a:solidFill>
                  <a:schemeClr val="tx1"/>
                </a:solidFill>
                <a:latin typeface="Arial" panose="020B0604020202020204" pitchFamily="34" charset="0"/>
                <a:cs typeface="Arial" panose="020B0604020202020204" pitchFamily="34" charset="0"/>
              </a:rPr>
              <a:t>Results show a good agreement between the optically </a:t>
            </a:r>
            <a:r>
              <a:rPr lang="en-GB" sz="1600" dirty="0">
                <a:latin typeface="Arial" panose="020B0604020202020204" pitchFamily="34" charset="0"/>
                <a:cs typeface="Arial" panose="020B0604020202020204" pitchFamily="34" charset="0"/>
              </a:rPr>
              <a:t>determined fireball </a:t>
            </a:r>
            <a:r>
              <a:rPr lang="en-GB" sz="1600" dirty="0">
                <a:solidFill>
                  <a:schemeClr val="tx1"/>
                </a:solidFill>
                <a:latin typeface="Arial" panose="020B0604020202020204" pitchFamily="34" charset="0"/>
                <a:cs typeface="Arial" panose="020B0604020202020204" pitchFamily="34" charset="0"/>
              </a:rPr>
              <a:t>trajectories (orange)</a:t>
            </a:r>
            <a:r>
              <a:rPr lang="en-GB" sz="1600" dirty="0">
                <a:latin typeface="Arial" panose="020B0604020202020204" pitchFamily="34" charset="0"/>
                <a:cs typeface="Arial" panose="020B0604020202020204" pitchFamily="34" charset="0"/>
              </a:rPr>
              <a:t> and the infrasound-based source localisations (red).</a:t>
            </a:r>
          </a:p>
          <a:p>
            <a:pPr algn="just"/>
            <a:r>
              <a:rPr lang="en-GB" sz="1600" dirty="0">
                <a:latin typeface="Arial" panose="020B0604020202020204" pitchFamily="34" charset="0"/>
                <a:cs typeface="Arial" panose="020B0604020202020204" pitchFamily="34" charset="0"/>
              </a:rPr>
              <a:t>All recorded signals are direct arrivals.</a:t>
            </a:r>
          </a:p>
          <a:p>
            <a:pPr algn="just"/>
            <a:r>
              <a:rPr lang="en-GB" sz="1600" dirty="0">
                <a:latin typeface="Arial" panose="020B0604020202020204" pitchFamily="34" charset="0"/>
                <a:cs typeface="Arial" panose="020B0604020202020204" pitchFamily="34" charset="0"/>
              </a:rPr>
              <a:t>Lot of uncertainties remain when the infrasonic pressure recalculated at the source (corrected just for geometrical spreading) is compared with the fireball kinetic energy determined with the analysis of all-sky camera images.</a:t>
            </a:r>
          </a:p>
        </p:txBody>
      </p:sp>
      <p:pic>
        <p:nvPicPr>
          <p:cNvPr id="34" name="Immagine 33" descr="Immagine che contiene testo, diagramma, Diagramma, linea&#10;&#10;Descrizione generata automaticamente">
            <a:extLst>
              <a:ext uri="{FF2B5EF4-FFF2-40B4-BE49-F238E27FC236}">
                <a16:creationId xmlns:a16="http://schemas.microsoft.com/office/drawing/2014/main" id="{6DD455B6-A645-E1D9-65BB-5680B11DE921}"/>
              </a:ext>
            </a:extLst>
          </p:cNvPr>
          <p:cNvPicPr>
            <a:picLocks noChangeAspect="1"/>
          </p:cNvPicPr>
          <p:nvPr/>
        </p:nvPicPr>
        <p:blipFill rotWithShape="1">
          <a:blip r:embed="rId4"/>
          <a:srcRect l="8938" t="2261" r="51422" b="48615"/>
          <a:stretch/>
        </p:blipFill>
        <p:spPr>
          <a:xfrm>
            <a:off x="5555301" y="3978132"/>
            <a:ext cx="5153647" cy="2861132"/>
          </a:xfrm>
          <a:prstGeom prst="rect">
            <a:avLst/>
          </a:prstGeom>
        </p:spPr>
      </p:pic>
      <p:sp>
        <p:nvSpPr>
          <p:cNvPr id="35" name="CasellaDiTesto 34">
            <a:extLst>
              <a:ext uri="{FF2B5EF4-FFF2-40B4-BE49-F238E27FC236}">
                <a16:creationId xmlns:a16="http://schemas.microsoft.com/office/drawing/2014/main" id="{7AA148E0-702C-3C7C-4FCF-A69169D80E40}"/>
              </a:ext>
            </a:extLst>
          </p:cNvPr>
          <p:cNvSpPr txBox="1"/>
          <p:nvPr/>
        </p:nvSpPr>
        <p:spPr>
          <a:xfrm>
            <a:off x="7878103" y="4860612"/>
            <a:ext cx="1129005" cy="707886"/>
          </a:xfrm>
          <a:prstGeom prst="rect">
            <a:avLst/>
          </a:prstGeom>
          <a:noFill/>
        </p:spPr>
        <p:txBody>
          <a:bodyPr wrap="square" rtlCol="0">
            <a:spAutoFit/>
          </a:bodyPr>
          <a:lstStyle/>
          <a:p>
            <a:pPr algn="ctr"/>
            <a:r>
              <a:rPr lang="en-GB" sz="4000" b="1" dirty="0">
                <a:solidFill>
                  <a:srgbClr val="FF0000"/>
                </a:solidFill>
              </a:rPr>
              <a:t>?</a:t>
            </a:r>
          </a:p>
        </p:txBody>
      </p:sp>
      <p:grpSp>
        <p:nvGrpSpPr>
          <p:cNvPr id="53" name="Gruppo 52">
            <a:extLst>
              <a:ext uri="{FF2B5EF4-FFF2-40B4-BE49-F238E27FC236}">
                <a16:creationId xmlns:a16="http://schemas.microsoft.com/office/drawing/2014/main" id="{A4699A7B-636E-5D18-023B-8363D27A9801}"/>
              </a:ext>
            </a:extLst>
          </p:cNvPr>
          <p:cNvGrpSpPr/>
          <p:nvPr/>
        </p:nvGrpSpPr>
        <p:grpSpPr>
          <a:xfrm>
            <a:off x="109776" y="1101014"/>
            <a:ext cx="3440137" cy="2839301"/>
            <a:chOff x="109776" y="1101014"/>
            <a:chExt cx="3440137" cy="2839301"/>
          </a:xfrm>
        </p:grpSpPr>
        <p:pic>
          <p:nvPicPr>
            <p:cNvPr id="8" name="Immagine 7">
              <a:extLst>
                <a:ext uri="{FF2B5EF4-FFF2-40B4-BE49-F238E27FC236}">
                  <a16:creationId xmlns:a16="http://schemas.microsoft.com/office/drawing/2014/main" id="{E5C39412-257B-EDB7-CE1B-E50B8C2D290B}"/>
                </a:ext>
              </a:extLst>
            </p:cNvPr>
            <p:cNvPicPr>
              <a:picLocks noChangeAspect="1"/>
            </p:cNvPicPr>
            <p:nvPr/>
          </p:nvPicPr>
          <p:blipFill rotWithShape="1">
            <a:blip r:embed="rId5">
              <a:extLst>
                <a:ext uri="{28A0092B-C50C-407E-A947-70E740481C1C}">
                  <a14:useLocalDpi xmlns:a14="http://schemas.microsoft.com/office/drawing/2010/main" val="0"/>
                </a:ext>
              </a:extLst>
            </a:blip>
            <a:srcRect l="38662" t="3463" r="1047" b="1238"/>
            <a:stretch/>
          </p:blipFill>
          <p:spPr>
            <a:xfrm>
              <a:off x="109776" y="1186939"/>
              <a:ext cx="3342701" cy="2753376"/>
            </a:xfrm>
            <a:prstGeom prst="rect">
              <a:avLst/>
            </a:prstGeom>
          </p:spPr>
        </p:pic>
        <p:sp>
          <p:nvSpPr>
            <p:cNvPr id="38" name="CasellaDiTesto 37">
              <a:extLst>
                <a:ext uri="{FF2B5EF4-FFF2-40B4-BE49-F238E27FC236}">
                  <a16:creationId xmlns:a16="http://schemas.microsoft.com/office/drawing/2014/main" id="{4A6E3EE5-BD55-A325-40FC-16E55CF89C26}"/>
                </a:ext>
              </a:extLst>
            </p:cNvPr>
            <p:cNvSpPr txBox="1"/>
            <p:nvPr/>
          </p:nvSpPr>
          <p:spPr>
            <a:xfrm>
              <a:off x="377579" y="1101014"/>
              <a:ext cx="2807093" cy="276999"/>
            </a:xfrm>
            <a:prstGeom prst="rect">
              <a:avLst/>
            </a:prstGeom>
            <a:noFill/>
          </p:spPr>
          <p:txBody>
            <a:bodyPr wrap="square" rtlCol="0">
              <a:spAutoFit/>
            </a:bodyPr>
            <a:lstStyle/>
            <a:p>
              <a:r>
                <a:rPr lang="en-GB" sz="1200" dirty="0"/>
                <a:t>Fireball event on 15 April 2018</a:t>
              </a:r>
            </a:p>
          </p:txBody>
        </p:sp>
        <p:sp>
          <p:nvSpPr>
            <p:cNvPr id="43" name="CasellaDiTesto 42">
              <a:extLst>
                <a:ext uri="{FF2B5EF4-FFF2-40B4-BE49-F238E27FC236}">
                  <a16:creationId xmlns:a16="http://schemas.microsoft.com/office/drawing/2014/main" id="{6B651D27-D1D2-4F30-45EC-B371A0229537}"/>
                </a:ext>
              </a:extLst>
            </p:cNvPr>
            <p:cNvSpPr txBox="1"/>
            <p:nvPr/>
          </p:nvSpPr>
          <p:spPr>
            <a:xfrm rot="850845">
              <a:off x="562229" y="3576877"/>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NS (km)</a:t>
              </a:r>
            </a:p>
          </p:txBody>
        </p:sp>
        <p:sp>
          <p:nvSpPr>
            <p:cNvPr id="49" name="CasellaDiTesto 48">
              <a:extLst>
                <a:ext uri="{FF2B5EF4-FFF2-40B4-BE49-F238E27FC236}">
                  <a16:creationId xmlns:a16="http://schemas.microsoft.com/office/drawing/2014/main" id="{FCB230BF-357A-A9A0-22C7-0AB45BEDE1DC}"/>
                </a:ext>
              </a:extLst>
            </p:cNvPr>
            <p:cNvSpPr txBox="1"/>
            <p:nvPr/>
          </p:nvSpPr>
          <p:spPr>
            <a:xfrm rot="19359514">
              <a:off x="2312043" y="3423121"/>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EW (km)</a:t>
              </a:r>
            </a:p>
          </p:txBody>
        </p:sp>
        <p:sp>
          <p:nvSpPr>
            <p:cNvPr id="50" name="CasellaDiTesto 49">
              <a:extLst>
                <a:ext uri="{FF2B5EF4-FFF2-40B4-BE49-F238E27FC236}">
                  <a16:creationId xmlns:a16="http://schemas.microsoft.com/office/drawing/2014/main" id="{6D2CF839-A3BC-1D26-DFFA-5B0367C844F9}"/>
                </a:ext>
              </a:extLst>
            </p:cNvPr>
            <p:cNvSpPr txBox="1"/>
            <p:nvPr/>
          </p:nvSpPr>
          <p:spPr>
            <a:xfrm rot="16200000">
              <a:off x="-312279" y="2409072"/>
              <a:ext cx="1237870" cy="246221"/>
            </a:xfrm>
            <a:prstGeom prst="rect">
              <a:avLst/>
            </a:prstGeom>
            <a:solidFill>
              <a:schemeClr val="bg1"/>
            </a:solidFill>
          </p:spPr>
          <p:txBody>
            <a:bodyPr wrap="square" rtlCol="0">
              <a:spAutoFit/>
            </a:bodyPr>
            <a:lstStyle/>
            <a:p>
              <a:r>
                <a:rPr lang="en-GB" sz="1000" dirty="0">
                  <a:latin typeface="Arial" panose="020B0604020202020204" pitchFamily="34" charset="0"/>
                  <a:cs typeface="Arial" panose="020B0604020202020204" pitchFamily="34" charset="0"/>
                </a:rPr>
                <a:t>Altitude (km)</a:t>
              </a:r>
            </a:p>
          </p:txBody>
        </p:sp>
      </p:grpSp>
      <p:grpSp>
        <p:nvGrpSpPr>
          <p:cNvPr id="54" name="Gruppo 53">
            <a:extLst>
              <a:ext uri="{FF2B5EF4-FFF2-40B4-BE49-F238E27FC236}">
                <a16:creationId xmlns:a16="http://schemas.microsoft.com/office/drawing/2014/main" id="{AC5139C8-1FC4-6925-E783-98C4FA7D286D}"/>
              </a:ext>
            </a:extLst>
          </p:cNvPr>
          <p:cNvGrpSpPr/>
          <p:nvPr/>
        </p:nvGrpSpPr>
        <p:grpSpPr>
          <a:xfrm>
            <a:off x="3529100" y="1098175"/>
            <a:ext cx="3406490" cy="2842140"/>
            <a:chOff x="3529100" y="1098175"/>
            <a:chExt cx="3406490" cy="2842140"/>
          </a:xfrm>
        </p:grpSpPr>
        <p:grpSp>
          <p:nvGrpSpPr>
            <p:cNvPr id="18" name="Gruppo 17">
              <a:extLst>
                <a:ext uri="{FF2B5EF4-FFF2-40B4-BE49-F238E27FC236}">
                  <a16:creationId xmlns:a16="http://schemas.microsoft.com/office/drawing/2014/main" id="{19BA75F7-0C43-FD0B-213B-6ECFBA677953}"/>
                </a:ext>
              </a:extLst>
            </p:cNvPr>
            <p:cNvGrpSpPr/>
            <p:nvPr/>
          </p:nvGrpSpPr>
          <p:grpSpPr>
            <a:xfrm>
              <a:off x="3576790" y="1124049"/>
              <a:ext cx="3358800" cy="2816266"/>
              <a:chOff x="4955458" y="904174"/>
              <a:chExt cx="7236542" cy="5740901"/>
            </a:xfrm>
          </p:grpSpPr>
          <p:pic>
            <p:nvPicPr>
              <p:cNvPr id="21" name="Immagine 20">
                <a:extLst>
                  <a:ext uri="{FF2B5EF4-FFF2-40B4-BE49-F238E27FC236}">
                    <a16:creationId xmlns:a16="http://schemas.microsoft.com/office/drawing/2014/main" id="{9C7D251F-2962-27F4-176E-1ED49303A88C}"/>
                  </a:ext>
                </a:extLst>
              </p:cNvPr>
              <p:cNvPicPr>
                <a:picLocks noChangeAspect="1"/>
              </p:cNvPicPr>
              <p:nvPr/>
            </p:nvPicPr>
            <p:blipFill rotWithShape="1">
              <a:blip r:embed="rId6">
                <a:extLst>
                  <a:ext uri="{28A0092B-C50C-407E-A947-70E740481C1C}">
                    <a14:useLocalDpi xmlns:a14="http://schemas.microsoft.com/office/drawing/2010/main" val="0"/>
                  </a:ext>
                </a:extLst>
              </a:blip>
              <a:srcRect l="40645" t="3132" b="2126"/>
              <a:stretch/>
            </p:blipFill>
            <p:spPr>
              <a:xfrm>
                <a:off x="4955458" y="904174"/>
                <a:ext cx="7236542" cy="5740899"/>
              </a:xfrm>
              <a:prstGeom prst="rect">
                <a:avLst/>
              </a:prstGeom>
            </p:spPr>
          </p:pic>
          <p:sp>
            <p:nvSpPr>
              <p:cNvPr id="22" name="Rettangolo 21">
                <a:extLst>
                  <a:ext uri="{FF2B5EF4-FFF2-40B4-BE49-F238E27FC236}">
                    <a16:creationId xmlns:a16="http://schemas.microsoft.com/office/drawing/2014/main" id="{85C529B0-D34C-4ECB-1819-C33D7D54ACAC}"/>
                  </a:ext>
                </a:extLst>
              </p:cNvPr>
              <p:cNvSpPr/>
              <p:nvPr/>
            </p:nvSpPr>
            <p:spPr>
              <a:xfrm>
                <a:off x="6326155" y="6214188"/>
                <a:ext cx="1101012"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595E9D44-7309-1ACE-42F3-2CCB1550E748}"/>
                  </a:ext>
                </a:extLst>
              </p:cNvPr>
              <p:cNvSpPr/>
              <p:nvPr/>
            </p:nvSpPr>
            <p:spPr>
              <a:xfrm>
                <a:off x="9993085" y="6188989"/>
                <a:ext cx="1101012"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a:extLst>
                <a:ext uri="{FF2B5EF4-FFF2-40B4-BE49-F238E27FC236}">
                  <a16:creationId xmlns:a16="http://schemas.microsoft.com/office/drawing/2014/main" id="{89D81A59-E6C3-B538-CBBF-D8F3C5BAC20F}"/>
                </a:ext>
              </a:extLst>
            </p:cNvPr>
            <p:cNvSpPr txBox="1"/>
            <p:nvPr/>
          </p:nvSpPr>
          <p:spPr>
            <a:xfrm>
              <a:off x="3800183" y="1098175"/>
              <a:ext cx="2807093" cy="276999"/>
            </a:xfrm>
            <a:prstGeom prst="rect">
              <a:avLst/>
            </a:prstGeom>
            <a:noFill/>
          </p:spPr>
          <p:txBody>
            <a:bodyPr wrap="square" rtlCol="0">
              <a:spAutoFit/>
            </a:bodyPr>
            <a:lstStyle/>
            <a:p>
              <a:r>
                <a:rPr lang="en-GB" sz="1200" dirty="0"/>
                <a:t>Fireball event on 22 April 2018</a:t>
              </a:r>
            </a:p>
          </p:txBody>
        </p:sp>
        <p:sp>
          <p:nvSpPr>
            <p:cNvPr id="46" name="CasellaDiTesto 45">
              <a:extLst>
                <a:ext uri="{FF2B5EF4-FFF2-40B4-BE49-F238E27FC236}">
                  <a16:creationId xmlns:a16="http://schemas.microsoft.com/office/drawing/2014/main" id="{80344863-D157-40A1-820F-CFCAE1617591}"/>
                </a:ext>
              </a:extLst>
            </p:cNvPr>
            <p:cNvSpPr txBox="1"/>
            <p:nvPr/>
          </p:nvSpPr>
          <p:spPr>
            <a:xfrm rot="838243">
              <a:off x="3864128" y="3605827"/>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EW (km)</a:t>
              </a:r>
            </a:p>
          </p:txBody>
        </p:sp>
        <p:sp>
          <p:nvSpPr>
            <p:cNvPr id="47" name="CasellaDiTesto 46">
              <a:extLst>
                <a:ext uri="{FF2B5EF4-FFF2-40B4-BE49-F238E27FC236}">
                  <a16:creationId xmlns:a16="http://schemas.microsoft.com/office/drawing/2014/main" id="{102A03FB-04C8-B99B-10D1-0EFD9E3C4905}"/>
                </a:ext>
              </a:extLst>
            </p:cNvPr>
            <p:cNvSpPr txBox="1"/>
            <p:nvPr/>
          </p:nvSpPr>
          <p:spPr>
            <a:xfrm rot="20909253">
              <a:off x="5676260" y="3641866"/>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NS (km)</a:t>
              </a:r>
            </a:p>
          </p:txBody>
        </p:sp>
        <p:sp>
          <p:nvSpPr>
            <p:cNvPr id="51" name="CasellaDiTesto 50">
              <a:extLst>
                <a:ext uri="{FF2B5EF4-FFF2-40B4-BE49-F238E27FC236}">
                  <a16:creationId xmlns:a16="http://schemas.microsoft.com/office/drawing/2014/main" id="{B3179D32-1692-6FC3-94AC-7552854F322A}"/>
                </a:ext>
              </a:extLst>
            </p:cNvPr>
            <p:cNvSpPr txBox="1"/>
            <p:nvPr/>
          </p:nvSpPr>
          <p:spPr>
            <a:xfrm rot="16200000">
              <a:off x="3033276" y="2278767"/>
              <a:ext cx="1237870" cy="246221"/>
            </a:xfrm>
            <a:prstGeom prst="rect">
              <a:avLst/>
            </a:prstGeom>
            <a:solidFill>
              <a:schemeClr val="bg1"/>
            </a:solidFill>
          </p:spPr>
          <p:txBody>
            <a:bodyPr wrap="square" rtlCol="0">
              <a:spAutoFit/>
            </a:bodyPr>
            <a:lstStyle/>
            <a:p>
              <a:r>
                <a:rPr lang="en-GB" sz="1000" dirty="0">
                  <a:latin typeface="Arial" panose="020B0604020202020204" pitchFamily="34" charset="0"/>
                  <a:cs typeface="Arial" panose="020B0604020202020204" pitchFamily="34" charset="0"/>
                </a:rPr>
                <a:t>Altitude (km)</a:t>
              </a:r>
            </a:p>
          </p:txBody>
        </p:sp>
      </p:grpSp>
      <p:grpSp>
        <p:nvGrpSpPr>
          <p:cNvPr id="55" name="Gruppo 54">
            <a:extLst>
              <a:ext uri="{FF2B5EF4-FFF2-40B4-BE49-F238E27FC236}">
                <a16:creationId xmlns:a16="http://schemas.microsoft.com/office/drawing/2014/main" id="{B60C9A79-2A82-EB83-DD70-E9E5CA28610E}"/>
              </a:ext>
            </a:extLst>
          </p:cNvPr>
          <p:cNvGrpSpPr/>
          <p:nvPr/>
        </p:nvGrpSpPr>
        <p:grpSpPr>
          <a:xfrm>
            <a:off x="7296964" y="1102572"/>
            <a:ext cx="3389544" cy="2920012"/>
            <a:chOff x="7296964" y="1102572"/>
            <a:chExt cx="3389544" cy="2920012"/>
          </a:xfrm>
        </p:grpSpPr>
        <p:pic>
          <p:nvPicPr>
            <p:cNvPr id="40" name="Immagine 39">
              <a:extLst>
                <a:ext uri="{FF2B5EF4-FFF2-40B4-BE49-F238E27FC236}">
                  <a16:creationId xmlns:a16="http://schemas.microsoft.com/office/drawing/2014/main" id="{F9DF4EC2-CEAC-E2D5-F117-D58195892ACC}"/>
                </a:ext>
              </a:extLst>
            </p:cNvPr>
            <p:cNvPicPr>
              <a:picLocks noChangeAspect="1"/>
            </p:cNvPicPr>
            <p:nvPr/>
          </p:nvPicPr>
          <p:blipFill rotWithShape="1">
            <a:blip r:embed="rId7">
              <a:extLst>
                <a:ext uri="{28A0092B-C50C-407E-A947-70E740481C1C}">
                  <a14:useLocalDpi xmlns:a14="http://schemas.microsoft.com/office/drawing/2010/main" val="0"/>
                </a:ext>
              </a:extLst>
            </a:blip>
            <a:srcRect l="39505" t="4598" r="2055"/>
            <a:stretch/>
          </p:blipFill>
          <p:spPr>
            <a:xfrm>
              <a:off x="7327708" y="1224756"/>
              <a:ext cx="3358800" cy="2753376"/>
            </a:xfrm>
            <a:prstGeom prst="rect">
              <a:avLst/>
            </a:prstGeom>
          </p:spPr>
        </p:pic>
        <p:sp>
          <p:nvSpPr>
            <p:cNvPr id="37" name="CasellaDiTesto 36">
              <a:extLst>
                <a:ext uri="{FF2B5EF4-FFF2-40B4-BE49-F238E27FC236}">
                  <a16:creationId xmlns:a16="http://schemas.microsoft.com/office/drawing/2014/main" id="{25B7B1E7-CECD-70A2-1800-A20FDED2CF7A}"/>
                </a:ext>
              </a:extLst>
            </p:cNvPr>
            <p:cNvSpPr txBox="1"/>
            <p:nvPr/>
          </p:nvSpPr>
          <p:spPr>
            <a:xfrm>
              <a:off x="7333303" y="1102572"/>
              <a:ext cx="2807093" cy="276999"/>
            </a:xfrm>
            <a:prstGeom prst="rect">
              <a:avLst/>
            </a:prstGeom>
            <a:noFill/>
          </p:spPr>
          <p:txBody>
            <a:bodyPr wrap="square" rtlCol="0">
              <a:spAutoFit/>
            </a:bodyPr>
            <a:lstStyle/>
            <a:p>
              <a:r>
                <a:rPr lang="en-GB" sz="1200" dirty="0"/>
                <a:t>Fireball event on 11 September 2018</a:t>
              </a:r>
            </a:p>
          </p:txBody>
        </p:sp>
        <p:sp>
          <p:nvSpPr>
            <p:cNvPr id="45" name="CasellaDiTesto 44">
              <a:extLst>
                <a:ext uri="{FF2B5EF4-FFF2-40B4-BE49-F238E27FC236}">
                  <a16:creationId xmlns:a16="http://schemas.microsoft.com/office/drawing/2014/main" id="{8091E48E-B3D3-EDEA-3742-77E550B5FA3E}"/>
                </a:ext>
              </a:extLst>
            </p:cNvPr>
            <p:cNvSpPr txBox="1"/>
            <p:nvPr/>
          </p:nvSpPr>
          <p:spPr>
            <a:xfrm rot="21365934">
              <a:off x="8818324" y="3754606"/>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NS (km)</a:t>
              </a:r>
            </a:p>
          </p:txBody>
        </p:sp>
        <p:sp>
          <p:nvSpPr>
            <p:cNvPr id="48" name="CasellaDiTesto 47">
              <a:extLst>
                <a:ext uri="{FF2B5EF4-FFF2-40B4-BE49-F238E27FC236}">
                  <a16:creationId xmlns:a16="http://schemas.microsoft.com/office/drawing/2014/main" id="{BBA9A782-EDD3-568F-CB2B-9D60171AB901}"/>
                </a:ext>
              </a:extLst>
            </p:cNvPr>
            <p:cNvSpPr txBox="1"/>
            <p:nvPr/>
          </p:nvSpPr>
          <p:spPr>
            <a:xfrm rot="3544018">
              <a:off x="7101785" y="3280538"/>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EW (km)</a:t>
              </a:r>
            </a:p>
          </p:txBody>
        </p:sp>
        <p:sp>
          <p:nvSpPr>
            <p:cNvPr id="52" name="CasellaDiTesto 51">
              <a:extLst>
                <a:ext uri="{FF2B5EF4-FFF2-40B4-BE49-F238E27FC236}">
                  <a16:creationId xmlns:a16="http://schemas.microsoft.com/office/drawing/2014/main" id="{DF9AC9AD-FFB0-CA00-0F4A-35E75A0598D5}"/>
                </a:ext>
              </a:extLst>
            </p:cNvPr>
            <p:cNvSpPr txBox="1"/>
            <p:nvPr/>
          </p:nvSpPr>
          <p:spPr>
            <a:xfrm rot="16200000">
              <a:off x="6801140" y="1932087"/>
              <a:ext cx="1237870" cy="246221"/>
            </a:xfrm>
            <a:prstGeom prst="rect">
              <a:avLst/>
            </a:prstGeom>
            <a:solidFill>
              <a:schemeClr val="bg1"/>
            </a:solidFill>
          </p:spPr>
          <p:txBody>
            <a:bodyPr wrap="square" rtlCol="0">
              <a:spAutoFit/>
            </a:bodyPr>
            <a:lstStyle/>
            <a:p>
              <a:r>
                <a:rPr lang="en-GB" sz="1000" dirty="0">
                  <a:latin typeface="Arial" panose="020B0604020202020204" pitchFamily="34" charset="0"/>
                  <a:cs typeface="Arial" panose="020B0604020202020204" pitchFamily="34" charset="0"/>
                </a:rPr>
                <a:t>Altitude (km)</a:t>
              </a:r>
            </a:p>
          </p:txBody>
        </p:sp>
      </p:gr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imbolo, emblema&#10;&#10;Descrizione generata automaticamente">
            <a:extLst>
              <a:ext uri="{FF2B5EF4-FFF2-40B4-BE49-F238E27FC236}">
                <a16:creationId xmlns:a16="http://schemas.microsoft.com/office/drawing/2014/main" id="{20E9E2B1-4F25-7980-4EC4-2104AFE505D7}"/>
              </a:ext>
            </a:extLst>
          </p:cNvPr>
          <p:cNvPicPr>
            <a:picLocks noChangeAspect="1"/>
          </p:cNvPicPr>
          <p:nvPr/>
        </p:nvPicPr>
        <p:blipFill>
          <a:blip r:embed="rId2"/>
          <a:stretch>
            <a:fillRect/>
          </a:stretch>
        </p:blipFill>
        <p:spPr>
          <a:xfrm>
            <a:off x="10381938" y="125525"/>
            <a:ext cx="1487151" cy="840902"/>
          </a:xfrm>
          <a:prstGeom prst="rect">
            <a:avLst/>
          </a:prstGeom>
        </p:spPr>
      </p:pic>
      <p:pic>
        <p:nvPicPr>
          <p:cNvPr id="3" name="Immagine 2" descr="Immagine che contiene strumento, design&#10;&#10;Descrizione generata automaticamente">
            <a:extLst>
              <a:ext uri="{FF2B5EF4-FFF2-40B4-BE49-F238E27FC236}">
                <a16:creationId xmlns:a16="http://schemas.microsoft.com/office/drawing/2014/main" id="{C7AC4010-26FA-E352-C8BD-6C22C0318587}"/>
              </a:ext>
            </a:extLst>
          </p:cNvPr>
          <p:cNvPicPr>
            <a:picLocks noChangeAspect="1"/>
          </p:cNvPicPr>
          <p:nvPr/>
        </p:nvPicPr>
        <p:blipFill>
          <a:blip r:embed="rId3"/>
          <a:stretch>
            <a:fillRect/>
          </a:stretch>
        </p:blipFill>
        <p:spPr>
          <a:xfrm>
            <a:off x="9469656" y="125525"/>
            <a:ext cx="828571" cy="828571"/>
          </a:xfrm>
          <a:prstGeom prst="rect">
            <a:avLst/>
          </a:prstGeom>
        </p:spPr>
      </p:pic>
      <p:sp>
        <p:nvSpPr>
          <p:cNvPr id="7" name="CasellaDiTesto 6">
            <a:extLst>
              <a:ext uri="{FF2B5EF4-FFF2-40B4-BE49-F238E27FC236}">
                <a16:creationId xmlns:a16="http://schemas.microsoft.com/office/drawing/2014/main" id="{2CCD80A3-8604-EC49-28A3-A7864B6F1E3D}"/>
              </a:ext>
            </a:extLst>
          </p:cNvPr>
          <p:cNvSpPr txBox="1"/>
          <p:nvPr/>
        </p:nvSpPr>
        <p:spPr>
          <a:xfrm>
            <a:off x="70446" y="1172483"/>
            <a:ext cx="6872534" cy="1815882"/>
          </a:xfrm>
          <a:prstGeom prst="rect">
            <a:avLst/>
          </a:prstGeom>
          <a:noFill/>
        </p:spPr>
        <p:txBody>
          <a:bodyPr wrap="square" rtlCol="0">
            <a:spAutoFit/>
          </a:bodyPr>
          <a:lstStyle/>
          <a:p>
            <a:pPr algn="just"/>
            <a:r>
              <a:rPr lang="en-GB" sz="1600" dirty="0">
                <a:solidFill>
                  <a:schemeClr val="tx1"/>
                </a:solidFill>
                <a:latin typeface="Arial" panose="020B0604020202020204" pitchFamily="34" charset="0"/>
                <a:cs typeface="Arial" panose="020B0604020202020204" pitchFamily="34" charset="0"/>
              </a:rPr>
              <a:t>The analysis highlights the high potential of an integrated network of both all-sky cameras and infrasonic array for the meteoroid surveillanc</a:t>
            </a:r>
            <a:r>
              <a:rPr lang="en-GB" sz="1600" dirty="0">
                <a:latin typeface="Arial" panose="020B0604020202020204" pitchFamily="34" charset="0"/>
                <a:cs typeface="Arial" panose="020B0604020202020204" pitchFamily="34" charset="0"/>
              </a:rPr>
              <a:t>e and detection.</a:t>
            </a:r>
          </a:p>
          <a:p>
            <a:pPr algn="just"/>
            <a:r>
              <a:rPr lang="en-GB" sz="1600" dirty="0">
                <a:latin typeface="Arial" panose="020B0604020202020204" pitchFamily="34" charset="0"/>
                <a:cs typeface="Arial" panose="020B0604020202020204" pitchFamily="34" charset="0"/>
              </a:rPr>
              <a:t>Infrasonic records allow to locate a bolide using data from a single array, the atmospheric specifications at the time of the event and the event timing provided by an all-sky camera. This allows to locate an event recorded only with a single all-sky camera and one infrasonic array.</a:t>
            </a:r>
          </a:p>
        </p:txBody>
      </p:sp>
      <p:pic>
        <p:nvPicPr>
          <p:cNvPr id="8" name="Immagine 7" descr="Immagine che contiene testo, diagramma, Diagramma, linea&#10;&#10;Descrizione generata automaticamente">
            <a:extLst>
              <a:ext uri="{FF2B5EF4-FFF2-40B4-BE49-F238E27FC236}">
                <a16:creationId xmlns:a16="http://schemas.microsoft.com/office/drawing/2014/main" id="{BE6EFFA9-E9CD-BD1A-56A9-B90B830BBE72}"/>
              </a:ext>
            </a:extLst>
          </p:cNvPr>
          <p:cNvPicPr>
            <a:picLocks noChangeAspect="1"/>
          </p:cNvPicPr>
          <p:nvPr/>
        </p:nvPicPr>
        <p:blipFill rotWithShape="1">
          <a:blip r:embed="rId4"/>
          <a:srcRect l="7984" r="6210"/>
          <a:stretch/>
        </p:blipFill>
        <p:spPr>
          <a:xfrm>
            <a:off x="0" y="3110345"/>
            <a:ext cx="6539345" cy="3687219"/>
          </a:xfrm>
          <a:prstGeom prst="rect">
            <a:avLst/>
          </a:prstGeom>
        </p:spPr>
      </p:pic>
      <p:grpSp>
        <p:nvGrpSpPr>
          <p:cNvPr id="15" name="Gruppo 14">
            <a:extLst>
              <a:ext uri="{FF2B5EF4-FFF2-40B4-BE49-F238E27FC236}">
                <a16:creationId xmlns:a16="http://schemas.microsoft.com/office/drawing/2014/main" id="{B46E470F-E604-03A2-D74A-3ACC29945613}"/>
              </a:ext>
            </a:extLst>
          </p:cNvPr>
          <p:cNvGrpSpPr/>
          <p:nvPr/>
        </p:nvGrpSpPr>
        <p:grpSpPr>
          <a:xfrm>
            <a:off x="7079671" y="1066421"/>
            <a:ext cx="3629891" cy="2708943"/>
            <a:chOff x="7415609" y="1156472"/>
            <a:chExt cx="3099991" cy="3081438"/>
          </a:xfrm>
        </p:grpSpPr>
        <p:pic>
          <p:nvPicPr>
            <p:cNvPr id="10" name="Immagine 9">
              <a:extLst>
                <a:ext uri="{FF2B5EF4-FFF2-40B4-BE49-F238E27FC236}">
                  <a16:creationId xmlns:a16="http://schemas.microsoft.com/office/drawing/2014/main" id="{6D28ED1C-CDFC-A0C3-B72E-B1CB6EE6968C}"/>
                </a:ext>
              </a:extLst>
            </p:cNvPr>
            <p:cNvPicPr>
              <a:picLocks noChangeAspect="1"/>
            </p:cNvPicPr>
            <p:nvPr/>
          </p:nvPicPr>
          <p:blipFill rotWithShape="1">
            <a:blip r:embed="rId5"/>
            <a:srcRect l="48183" t="6970" r="6841" b="2713"/>
            <a:stretch/>
          </p:blipFill>
          <p:spPr>
            <a:xfrm>
              <a:off x="7538720" y="1378013"/>
              <a:ext cx="2976880" cy="2736787"/>
            </a:xfrm>
            <a:prstGeom prst="rect">
              <a:avLst/>
            </a:prstGeom>
          </p:spPr>
        </p:pic>
        <p:sp>
          <p:nvSpPr>
            <p:cNvPr id="11" name="CasellaDiTesto 10">
              <a:extLst>
                <a:ext uri="{FF2B5EF4-FFF2-40B4-BE49-F238E27FC236}">
                  <a16:creationId xmlns:a16="http://schemas.microsoft.com/office/drawing/2014/main" id="{C5F93A30-8163-4A88-9EFB-283AC3519F33}"/>
                </a:ext>
              </a:extLst>
            </p:cNvPr>
            <p:cNvSpPr txBox="1"/>
            <p:nvPr/>
          </p:nvSpPr>
          <p:spPr>
            <a:xfrm>
              <a:off x="7536711" y="1156472"/>
              <a:ext cx="2807093" cy="276999"/>
            </a:xfrm>
            <a:prstGeom prst="rect">
              <a:avLst/>
            </a:prstGeom>
            <a:noFill/>
          </p:spPr>
          <p:txBody>
            <a:bodyPr wrap="square" rtlCol="0">
              <a:spAutoFit/>
            </a:bodyPr>
            <a:lstStyle/>
            <a:p>
              <a:r>
                <a:rPr lang="en-GB" sz="1200" dirty="0"/>
                <a:t>Fireball event on 22 August 2018</a:t>
              </a:r>
            </a:p>
          </p:txBody>
        </p:sp>
        <p:sp>
          <p:nvSpPr>
            <p:cNvPr id="12" name="CasellaDiTesto 11">
              <a:extLst>
                <a:ext uri="{FF2B5EF4-FFF2-40B4-BE49-F238E27FC236}">
                  <a16:creationId xmlns:a16="http://schemas.microsoft.com/office/drawing/2014/main" id="{B75E78D0-DD0C-F63F-EC89-C17E2EF78F82}"/>
                </a:ext>
              </a:extLst>
            </p:cNvPr>
            <p:cNvSpPr txBox="1"/>
            <p:nvPr/>
          </p:nvSpPr>
          <p:spPr>
            <a:xfrm rot="794077">
              <a:off x="7572634" y="3928271"/>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NS (km)</a:t>
              </a:r>
            </a:p>
          </p:txBody>
        </p:sp>
        <p:sp>
          <p:nvSpPr>
            <p:cNvPr id="13" name="CasellaDiTesto 12">
              <a:extLst>
                <a:ext uri="{FF2B5EF4-FFF2-40B4-BE49-F238E27FC236}">
                  <a16:creationId xmlns:a16="http://schemas.microsoft.com/office/drawing/2014/main" id="{D48F5E43-E188-F653-71FB-35E6986CB64F}"/>
                </a:ext>
              </a:extLst>
            </p:cNvPr>
            <p:cNvSpPr txBox="1"/>
            <p:nvPr/>
          </p:nvSpPr>
          <p:spPr>
            <a:xfrm rot="21194483">
              <a:off x="9196254" y="3991689"/>
              <a:ext cx="123787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Distance EW (km)</a:t>
              </a:r>
            </a:p>
          </p:txBody>
        </p:sp>
        <p:sp>
          <p:nvSpPr>
            <p:cNvPr id="14" name="CasellaDiTesto 13">
              <a:extLst>
                <a:ext uri="{FF2B5EF4-FFF2-40B4-BE49-F238E27FC236}">
                  <a16:creationId xmlns:a16="http://schemas.microsoft.com/office/drawing/2014/main" id="{33895DA0-7A64-9F91-F919-015332C95E84}"/>
                </a:ext>
              </a:extLst>
            </p:cNvPr>
            <p:cNvSpPr txBox="1"/>
            <p:nvPr/>
          </p:nvSpPr>
          <p:spPr>
            <a:xfrm rot="16200000">
              <a:off x="6919785" y="2353214"/>
              <a:ext cx="1237870" cy="246221"/>
            </a:xfrm>
            <a:prstGeom prst="rect">
              <a:avLst/>
            </a:prstGeom>
            <a:solidFill>
              <a:schemeClr val="bg1"/>
            </a:solidFill>
          </p:spPr>
          <p:txBody>
            <a:bodyPr wrap="square" rtlCol="0">
              <a:spAutoFit/>
            </a:bodyPr>
            <a:lstStyle/>
            <a:p>
              <a:r>
                <a:rPr lang="en-GB" sz="1000" dirty="0">
                  <a:latin typeface="Arial" panose="020B0604020202020204" pitchFamily="34" charset="0"/>
                  <a:cs typeface="Arial" panose="020B0604020202020204" pitchFamily="34" charset="0"/>
                </a:rPr>
                <a:t>Altitude (km)</a:t>
              </a:r>
            </a:p>
          </p:txBody>
        </p:sp>
      </p:grpSp>
      <p:sp>
        <p:nvSpPr>
          <p:cNvPr id="16" name="CasellaDiTesto 15">
            <a:extLst>
              <a:ext uri="{FF2B5EF4-FFF2-40B4-BE49-F238E27FC236}">
                <a16:creationId xmlns:a16="http://schemas.microsoft.com/office/drawing/2014/main" id="{353598DE-AF4B-21CB-3344-C23EA1C31719}"/>
              </a:ext>
            </a:extLst>
          </p:cNvPr>
          <p:cNvSpPr txBox="1"/>
          <p:nvPr/>
        </p:nvSpPr>
        <p:spPr>
          <a:xfrm>
            <a:off x="6539345" y="3897827"/>
            <a:ext cx="4170217" cy="3046988"/>
          </a:xfrm>
          <a:prstGeom prst="rect">
            <a:avLst/>
          </a:prstGeom>
          <a:noFill/>
        </p:spPr>
        <p:txBody>
          <a:bodyPr wrap="square" rtlCol="0">
            <a:spAutoFit/>
          </a:bodyPr>
          <a:lstStyle/>
          <a:p>
            <a:pPr algn="just"/>
            <a:r>
              <a:rPr lang="en-GB" sz="1600" dirty="0">
                <a:solidFill>
                  <a:schemeClr val="tx1"/>
                </a:solidFill>
                <a:latin typeface="Arial" panose="020B0604020202020204" pitchFamily="34" charset="0"/>
                <a:cs typeface="Arial" panose="020B0604020202020204" pitchFamily="34" charset="0"/>
              </a:rPr>
              <a:t>Open questions remain in estimating the energy of smaller fireball events based on infrasound records.</a:t>
            </a:r>
          </a:p>
          <a:p>
            <a:pPr algn="just"/>
            <a:r>
              <a:rPr lang="en-GB" sz="1600" dirty="0">
                <a:latin typeface="Arial" panose="020B0604020202020204" pitchFamily="34" charset="0"/>
                <a:cs typeface="Arial" panose="020B0604020202020204" pitchFamily="34" charset="0"/>
              </a:rPr>
              <a:t>Not enough events in our database.</a:t>
            </a:r>
            <a:endParaRPr lang="en-GB" sz="1600" dirty="0">
              <a:solidFill>
                <a:schemeClr val="tx1"/>
              </a:solidFill>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simple correction for the geometrical spreading may not be sufficient.</a:t>
            </a:r>
          </a:p>
          <a:p>
            <a:pPr algn="just"/>
            <a:r>
              <a:rPr lang="en-GB" sz="1600" dirty="0">
                <a:latin typeface="Arial" panose="020B0604020202020204" pitchFamily="34" charset="0"/>
                <a:cs typeface="Arial" panose="020B0604020202020204" pitchFamily="34" charset="0"/>
              </a:rPr>
              <a:t>Probable importance of other parameters: altitude of the meteoroid fragmentation (different air pressure), size of the meteoroid and its velocity.</a:t>
            </a:r>
          </a:p>
          <a:p>
            <a:pPr algn="just"/>
            <a:endParaRPr lang="en-GB" sz="9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Lots of work still to do!</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4082</TotalTime>
  <Words>886</Words>
  <Application>Microsoft Office PowerPoint</Application>
  <PresentationFormat>Widescreen</PresentationFormat>
  <Paragraphs>73</Paragraphs>
  <Slides>6</Slides>
  <Notes>0</Notes>
  <HiddenSlides>0</HiddenSlides>
  <MMClips>0</MMClips>
  <ScaleCrop>false</ScaleCrop>
  <HeadingPairs>
    <vt:vector size="8" baseType="variant">
      <vt:variant>
        <vt:lpstr>Caratteri utilizzati</vt:lpstr>
      </vt:variant>
      <vt:variant>
        <vt:i4>4</vt:i4>
      </vt:variant>
      <vt:variant>
        <vt:lpstr>Tema</vt:lpstr>
      </vt:variant>
      <vt:variant>
        <vt:i4>2</vt:i4>
      </vt:variant>
      <vt:variant>
        <vt:lpstr>Server OLE incorporati</vt:lpstr>
      </vt:variant>
      <vt:variant>
        <vt:i4>1</vt:i4>
      </vt:variant>
      <vt:variant>
        <vt:lpstr>Titoli diapositive</vt:lpstr>
      </vt:variant>
      <vt:variant>
        <vt:i4>6</vt:i4>
      </vt:variant>
    </vt:vector>
  </HeadingPairs>
  <TitlesOfParts>
    <vt:vector size="13" baseType="lpstr">
      <vt:lpstr>Arial</vt:lpstr>
      <vt:lpstr>Calibri</vt:lpstr>
      <vt:lpstr>Calibri Light</vt:lpstr>
      <vt:lpstr>Cambria Math</vt:lpstr>
      <vt:lpstr>Custom Design</vt:lpstr>
      <vt:lpstr>Office Theme</vt:lpstr>
      <vt:lpstr>Bitmap 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giacomo belli</cp:lastModifiedBy>
  <cp:revision>48</cp:revision>
  <dcterms:created xsi:type="dcterms:W3CDTF">2023-04-18T13:25:54Z</dcterms:created>
  <dcterms:modified xsi:type="dcterms:W3CDTF">2023-06-08T08:08:07Z</dcterms:modified>
</cp:coreProperties>
</file>