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E5A"/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1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5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3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4946400"/>
            <a:ext cx="9144000" cy="197100"/>
          </a:xfrm>
          <a:prstGeom prst="rect">
            <a:avLst/>
          </a:prstGeom>
          <a:solidFill>
            <a:srgbClr val="0041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Federal Institute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for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Geosciences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and Natural Resources, Hannover, Germany</a:t>
            </a:r>
          </a:p>
        </p:txBody>
      </p:sp>
      <p:sp>
        <p:nvSpPr>
          <p:cNvPr id="8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21700" y="4784400"/>
            <a:ext cx="2022300" cy="3591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rgbClr val="F5BE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6E"/>
                </a:solidFill>
                <a:effectLst/>
                <a:uLnTx/>
                <a:uFillTx/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xx June 2023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3542"/>
            <a:ext cx="9143999" cy="81838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321"/>
            <a:ext cx="9144000" cy="1051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54288" y="4687423"/>
            <a:ext cx="922020" cy="42903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21668" y="4387757"/>
            <a:ext cx="809625" cy="188119"/>
            <a:chOff x="6815" y="508"/>
            <a:chExt cx="680" cy="158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8126945" y="4393873"/>
            <a:ext cx="802037" cy="1832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P1.4-112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441930" y="4443431"/>
            <a:ext cx="64104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u="sng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Lars </a:t>
            </a:r>
            <a:r>
              <a:rPr lang="de-DE" sz="1200" u="sng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Ceranna</a:t>
            </a:r>
            <a:r>
              <a:rPr lang="de-D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, Peter </a:t>
            </a:r>
            <a:r>
              <a:rPr lang="de-DE" sz="1200" dirty="0" err="1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Gaebler</a:t>
            </a:r>
            <a:r>
              <a:rPr lang="de-D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, Gernot Hartmann, P</a:t>
            </a:r>
            <a:r>
              <a:rPr lang="de-D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atrick Hupe, 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Christop</a:t>
            </a:r>
            <a:r>
              <a:rPr lang="de-D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Pilger &amp; Andreas Steinberg</a:t>
            </a:r>
            <a:endParaRPr lang="de-DE" sz="900" baseline="300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algn="ctr"/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Institute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Geosciences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and Natural Resources (BGR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)</a:t>
            </a:r>
            <a:endParaRPr lang="de-DE" sz="9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42" name="Titel 2"/>
          <p:cNvSpPr txBox="1">
            <a:spLocks/>
          </p:cNvSpPr>
          <p:nvPr/>
        </p:nvSpPr>
        <p:spPr>
          <a:xfrm>
            <a:off x="480023" y="84038"/>
            <a:ext cx="7088828" cy="653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n-US" dirty="0">
                <a:solidFill>
                  <a:srgbClr val="00416E"/>
                </a:solidFill>
                <a:latin typeface="Noto Sans Display"/>
              </a:rPr>
              <a:t>On the infrasound emission generated </a:t>
            </a:r>
            <a:br>
              <a:rPr lang="en-US" dirty="0">
                <a:solidFill>
                  <a:srgbClr val="00416E"/>
                </a:solidFill>
                <a:latin typeface="Noto Sans Display"/>
              </a:rPr>
            </a:br>
            <a:r>
              <a:rPr lang="en-US" dirty="0">
                <a:solidFill>
                  <a:srgbClr val="00416E"/>
                </a:solidFill>
                <a:latin typeface="Noto Sans Display"/>
              </a:rPr>
              <a:t>by wind turbines</a:t>
            </a:r>
          </a:p>
          <a:p>
            <a:pPr defTabSz="514337">
              <a:lnSpc>
                <a:spcPts val="2500"/>
              </a:lnSpc>
              <a:defRPr/>
            </a:pPr>
            <a:r>
              <a:rPr lang="en-GB" dirty="0">
                <a:solidFill>
                  <a:srgbClr val="00416E"/>
                </a:solidFill>
                <a:latin typeface="Noto Sans Display"/>
              </a:rPr>
              <a:t/>
            </a:r>
            <a:br>
              <a:rPr lang="en-GB" dirty="0">
                <a:solidFill>
                  <a:srgbClr val="00416E"/>
                </a:solidFill>
                <a:latin typeface="Noto Sans Display"/>
              </a:rPr>
            </a:br>
            <a:endParaRPr lang="en-GB" dirty="0">
              <a:solidFill>
                <a:srgbClr val="00416E"/>
              </a:solidFill>
              <a:latin typeface="Noto Sans Display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32" y="913650"/>
            <a:ext cx="5815013" cy="33718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35096" y="831598"/>
            <a:ext cx="3052604" cy="334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DE" sz="1200" spc="-8" dirty="0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Isolating Beirut explosion‘s </a:t>
            </a: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signals at IS26 and IS48 by subtracting bg noise </a:t>
            </a:r>
          </a:p>
          <a:p>
            <a:pPr marL="214313" indent="-21431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DE" sz="1200" spc="-8" dirty="0" err="1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Studying</a:t>
            </a:r>
            <a:r>
              <a:rPr lang="de-DE" sz="1200" spc="-8" dirty="0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influence on detction capability using PMCC by considering the reference signal (coherent infra- sound) and WT-signals (incoherent infdrasound) recorded</a:t>
            </a: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at </a:t>
            </a:r>
            <a:r>
              <a:rPr lang="de-DE" sz="1200" spc="-8" dirty="0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 large wind </a:t>
            </a:r>
            <a:r>
              <a:rPr lang="de-DE" sz="1200" spc="-8" dirty="0" err="1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farm</a:t>
            </a:r>
            <a:r>
              <a:rPr lang="de-DE" sz="1200" spc="-8" dirty="0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(48 MW) at </a:t>
            </a:r>
            <a:r>
              <a:rPr lang="de-DE" sz="1200" spc="-8" dirty="0" err="1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distances</a:t>
            </a:r>
            <a:r>
              <a:rPr lang="de-DE" sz="1200" spc="-8" dirty="0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200" spc="-8" dirty="0" err="1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up</a:t>
            </a:r>
            <a:r>
              <a:rPr lang="de-DE" sz="1200" spc="-8" dirty="0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200" spc="-8" dirty="0" err="1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to</a:t>
            </a:r>
            <a:r>
              <a:rPr lang="de-DE" sz="1200" spc="-8" dirty="0" smtClean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4.5 km</a:t>
            </a:r>
            <a:endParaRPr lang="de-DE" sz="1200" spc="-8" dirty="0">
              <a:solidFill>
                <a:srgbClr val="231F20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reference signal + bg noise (top)</a:t>
            </a:r>
          </a:p>
          <a:p>
            <a:pPr marL="557213" lvl="1" indent="-21431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reference signal + bg noise + WT-signal (</a:t>
            </a:r>
            <a:r>
              <a:rPr lang="de-DE" sz="1200" spc="-8" dirty="0" err="1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middle</a:t>
            </a: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)</a:t>
            </a:r>
          </a:p>
          <a:p>
            <a:pPr marL="557213" lvl="1" indent="-21431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reduced coherency (bottom) – black areas = no coherency </a:t>
            </a:r>
          </a:p>
          <a:p>
            <a:pPr marL="214313" indent="-21431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DE" sz="1200" u="sng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here:</a:t>
            </a:r>
            <a:r>
              <a:rPr lang="de-DE" sz="1200" spc="-8" dirty="0">
                <a:solidFill>
                  <a:srgbClr val="231F20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intermediate wind speed and p50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Office PowerPoint</Application>
  <PresentationFormat>Bildschirmpräsentation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Noto Sans Display</vt:lpstr>
      <vt:lpstr>Noto Sans Display SemiBold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ceranna</cp:lastModifiedBy>
  <cp:revision>43</cp:revision>
  <dcterms:created xsi:type="dcterms:W3CDTF">2023-04-18T13:25:54Z</dcterms:created>
  <dcterms:modified xsi:type="dcterms:W3CDTF">2023-06-05T17:17:09Z</dcterms:modified>
</cp:coreProperties>
</file>