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0"/>
  </p:notesMasterIdLst>
  <p:sldIdLst>
    <p:sldId id="261" r:id="rId3"/>
    <p:sldId id="256" r:id="rId4"/>
    <p:sldId id="262" r:id="rId5"/>
    <p:sldId id="263" r:id="rId6"/>
    <p:sldId id="268" r:id="rId7"/>
    <p:sldId id="264" r:id="rId8"/>
    <p:sldId id="265"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8"/>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61" d="100"/>
          <a:sy n="61" d="100"/>
        </p:scale>
        <p:origin x="1231" y="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D5B63-5350-493D-B1F8-108ACCAB6D8F}" type="datetimeFigureOut">
              <a:rPr lang="en-US" smtClean="0"/>
              <a:t>6/11/2023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AAADA4-6228-411D-9E39-7057BC642401}" type="slidenum">
              <a:rPr lang="en-US" smtClean="0"/>
              <a:t>‹#›</a:t>
            </a:fld>
            <a:endParaRPr lang="en-US"/>
          </a:p>
        </p:txBody>
      </p:sp>
    </p:spTree>
    <p:extLst>
      <p:ext uri="{BB962C8B-B14F-4D97-AF65-F5344CB8AC3E}">
        <p14:creationId xmlns:p14="http://schemas.microsoft.com/office/powerpoint/2010/main" val="114941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AAADA4-6228-411D-9E39-7057BC642401}" type="slidenum">
              <a:rPr lang="en-US" smtClean="0"/>
              <a:t>4</a:t>
            </a:fld>
            <a:endParaRPr lang="en-US"/>
          </a:p>
        </p:txBody>
      </p:sp>
    </p:spTree>
    <p:extLst>
      <p:ext uri="{BB962C8B-B14F-4D97-AF65-F5344CB8AC3E}">
        <p14:creationId xmlns:p14="http://schemas.microsoft.com/office/powerpoint/2010/main" val="170892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7.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7.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6.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93544"/>
            <a:ext cx="6826135" cy="1692771"/>
          </a:xfrm>
          <a:prstGeom prst="rect">
            <a:avLst/>
          </a:prstGeom>
          <a:noFill/>
        </p:spPr>
        <p:txBody>
          <a:bodyPr wrap="square" rtlCol="0">
            <a:spAutoFit/>
          </a:bodyPr>
          <a:lstStyle/>
          <a:p>
            <a:pPr algn="ctr"/>
            <a:r>
              <a:rPr lang="es-CR" b="1" dirty="0">
                <a:solidFill>
                  <a:schemeClr val="bg1"/>
                </a:solidFill>
                <a:latin typeface="Arial" panose="020B0604020202020204" pitchFamily="34" charset="0"/>
                <a:cs typeface="Arial" panose="020B0604020202020204" pitchFamily="34" charset="0"/>
              </a:rPr>
              <a:t>Data Analysis of the Hunga-Tonga-Hunga-</a:t>
            </a:r>
            <a:r>
              <a:rPr lang="es-CR" b="1" dirty="0" err="1">
                <a:solidFill>
                  <a:schemeClr val="bg1"/>
                </a:solidFill>
                <a:latin typeface="Arial" panose="020B0604020202020204" pitchFamily="34" charset="0"/>
                <a:cs typeface="Arial" panose="020B0604020202020204" pitchFamily="34" charset="0"/>
              </a:rPr>
              <a:t>Ha’apai</a:t>
            </a:r>
            <a:r>
              <a:rPr lang="es-CR" b="1" dirty="0">
                <a:solidFill>
                  <a:schemeClr val="bg1"/>
                </a:solidFill>
                <a:latin typeface="Arial" panose="020B0604020202020204" pitchFamily="34" charset="0"/>
                <a:cs typeface="Arial" panose="020B0604020202020204" pitchFamily="34" charset="0"/>
              </a:rPr>
              <a:t> Eruption and Mauna Loa Eruption with Three International Monitoring System </a:t>
            </a:r>
            <a:r>
              <a:rPr lang="es-CR" b="1" dirty="0" smtClean="0">
                <a:solidFill>
                  <a:schemeClr val="bg1"/>
                </a:solidFill>
                <a:latin typeface="Arial" panose="020B0604020202020204" pitchFamily="34" charset="0"/>
                <a:cs typeface="Arial" panose="020B0604020202020204" pitchFamily="34" charset="0"/>
              </a:rPr>
              <a:t>Technologies</a:t>
            </a:r>
          </a:p>
          <a:p>
            <a:pPr algn="ctr"/>
            <a:r>
              <a:rPr lang="es-CR" dirty="0" err="1" smtClean="0">
                <a:solidFill>
                  <a:schemeClr val="bg1"/>
                </a:solidFill>
                <a:latin typeface="Arial" panose="020B0604020202020204" pitchFamily="34" charset="0"/>
                <a:cs typeface="Arial" panose="020B0604020202020204" pitchFamily="34" charset="0"/>
              </a:rPr>
              <a:t>Yasameen</a:t>
            </a:r>
            <a:r>
              <a:rPr lang="es-CR" dirty="0" smtClean="0">
                <a:solidFill>
                  <a:schemeClr val="bg1"/>
                </a:solidFill>
                <a:latin typeface="Arial" panose="020B0604020202020204" pitchFamily="34" charset="0"/>
                <a:cs typeface="Arial" panose="020B0604020202020204" pitchFamily="34" charset="0"/>
              </a:rPr>
              <a:t> </a:t>
            </a:r>
            <a:r>
              <a:rPr lang="es-CR" dirty="0">
                <a:solidFill>
                  <a:schemeClr val="bg1"/>
                </a:solidFill>
                <a:latin typeface="Arial" panose="020B0604020202020204" pitchFamily="34" charset="0"/>
                <a:cs typeface="Arial" panose="020B0604020202020204" pitchFamily="34" charset="0"/>
              </a:rPr>
              <a:t>Hameed Shamkhi</a:t>
            </a:r>
          </a:p>
          <a:p>
            <a:pPr algn="ctr"/>
            <a:r>
              <a:rPr lang="en-US" sz="1400" dirty="0">
                <a:solidFill>
                  <a:schemeClr val="bg1"/>
                </a:solidFill>
                <a:latin typeface="Arial" panose="020B0604020202020204" pitchFamily="34" charset="0"/>
                <a:cs typeface="Arial" panose="020B0604020202020204" pitchFamily="34" charset="0"/>
              </a:rPr>
              <a:t>Iraqi National Monitoring Authority (INMA)</a:t>
            </a:r>
          </a:p>
          <a:p>
            <a:pPr algn="ctr"/>
            <a:endParaRPr lang="es-CR" b="1" dirty="0">
              <a:solidFill>
                <a:schemeClr val="bg1"/>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0000"/>
              </a:lnSpc>
            </a:pPr>
            <a:r>
              <a:rPr lang="en-US" sz="1200" dirty="0">
                <a:latin typeface="Arial" panose="020B0604020202020204" pitchFamily="34" charset="0"/>
                <a:cs typeface="Arial" panose="020B0604020202020204" pitchFamily="34" charset="0"/>
              </a:rPr>
              <a:t>This work is about the eruption of the Hunga-Tonga-Hunga-</a:t>
            </a:r>
            <a:r>
              <a:rPr lang="en-US" sz="1200" dirty="0" err="1">
                <a:latin typeface="Arial" panose="020B0604020202020204" pitchFamily="34" charset="0"/>
                <a:cs typeface="Arial" panose="020B0604020202020204" pitchFamily="34" charset="0"/>
              </a:rPr>
              <a:t>Ha’apai</a:t>
            </a:r>
            <a:r>
              <a:rPr lang="en-US" sz="1200" dirty="0">
                <a:latin typeface="Arial" panose="020B0604020202020204" pitchFamily="34" charset="0"/>
                <a:cs typeface="Arial" panose="020B0604020202020204" pitchFamily="34" charset="0"/>
              </a:rPr>
              <a:t> volcano on 15 January 2022 and </a:t>
            </a:r>
            <a:r>
              <a:rPr lang="en-US" sz="1200" dirty="0">
                <a:effectLst/>
                <a:latin typeface="Arial" panose="020B0604020202020204" pitchFamily="34" charset="0"/>
                <a:ea typeface="Calibri" panose="020F0502020204030204" pitchFamily="34" charset="0"/>
                <a:cs typeface="Arial" panose="020B0604020202020204" pitchFamily="34" charset="0"/>
              </a:rPr>
              <a:t>Mauna Loa eruption 28 November 2022 at 08:56 UTC with data 3 IMS technologies of CTBTO.</a:t>
            </a:r>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R" sz="1400" b="1" dirty="0">
                <a:solidFill>
                  <a:schemeClr val="bg1"/>
                </a:solidFill>
                <a:latin typeface="Times New Roman" panose="02020603050405020304" pitchFamily="18" charset="0"/>
                <a:cs typeface="Times New Roman" panose="02020603050405020304" pitchFamily="18" charset="0"/>
              </a:rPr>
              <a:t>P1.4-792</a:t>
            </a:r>
            <a:endParaRPr lang="en-AT" sz="1400" b="1" dirty="0">
              <a:solidFill>
                <a:schemeClr val="bg1"/>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0000"/>
              </a:lnSpc>
            </a:pPr>
            <a:r>
              <a:rPr lang="en-US" sz="1200" dirty="0">
                <a:latin typeface="Arial" panose="020B0604020202020204" pitchFamily="34" charset="0"/>
                <a:cs typeface="Arial" panose="020B0604020202020204" pitchFamily="34" charset="0"/>
              </a:rPr>
              <a:t>We use the REB-LEB bulletins from IDC analysis, and we use data from Infrasound, Hydroacoustic and seismic IMS stations around of the events locations and we use the tools from NDC-in-a-box for NDCs.</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Low">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R" sz="1200" dirty="0">
                <a:latin typeface="Arial" panose="020B0604020202020204" pitchFamily="34" charset="0"/>
                <a:cs typeface="Arial" panose="020B0604020202020204" pitchFamily="34" charset="0"/>
              </a:rPr>
              <a:t>Different IMS monitoring techniques were identified, detected and correlated to be analyzed in this investigation and to have a location of the events with NDC-in-a-box tolos</a:t>
            </a:r>
            <a:r>
              <a:rPr lang="es-CR"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CR"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8" y="2979640"/>
            <a:ext cx="2086773" cy="2066220"/>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eaLnBrk="0" fontAlgn="base" hangingPunct="0">
              <a:lnSpc>
                <a:spcPct val="100000"/>
              </a:lnSpc>
              <a:spcAft>
                <a:spcPct val="0"/>
              </a:spcAft>
            </a:pPr>
            <a:endParaRPr kumimoji="0" lang="es-CR" altLang="es-CR"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eaLnBrk="0" fontAlgn="base" hangingPunct="0">
              <a:lnSpc>
                <a:spcPct val="100000"/>
              </a:lnSpc>
              <a:spcAft>
                <a:spcPct val="0"/>
              </a:spcAft>
            </a:pPr>
            <a:endParaRPr lang="es-CR" altLang="es-CR"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eaLnBrk="0" fontAlgn="base" hangingPunct="0">
              <a:lnSpc>
                <a:spcPct val="100000"/>
              </a:lnSpc>
              <a:spcAft>
                <a:spcPct val="0"/>
              </a:spcAft>
            </a:pPr>
            <a:r>
              <a:rPr lang="es-CR" altLang="es-CR" sz="1200" dirty="0">
                <a:latin typeface="Arial" panose="020B0604020202020204" pitchFamily="34" charset="0"/>
                <a:cs typeface="Arial" panose="020B0604020202020204" pitchFamily="34" charset="0"/>
              </a:rPr>
              <a:t>With the analysis of the events, the importance of the use of IMS monitoring technologies for the NDCs is demonstrated .</a:t>
            </a:r>
          </a:p>
          <a:p>
            <a:pPr algn="just" eaLnBrk="0" fontAlgn="base" hangingPunct="0">
              <a:lnSpc>
                <a:spcPct val="100000"/>
              </a:lnSpc>
              <a:spcAft>
                <a:spcPct val="0"/>
              </a:spcAft>
            </a:pPr>
            <a:r>
              <a:rPr lang="en-US" sz="1200" dirty="0">
                <a:latin typeface="Arial" panose="020B0604020202020204" pitchFamily="34" charset="0"/>
                <a:cs typeface="Arial" panose="020B0604020202020204" pitchFamily="34" charset="0"/>
              </a:rPr>
              <a:t>The detection capability of the infrasound IMS stations is very good.</a:t>
            </a:r>
          </a:p>
          <a:p>
            <a:pPr algn="just" eaLnBrk="0" fontAlgn="base" hangingPunct="0">
              <a:lnSpc>
                <a:spcPct val="100000"/>
              </a:lnSpc>
              <a:spcAft>
                <a:spcPct val="0"/>
              </a:spcAft>
            </a:pPr>
            <a:endParaRPr lang="en-US" sz="1400" dirty="0">
              <a:latin typeface="Arial Regular"/>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R" altLang="es-CR"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10956840" y="-149300"/>
            <a:ext cx="1328298" cy="1464534"/>
          </a:xfrm>
          <a:prstGeom prst="rect">
            <a:avLst/>
          </a:prstGeom>
        </p:spPr>
      </p:pic>
    </p:spTree>
    <p:extLst>
      <p:ext uri="{BB962C8B-B14F-4D97-AF65-F5344CB8AC3E}">
        <p14:creationId xmlns:p14="http://schemas.microsoft.com/office/powerpoint/2010/main" val="253671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1355260" y="99806"/>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R" sz="1000" b="1" dirty="0">
                <a:solidFill>
                  <a:schemeClr val="bg1"/>
                </a:solidFill>
                <a:latin typeface="+mn-lt"/>
              </a:rPr>
              <a:t>P1.4-792</a:t>
            </a:r>
            <a:endParaRPr lang="en-AT" sz="1000" b="1" dirty="0">
              <a:solidFill>
                <a:schemeClr val="bg1"/>
              </a:solidFill>
              <a:latin typeface="+mn-lt"/>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1356D231-E001-1ADE-5354-54E6FED24BB7}"/>
              </a:ext>
            </a:extLst>
          </p:cNvPr>
          <p:cNvSpPr txBox="1">
            <a:spLocks/>
          </p:cNvSpPr>
          <p:nvPr/>
        </p:nvSpPr>
        <p:spPr>
          <a:xfrm>
            <a:off x="719809" y="2302949"/>
            <a:ext cx="8021508" cy="368221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6EB1E88-1A05-9958-453F-1530CD99AF23}"/>
              </a:ext>
            </a:extLst>
          </p:cNvPr>
          <p:cNvSpPr txBox="1">
            <a:spLocks/>
          </p:cNvSpPr>
          <p:nvPr/>
        </p:nvSpPr>
        <p:spPr>
          <a:xfrm>
            <a:off x="47319" y="1691032"/>
            <a:ext cx="9299786" cy="24937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The eruption of the </a:t>
            </a:r>
            <a:r>
              <a:rPr lang="en-US" sz="1800" dirty="0" err="1">
                <a:effectLst/>
                <a:latin typeface="Arial" panose="020B0604020202020204" pitchFamily="34" charset="0"/>
                <a:ea typeface="Calibri" panose="020F0502020204030204" pitchFamily="34" charset="0"/>
                <a:cs typeface="Arial" panose="020B0604020202020204" pitchFamily="34" charset="0"/>
              </a:rPr>
              <a:t>Hunga</a:t>
            </a:r>
            <a:r>
              <a:rPr lang="en-US" sz="1800" dirty="0">
                <a:effectLst/>
                <a:latin typeface="Arial" panose="020B0604020202020204" pitchFamily="34" charset="0"/>
                <a:ea typeface="Calibri" panose="020F0502020204030204" pitchFamily="34" charset="0"/>
                <a:cs typeface="Arial" panose="020B0604020202020204" pitchFamily="34" charset="0"/>
              </a:rPr>
              <a:t>-Tonga-</a:t>
            </a:r>
            <a:r>
              <a:rPr lang="en-US" sz="1800" dirty="0" err="1">
                <a:effectLst/>
                <a:latin typeface="Arial" panose="020B0604020202020204" pitchFamily="34" charset="0"/>
                <a:ea typeface="Calibri" panose="020F0502020204030204" pitchFamily="34" charset="0"/>
                <a:cs typeface="Arial" panose="020B0604020202020204" pitchFamily="34" charset="0"/>
              </a:rPr>
              <a:t>Hunga</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en-US" sz="1800" dirty="0" err="1">
                <a:effectLst/>
                <a:latin typeface="Arial" panose="020B0604020202020204" pitchFamily="34" charset="0"/>
                <a:ea typeface="Calibri" panose="020F0502020204030204" pitchFamily="34" charset="0"/>
                <a:cs typeface="Arial" panose="020B0604020202020204" pitchFamily="34" charset="0"/>
              </a:rPr>
              <a:t>Ha’apai</a:t>
            </a:r>
            <a:r>
              <a:rPr lang="en-US" sz="1800" dirty="0">
                <a:effectLst/>
                <a:latin typeface="Arial" panose="020B0604020202020204" pitchFamily="34" charset="0"/>
                <a:ea typeface="Calibri" panose="020F0502020204030204" pitchFamily="34" charset="0"/>
                <a:cs typeface="Arial" panose="020B0604020202020204" pitchFamily="34" charset="0"/>
              </a:rPr>
              <a:t> volcano on 15 January 2022 was the largest recorded since the eruption of Krakatoa in 1883. The eruption triggered tsunami waves of up to 15m which struck the west coast of </a:t>
            </a:r>
            <a:r>
              <a:rPr lang="en-US" sz="1800" dirty="0" err="1">
                <a:effectLst/>
                <a:latin typeface="Arial" panose="020B0604020202020204" pitchFamily="34" charset="0"/>
                <a:ea typeface="Calibri" panose="020F0502020204030204" pitchFamily="34" charset="0"/>
                <a:cs typeface="Arial" panose="020B0604020202020204" pitchFamily="34" charset="0"/>
              </a:rPr>
              <a:t>Tongatapu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Eua</a:t>
            </a:r>
            <a:r>
              <a:rPr lang="en-US" sz="1800" dirty="0">
                <a:effectLst/>
                <a:latin typeface="Arial" panose="020B0604020202020204" pitchFamily="34" charset="0"/>
                <a:ea typeface="Calibri" panose="020F0502020204030204" pitchFamily="34" charset="0"/>
                <a:cs typeface="Arial" panose="020B0604020202020204" pitchFamily="34" charset="0"/>
              </a:rPr>
              <a:t> and </a:t>
            </a:r>
            <a:r>
              <a:rPr lang="en-US" sz="1800" dirty="0" err="1">
                <a:effectLst/>
                <a:latin typeface="Arial" panose="020B0604020202020204" pitchFamily="34" charset="0"/>
                <a:ea typeface="Calibri" panose="020F0502020204030204" pitchFamily="34" charset="0"/>
                <a:cs typeface="Arial" panose="020B0604020202020204" pitchFamily="34" charset="0"/>
              </a:rPr>
              <a:t>Ha’apai</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s-CR"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In this work we analyze data of this event with magnitude mb 4.2 at 04:14:59 UTC, was detected by the 3 IMS (International Monitoring System) technologies, which is carried out in this work is the inclusion of the data analysis with the HA11 and HA03 hydro-acoustic stations with the integration of the location of the event with the seismic and infrasound data of the stations close to the event. In addition, we analysis of signals related to Mauna Loa eruption from infrasound, seismic and hydroacoustic IMS stations detected an event located in Hawaii, USA, 28 November 2022 at 08:56 </a:t>
            </a:r>
            <a:r>
              <a:rPr lang="en-US" sz="1800" dirty="0" smtClean="0">
                <a:effectLst/>
                <a:latin typeface="Arial" panose="020B0604020202020204" pitchFamily="34" charset="0"/>
                <a:ea typeface="Calibri" panose="020F0502020204030204" pitchFamily="34" charset="0"/>
                <a:cs typeface="Arial" panose="020B0604020202020204" pitchFamily="34" charset="0"/>
              </a:rPr>
              <a:t>UTC.</a:t>
            </a:r>
            <a:endParaRPr lang="es-CR"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9" name="Imagen 8" descr="Una cascada de agua&#10;&#10;Descripción generada automáticamente">
            <a:extLst>
              <a:ext uri="{FF2B5EF4-FFF2-40B4-BE49-F238E27FC236}">
                <a16:creationId xmlns:a16="http://schemas.microsoft.com/office/drawing/2014/main" id="{98B14FA8-9540-482B-90F2-914471043A49}"/>
              </a:ext>
            </a:extLst>
          </p:cNvPr>
          <p:cNvPicPr>
            <a:picLocks noChangeAspect="1"/>
          </p:cNvPicPr>
          <p:nvPr/>
        </p:nvPicPr>
        <p:blipFill>
          <a:blip r:embed="rId2"/>
          <a:stretch>
            <a:fillRect/>
          </a:stretch>
        </p:blipFill>
        <p:spPr>
          <a:xfrm>
            <a:off x="1312797" y="4173093"/>
            <a:ext cx="3085530" cy="2315425"/>
          </a:xfrm>
          <a:prstGeom prst="rect">
            <a:avLst/>
          </a:prstGeom>
        </p:spPr>
      </p:pic>
      <p:sp>
        <p:nvSpPr>
          <p:cNvPr id="11" name="CuadroTexto 10">
            <a:extLst>
              <a:ext uri="{FF2B5EF4-FFF2-40B4-BE49-F238E27FC236}">
                <a16:creationId xmlns:a16="http://schemas.microsoft.com/office/drawing/2014/main" id="{25D7DBAF-7E8A-AF53-469B-3EF4EA69D264}"/>
              </a:ext>
            </a:extLst>
          </p:cNvPr>
          <p:cNvSpPr txBox="1"/>
          <p:nvPr/>
        </p:nvSpPr>
        <p:spPr>
          <a:xfrm>
            <a:off x="1211508" y="6482256"/>
            <a:ext cx="6096000" cy="307777"/>
          </a:xfrm>
          <a:prstGeom prst="rect">
            <a:avLst/>
          </a:prstGeom>
          <a:noFill/>
        </p:spPr>
        <p:txBody>
          <a:bodyPr wrap="square">
            <a:spAutoFit/>
          </a:bodyPr>
          <a:lstStyle/>
          <a:p>
            <a:r>
              <a:rPr lang="es-CR" sz="1400" dirty="0">
                <a:latin typeface="Arial" panose="020B0604020202020204" pitchFamily="34" charset="0"/>
                <a:cs typeface="Arial" panose="020B0604020202020204" pitchFamily="34" charset="0"/>
              </a:rPr>
              <a:t>Eruption </a:t>
            </a:r>
            <a:r>
              <a:rPr lang="es-CR" sz="1400" dirty="0" err="1">
                <a:latin typeface="Arial" panose="020B0604020202020204" pitchFamily="34" charset="0"/>
                <a:cs typeface="Arial" panose="020B0604020202020204" pitchFamily="34" charset="0"/>
              </a:rPr>
              <a:t>Hunga</a:t>
            </a:r>
            <a:r>
              <a:rPr lang="es-CR" sz="1400" dirty="0">
                <a:latin typeface="Arial" panose="020B0604020202020204" pitchFamily="34" charset="0"/>
                <a:cs typeface="Arial" panose="020B0604020202020204" pitchFamily="34" charset="0"/>
              </a:rPr>
              <a:t>-Tonga. </a:t>
            </a:r>
            <a:r>
              <a:rPr lang="es-CR" sz="1400" dirty="0" err="1">
                <a:latin typeface="Arial" panose="020B0604020202020204" pitchFamily="34" charset="0"/>
                <a:cs typeface="Arial" panose="020B0604020202020204" pitchFamily="34" charset="0"/>
              </a:rPr>
              <a:t>Source</a:t>
            </a:r>
            <a:r>
              <a:rPr lang="es-CR" sz="1400" dirty="0">
                <a:latin typeface="Arial" panose="020B0604020202020204" pitchFamily="34" charset="0"/>
                <a:cs typeface="Arial" panose="020B0604020202020204" pitchFamily="34" charset="0"/>
              </a:rPr>
              <a:t>: CIMSS</a:t>
            </a:r>
          </a:p>
        </p:txBody>
      </p:sp>
      <p:pic>
        <p:nvPicPr>
          <p:cNvPr id="13" name="Imagen 12">
            <a:extLst>
              <a:ext uri="{FF2B5EF4-FFF2-40B4-BE49-F238E27FC236}">
                <a16:creationId xmlns:a16="http://schemas.microsoft.com/office/drawing/2014/main" id="{A1477F5F-3D11-F25D-2373-24EF0FC74224}"/>
              </a:ext>
            </a:extLst>
          </p:cNvPr>
          <p:cNvPicPr>
            <a:picLocks noChangeAspect="1"/>
          </p:cNvPicPr>
          <p:nvPr/>
        </p:nvPicPr>
        <p:blipFill>
          <a:blip r:embed="rId3"/>
          <a:stretch>
            <a:fillRect/>
          </a:stretch>
        </p:blipFill>
        <p:spPr>
          <a:xfrm>
            <a:off x="6142125" y="4197203"/>
            <a:ext cx="3516740" cy="2285374"/>
          </a:xfrm>
          <a:prstGeom prst="rect">
            <a:avLst/>
          </a:prstGeom>
        </p:spPr>
      </p:pic>
      <p:sp>
        <p:nvSpPr>
          <p:cNvPr id="14" name="CuadroTexto 13">
            <a:extLst>
              <a:ext uri="{FF2B5EF4-FFF2-40B4-BE49-F238E27FC236}">
                <a16:creationId xmlns:a16="http://schemas.microsoft.com/office/drawing/2014/main" id="{4AA2B6F0-FF34-7925-5527-D42070B258D6}"/>
              </a:ext>
            </a:extLst>
          </p:cNvPr>
          <p:cNvSpPr txBox="1"/>
          <p:nvPr/>
        </p:nvSpPr>
        <p:spPr>
          <a:xfrm>
            <a:off x="5843239" y="6482255"/>
            <a:ext cx="6096000" cy="307777"/>
          </a:xfrm>
          <a:prstGeom prst="rect">
            <a:avLst/>
          </a:prstGeom>
          <a:noFill/>
        </p:spPr>
        <p:txBody>
          <a:bodyPr wrap="square">
            <a:spAutoFit/>
          </a:bodyPr>
          <a:lstStyle/>
          <a:p>
            <a:r>
              <a:rPr lang="es-CR" sz="1400" dirty="0">
                <a:latin typeface="Arial" panose="020B0604020202020204" pitchFamily="34" charset="0"/>
                <a:cs typeface="Arial" panose="020B0604020202020204" pitchFamily="34" charset="0"/>
              </a:rPr>
              <a:t>Eruption Mauna Loa. </a:t>
            </a:r>
            <a:r>
              <a:rPr lang="es-CR" sz="1400" dirty="0" err="1">
                <a:latin typeface="Arial" panose="020B0604020202020204" pitchFamily="34" charset="0"/>
                <a:cs typeface="Arial" panose="020B0604020202020204" pitchFamily="34" charset="0"/>
              </a:rPr>
              <a:t>Source</a:t>
            </a:r>
            <a:r>
              <a:rPr lang="es-CR" sz="1400" dirty="0">
                <a:latin typeface="Arial" panose="020B0604020202020204" pitchFamily="34" charset="0"/>
                <a:cs typeface="Arial" panose="020B0604020202020204" pitchFamily="34" charset="0"/>
              </a:rPr>
              <a:t>: https://www.nesdis.noaa.gov</a:t>
            </a:r>
          </a:p>
        </p:txBody>
      </p:sp>
      <p:pic>
        <p:nvPicPr>
          <p:cNvPr id="16" name="Picture 15"/>
          <p:cNvPicPr>
            <a:picLocks noChangeAspect="1"/>
          </p:cNvPicPr>
          <p:nvPr/>
        </p:nvPicPr>
        <p:blipFill>
          <a:blip r:embed="rId4"/>
          <a:stretch>
            <a:fillRect/>
          </a:stretch>
        </p:blipFill>
        <p:spPr>
          <a:xfrm>
            <a:off x="10956840" y="-149300"/>
            <a:ext cx="1328298" cy="1464534"/>
          </a:xfrm>
          <a:prstGeom prst="rect">
            <a:avLst/>
          </a:prstGeom>
        </p:spPr>
      </p:pic>
    </p:spTree>
    <p:extLst>
      <p:ext uri="{BB962C8B-B14F-4D97-AF65-F5344CB8AC3E}">
        <p14:creationId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1244737" y="13137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R" sz="1000" b="1" dirty="0">
                <a:solidFill>
                  <a:schemeClr val="bg1"/>
                </a:solidFill>
                <a:latin typeface="+mn-lt"/>
              </a:rPr>
              <a:t>P1.4-792</a:t>
            </a:r>
            <a:endParaRPr lang="en-AT" sz="1000" b="1" dirty="0">
              <a:solidFill>
                <a:schemeClr val="bg1"/>
              </a:solidFill>
              <a:latin typeface="+mn-lt"/>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62D61B02-F032-FB89-FA52-C07E0A804B3F}"/>
              </a:ext>
            </a:extLst>
          </p:cNvPr>
          <p:cNvSpPr txBox="1">
            <a:spLocks/>
          </p:cNvSpPr>
          <p:nvPr/>
        </p:nvSpPr>
        <p:spPr>
          <a:xfrm>
            <a:off x="137892" y="1399309"/>
            <a:ext cx="10483900" cy="381923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R" altLang="es-C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Understand the origin of the events and type of data to </a:t>
            </a:r>
            <a:r>
              <a:rPr kumimoji="0" lang="es-CR" altLang="es-CR"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use.</a:t>
            </a:r>
            <a:endParaRPr kumimoji="0" lang="es-CR" altLang="es-C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pPr>
            <a:endParaRPr kumimoji="0" lang="es-CR" altLang="es-C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285750" indent="-285750" algn="just" eaLnBrk="0" fontAlgn="base" hangingPunct="0">
              <a:lnSpc>
                <a:spcPct val="100000"/>
              </a:lnSpc>
              <a:spcAft>
                <a:spcPct val="0"/>
              </a:spcAft>
              <a:buFont typeface="Arial" panose="020B0604020202020204" pitchFamily="34" charset="0"/>
              <a:buChar char="•"/>
            </a:pPr>
            <a:r>
              <a:rPr kumimoji="0" lang="es-CR" altLang="es-C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Use seismic, infrasound and hydroacoustic data from IMS and access to </a:t>
            </a:r>
            <a:r>
              <a:rPr kumimoji="0" lang="es-CR" altLang="es-CR"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NDCs.</a:t>
            </a:r>
            <a:endParaRPr kumimoji="0" lang="es-CR" altLang="es-C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algn="just" eaLnBrk="0" fontAlgn="base" hangingPunct="0">
              <a:lnSpc>
                <a:spcPct val="100000"/>
              </a:lnSpc>
              <a:spcAft>
                <a:spcPct val="0"/>
              </a:spcAft>
            </a:pPr>
            <a:endParaRPr kumimoji="0" lang="es-CR" altLang="es-C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285750" indent="-285750" algn="just" eaLnBrk="0" fontAlgn="base" hangingPunct="0">
              <a:lnSpc>
                <a:spcPct val="100000"/>
              </a:lnSpc>
              <a:spcAft>
                <a:spcPct val="0"/>
              </a:spcAft>
              <a:buFont typeface="Arial" panose="020B0604020202020204" pitchFamily="34" charset="0"/>
              <a:buChar char="•"/>
            </a:pPr>
            <a:r>
              <a:rPr kumimoji="0" lang="es-CR" altLang="es-C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Carry out data analysis with the tools provided in the </a:t>
            </a:r>
            <a:r>
              <a:rPr kumimoji="0" lang="es-CR" altLang="es-CR"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NDC-in-a-BOX </a:t>
            </a:r>
            <a:r>
              <a:rPr kumimoji="0" lang="es-CR" altLang="es-C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accessible to all member states and their </a:t>
            </a:r>
            <a:r>
              <a:rPr kumimoji="0" lang="es-CR" altLang="es-CR"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users.</a:t>
            </a:r>
            <a:endParaRPr kumimoji="0" lang="es-CR" altLang="es-C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algn="just" eaLnBrk="0" fontAlgn="base" hangingPunct="0">
              <a:lnSpc>
                <a:spcPct val="100000"/>
              </a:lnSpc>
              <a:spcAft>
                <a:spcPct val="0"/>
              </a:spcAft>
            </a:pPr>
            <a:endParaRPr kumimoji="0" lang="es-CR" altLang="es-C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285750" indent="-285750" algn="just" eaLnBrk="0" fontAlgn="base" hangingPunct="0">
              <a:lnSpc>
                <a:spcPct val="100000"/>
              </a:lnSpc>
              <a:spcAft>
                <a:spcPct val="0"/>
              </a:spcAft>
              <a:buFont typeface="Arial" panose="020B0604020202020204" pitchFamily="34" charset="0"/>
              <a:buChar char="•"/>
            </a:pPr>
            <a:r>
              <a:rPr kumimoji="0" lang="es-CR" altLang="es-C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Have results closer to the IDC reports as referenced by the REB-LEB bulletin </a:t>
            </a:r>
            <a:r>
              <a:rPr kumimoji="0" lang="es-CR" altLang="es-CR"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endParaRPr kumimoji="0" lang="es-CR" altLang="es-C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algn="just" eaLnBrk="0" fontAlgn="base" hangingPunct="0">
              <a:lnSpc>
                <a:spcPct val="100000"/>
              </a:lnSpc>
              <a:spcAft>
                <a:spcPct val="0"/>
              </a:spcAft>
            </a:pPr>
            <a:endParaRPr kumimoji="0" lang="es-CR" altLang="es-C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285750" indent="-285750" algn="just" eaLnBrk="0" fontAlgn="base" hangingPunct="0">
              <a:lnSpc>
                <a:spcPct val="100000"/>
              </a:lnSpc>
              <a:spcAft>
                <a:spcPct val="0"/>
              </a:spcAft>
              <a:buFont typeface="Arial" panose="020B0604020202020204" pitchFamily="34" charset="0"/>
              <a:buChar char="•"/>
            </a:pPr>
            <a:r>
              <a:rPr kumimoji="0" lang="es-CR" altLang="es-C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Make use of the 3 monitoring technologies with the different waveforms and differentiate between the different types of </a:t>
            </a:r>
            <a:r>
              <a:rPr kumimoji="0" lang="es-CR" altLang="es-CR"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events. </a:t>
            </a:r>
            <a:endParaRPr kumimoji="0" lang="es-CR" altLang="es-C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285750" indent="-285750" algn="l" eaLnBrk="0" fontAlgn="base" hangingPunct="0">
              <a:lnSpc>
                <a:spcPct val="100000"/>
              </a:lnSpc>
              <a:spcAft>
                <a:spcPct val="0"/>
              </a:spcAft>
              <a:buFont typeface="Arial" panose="020B0604020202020204" pitchFamily="34" charset="0"/>
              <a:buChar char="•"/>
            </a:pPr>
            <a:endParaRPr kumimoji="0" lang="es-CR" altLang="es-CR" sz="24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a:stretch>
            <a:fillRect/>
          </a:stretch>
        </p:blipFill>
        <p:spPr>
          <a:xfrm>
            <a:off x="10956840" y="-149300"/>
            <a:ext cx="1328298" cy="1464534"/>
          </a:xfrm>
          <a:prstGeom prst="rect">
            <a:avLst/>
          </a:prstGeom>
        </p:spPr>
      </p:pic>
    </p:spTree>
    <p:extLst>
      <p:ext uri="{BB962C8B-B14F-4D97-AF65-F5344CB8AC3E}">
        <p14:creationId xmlns:p14="http://schemas.microsoft.com/office/powerpoint/2010/main" val="222970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1207792" y="180655"/>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a:t>
            </a:r>
            <a:endParaRPr lang="en-AT" sz="1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R" sz="1000" b="1" dirty="0">
                <a:solidFill>
                  <a:schemeClr val="bg1"/>
                </a:solidFill>
                <a:latin typeface="+mn-lt"/>
              </a:rPr>
              <a:t>P1.4-792</a:t>
            </a:r>
            <a:endParaRPr lang="en-AT" sz="1000" b="1" dirty="0">
              <a:solidFill>
                <a:schemeClr val="bg1"/>
              </a:solidFill>
              <a:latin typeface="+mn-lt"/>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C2A94CE-47AF-5D0A-6214-F00894D58871}"/>
              </a:ext>
            </a:extLst>
          </p:cNvPr>
          <p:cNvSpPr txBox="1">
            <a:spLocks/>
          </p:cNvSpPr>
          <p:nvPr/>
        </p:nvSpPr>
        <p:spPr>
          <a:xfrm>
            <a:off x="369454" y="1620527"/>
            <a:ext cx="10093093" cy="82020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eaLnBrk="0" fontAlgn="base" hangingPunct="0">
              <a:lnSpc>
                <a:spcPct val="100000"/>
              </a:lnSpc>
              <a:spcAft>
                <a:spcPct val="0"/>
              </a:spcAft>
            </a:pPr>
            <a:r>
              <a:rPr kumimoji="0" lang="es-CR" altLang="es-C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We use for this data analysis the tools for NDCs such as Geotool and DTK-GPMCC and in addition to </a:t>
            </a:r>
            <a:r>
              <a:rPr kumimoji="0" lang="es-CR" altLang="es-CR"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listing</a:t>
            </a:r>
            <a:r>
              <a:rPr kumimoji="0" lang="es-CR" altLang="es-C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the REB and LEB Bulletins with the analyzed data. For this work, data from the 3 IMS monitoring technologies were used</a:t>
            </a:r>
            <a:r>
              <a:rPr kumimoji="0" lang="es-CR" altLang="es-C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algn="just" eaLnBrk="0" fontAlgn="base" hangingPunct="0">
              <a:lnSpc>
                <a:spcPct val="100000"/>
              </a:lnSpc>
              <a:spcAft>
                <a:spcPct val="0"/>
              </a:spcAft>
            </a:pPr>
            <a:r>
              <a:rPr kumimoji="0" lang="es-CR" altLang="es-CR" sz="1100" b="0" i="0" u="none" strike="noStrike" cap="none" normalizeH="0" baseline="0" dirty="0">
                <a:ln>
                  <a:noFill/>
                </a:ln>
                <a:solidFill>
                  <a:schemeClr val="tx1"/>
                </a:solidFill>
                <a:effectLst/>
                <a:latin typeface="Arial Unicode MS"/>
              </a:rPr>
              <a:t> </a:t>
            </a:r>
            <a:r>
              <a:rPr kumimoji="0" lang="es-CR" altLang="es-CR" sz="1100" b="0" i="0" u="none" strike="noStrike" cap="none" normalizeH="0" baseline="0" dirty="0">
                <a:ln>
                  <a:noFill/>
                </a:ln>
                <a:solidFill>
                  <a:schemeClr val="tx1"/>
                </a:solidFill>
                <a:effectLst/>
              </a:rPr>
              <a:t> </a:t>
            </a:r>
            <a:endParaRPr kumimoji="0" lang="es-CR" altLang="es-CR" sz="11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R" altLang="es-CR" sz="1800" b="0" i="0" u="none" strike="noStrike" cap="none" normalizeH="0" baseline="0" dirty="0">
                <a:ln>
                  <a:noFill/>
                </a:ln>
                <a:solidFill>
                  <a:schemeClr val="tx1"/>
                </a:solidFill>
                <a:effectLst/>
                <a:latin typeface="Arial Unicode MS"/>
              </a:rPr>
              <a:t> </a:t>
            </a:r>
            <a:endParaRPr kumimoji="0" lang="es-CR" altLang="es-CR" sz="1400" b="0" i="0" u="none" strike="noStrike" cap="none" normalizeH="0" baseline="0" dirty="0">
              <a:ln>
                <a:noFill/>
              </a:ln>
              <a:solidFill>
                <a:schemeClr val="tx1"/>
              </a:solidFill>
              <a:effectLst/>
            </a:endParaRPr>
          </a:p>
        </p:txBody>
      </p:sp>
      <p:sp>
        <p:nvSpPr>
          <p:cNvPr id="11" name="CuadroTexto 10">
            <a:extLst>
              <a:ext uri="{FF2B5EF4-FFF2-40B4-BE49-F238E27FC236}">
                <a16:creationId xmlns:a16="http://schemas.microsoft.com/office/drawing/2014/main" id="{B4631AFB-54FD-DF2F-AC7A-72EDF49EB23E}"/>
              </a:ext>
            </a:extLst>
          </p:cNvPr>
          <p:cNvSpPr txBox="1"/>
          <p:nvPr/>
        </p:nvSpPr>
        <p:spPr>
          <a:xfrm>
            <a:off x="313228" y="5646636"/>
            <a:ext cx="4659604" cy="738664"/>
          </a:xfrm>
          <a:prstGeom prst="rect">
            <a:avLst/>
          </a:prstGeom>
          <a:noFill/>
        </p:spPr>
        <p:txBody>
          <a:bodyPr wrap="square">
            <a:spAutoFit/>
          </a:bodyPr>
          <a:lstStyle/>
          <a:p>
            <a:pPr algn="ctr"/>
            <a:r>
              <a:rPr lang="en-US" sz="1400" dirty="0">
                <a:latin typeface="Arial" panose="020B0604020202020204" pitchFamily="34" charset="0"/>
                <a:ea typeface="Calibri" panose="020F0502020204030204" pitchFamily="34" charset="0"/>
                <a:cs typeface="Arial" panose="020B0604020202020204" pitchFamily="34" charset="0"/>
              </a:rPr>
              <a:t>E</a:t>
            </a:r>
            <a:r>
              <a:rPr lang="en-US" sz="1400" dirty="0">
                <a:effectLst/>
                <a:latin typeface="Arial" panose="020B0604020202020204" pitchFamily="34" charset="0"/>
                <a:ea typeface="Calibri" panose="020F0502020204030204" pitchFamily="34" charset="0"/>
                <a:cs typeface="Arial" panose="020B0604020202020204" pitchFamily="34" charset="0"/>
              </a:rPr>
              <a:t>ruption of the Hunga-Tonga volcano on 15-01- 2022 (mb 4.2 at 04:14:59 UTC</a:t>
            </a:r>
            <a:r>
              <a:rPr lang="en-US" sz="1400" dirty="0" smtClean="0">
                <a:effectLst/>
                <a:latin typeface="Arial" panose="020B0604020202020204" pitchFamily="34" charset="0"/>
                <a:ea typeface="Calibri" panose="020F0502020204030204" pitchFamily="34" charset="0"/>
                <a:cs typeface="Arial" panose="020B0604020202020204" pitchFamily="34" charset="0"/>
              </a:rPr>
              <a:t>)</a:t>
            </a:r>
          </a:p>
          <a:p>
            <a:pPr algn="ctr"/>
            <a:r>
              <a:rPr lang="en-US" sz="1400" dirty="0" smtClean="0">
                <a:effectLst/>
                <a:latin typeface="Arial" panose="020B0604020202020204" pitchFamily="34" charset="0"/>
                <a:ea typeface="Calibri" panose="020F0502020204030204" pitchFamily="34" charset="0"/>
                <a:cs typeface="Arial" panose="020B0604020202020204" pitchFamily="34" charset="0"/>
              </a:rPr>
              <a:t>REB </a:t>
            </a:r>
            <a:r>
              <a:rPr lang="en-US" sz="1400" dirty="0">
                <a:effectLst/>
                <a:latin typeface="Arial" panose="020B0604020202020204" pitchFamily="34" charset="0"/>
                <a:ea typeface="Calibri" panose="020F0502020204030204" pitchFamily="34" charset="0"/>
                <a:cs typeface="Arial" panose="020B0604020202020204" pitchFamily="34" charset="0"/>
              </a:rPr>
              <a:t>Bulletin</a:t>
            </a:r>
            <a:endParaRPr lang="es-CR" sz="1400" dirty="0">
              <a:latin typeface="Arial" panose="020B0604020202020204" pitchFamily="34" charset="0"/>
              <a:cs typeface="Arial" panose="020B0604020202020204" pitchFamily="34" charset="0"/>
            </a:endParaRPr>
          </a:p>
        </p:txBody>
      </p:sp>
      <p:grpSp>
        <p:nvGrpSpPr>
          <p:cNvPr id="7" name="Group 6"/>
          <p:cNvGrpSpPr/>
          <p:nvPr/>
        </p:nvGrpSpPr>
        <p:grpSpPr>
          <a:xfrm>
            <a:off x="137864" y="2201263"/>
            <a:ext cx="10556273" cy="3359416"/>
            <a:chOff x="137864" y="2201263"/>
            <a:chExt cx="10556273" cy="3359416"/>
          </a:xfrm>
        </p:grpSpPr>
        <p:pic>
          <p:nvPicPr>
            <p:cNvPr id="10" name="Imagen 9">
              <a:extLst>
                <a:ext uri="{FF2B5EF4-FFF2-40B4-BE49-F238E27FC236}">
                  <a16:creationId xmlns:a16="http://schemas.microsoft.com/office/drawing/2014/main" id="{C9A33D3A-6E84-A7A5-FF93-1F4DDFF6D996}"/>
                </a:ext>
              </a:extLst>
            </p:cNvPr>
            <p:cNvPicPr>
              <a:picLocks noChangeAspect="1"/>
            </p:cNvPicPr>
            <p:nvPr/>
          </p:nvPicPr>
          <p:blipFill>
            <a:blip r:embed="rId3"/>
            <a:stretch>
              <a:fillRect/>
            </a:stretch>
          </p:blipFill>
          <p:spPr>
            <a:xfrm>
              <a:off x="137864" y="2238501"/>
              <a:ext cx="5231687" cy="3322178"/>
            </a:xfrm>
            <a:prstGeom prst="rect">
              <a:avLst/>
            </a:prstGeom>
          </p:spPr>
        </p:pic>
        <p:pic>
          <p:nvPicPr>
            <p:cNvPr id="13" name="Imagen 12">
              <a:extLst>
                <a:ext uri="{FF2B5EF4-FFF2-40B4-BE49-F238E27FC236}">
                  <a16:creationId xmlns:a16="http://schemas.microsoft.com/office/drawing/2014/main" id="{88149CAA-ADCD-8B8F-7B26-6CB0E5D3A6F6}"/>
                </a:ext>
              </a:extLst>
            </p:cNvPr>
            <p:cNvPicPr>
              <a:picLocks noChangeAspect="1"/>
            </p:cNvPicPr>
            <p:nvPr/>
          </p:nvPicPr>
          <p:blipFill>
            <a:blip r:embed="rId4"/>
            <a:stretch>
              <a:fillRect/>
            </a:stretch>
          </p:blipFill>
          <p:spPr>
            <a:xfrm>
              <a:off x="5416000" y="2201263"/>
              <a:ext cx="5278137" cy="3326280"/>
            </a:xfrm>
            <a:prstGeom prst="rect">
              <a:avLst/>
            </a:prstGeom>
          </p:spPr>
        </p:pic>
      </p:grpSp>
      <p:sp>
        <p:nvSpPr>
          <p:cNvPr id="14" name="CuadroTexto 13">
            <a:extLst>
              <a:ext uri="{FF2B5EF4-FFF2-40B4-BE49-F238E27FC236}">
                <a16:creationId xmlns:a16="http://schemas.microsoft.com/office/drawing/2014/main" id="{9CA7E567-AB44-6622-5837-A0273D4B6357}"/>
              </a:ext>
            </a:extLst>
          </p:cNvPr>
          <p:cNvSpPr txBox="1"/>
          <p:nvPr/>
        </p:nvSpPr>
        <p:spPr>
          <a:xfrm>
            <a:off x="5285855" y="5622297"/>
            <a:ext cx="5278137" cy="523220"/>
          </a:xfrm>
          <a:prstGeom prst="rect">
            <a:avLst/>
          </a:prstGeom>
          <a:noFill/>
        </p:spPr>
        <p:txBody>
          <a:bodyPr wrap="square">
            <a:spAutoFit/>
          </a:bodyPr>
          <a:lstStyle/>
          <a:p>
            <a:pPr algn="ctr"/>
            <a:r>
              <a:rPr lang="en-US" sz="1400" dirty="0">
                <a:effectLst/>
                <a:latin typeface="Arial" panose="020B0604020202020204" pitchFamily="34" charset="0"/>
                <a:ea typeface="Calibri" panose="020F0502020204030204" pitchFamily="34" charset="0"/>
                <a:cs typeface="Arial" panose="020B0604020202020204" pitchFamily="34" charset="0"/>
              </a:rPr>
              <a:t>Mauna Loa eruption on 28-11- 2022 </a:t>
            </a:r>
            <a:r>
              <a:rPr lang="en-US" sz="1400" dirty="0" smtClean="0">
                <a:effectLst/>
                <a:latin typeface="Arial" panose="020B0604020202020204" pitchFamily="34" charset="0"/>
                <a:ea typeface="Calibri" panose="020F0502020204030204" pitchFamily="34" charset="0"/>
                <a:cs typeface="Arial" panose="020B0604020202020204" pitchFamily="34" charset="0"/>
              </a:rPr>
              <a:t>(mb 3.9 at </a:t>
            </a:r>
            <a:r>
              <a:rPr lang="en-US" sz="1400" dirty="0">
                <a:effectLst/>
                <a:latin typeface="Arial" panose="020B0604020202020204" pitchFamily="34" charset="0"/>
                <a:ea typeface="Calibri" panose="020F0502020204030204" pitchFamily="34" charset="0"/>
                <a:cs typeface="Arial" panose="020B0604020202020204" pitchFamily="34" charset="0"/>
              </a:rPr>
              <a:t>08:56 UTC)</a:t>
            </a:r>
          </a:p>
          <a:p>
            <a:pPr algn="ctr"/>
            <a:r>
              <a:rPr lang="en-US" sz="1400" dirty="0">
                <a:effectLst/>
                <a:latin typeface="Arial" panose="020B0604020202020204" pitchFamily="34" charset="0"/>
                <a:ea typeface="Calibri" panose="020F0502020204030204" pitchFamily="34" charset="0"/>
                <a:cs typeface="Arial" panose="020B0604020202020204" pitchFamily="34" charset="0"/>
              </a:rPr>
              <a:t>REB Bulletin</a:t>
            </a:r>
            <a:endParaRPr lang="es-CR" sz="14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stretch>
            <a:fillRect/>
          </a:stretch>
        </p:blipFill>
        <p:spPr>
          <a:xfrm>
            <a:off x="10956840" y="-149300"/>
            <a:ext cx="1328298" cy="1464534"/>
          </a:xfrm>
          <a:prstGeom prst="rect">
            <a:avLst/>
          </a:prstGeom>
        </p:spPr>
      </p:pic>
    </p:spTree>
    <p:extLst>
      <p:ext uri="{BB962C8B-B14F-4D97-AF65-F5344CB8AC3E}">
        <p14:creationId xmlns:p14="http://schemas.microsoft.com/office/powerpoint/2010/main" val="73228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1401755" y="141026"/>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DATA (SHI stations)</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R" sz="1000" b="1" dirty="0">
                <a:solidFill>
                  <a:schemeClr val="bg1"/>
                </a:solidFill>
                <a:latin typeface="+mn-lt"/>
              </a:rPr>
              <a:t>P1.4-792</a:t>
            </a:r>
            <a:endParaRPr lang="en-AT" sz="1000" b="1" dirty="0">
              <a:solidFill>
                <a:schemeClr val="bg1"/>
              </a:solidFill>
              <a:latin typeface="+mn-lt"/>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E92C0E08-6D13-2AEE-79E2-F0EC604BDEB8}"/>
              </a:ext>
            </a:extLst>
          </p:cNvPr>
          <p:cNvSpPr txBox="1"/>
          <p:nvPr/>
        </p:nvSpPr>
        <p:spPr>
          <a:xfrm>
            <a:off x="430759" y="1059332"/>
            <a:ext cx="5495636" cy="307777"/>
          </a:xfrm>
          <a:prstGeom prst="rect">
            <a:avLst/>
          </a:prstGeom>
          <a:noFill/>
        </p:spPr>
        <p:txBody>
          <a:bodyPr wrap="square">
            <a:spAutoFit/>
          </a:bodyPr>
          <a:lstStyle/>
          <a:p>
            <a:r>
              <a:rPr lang="en-US" sz="1400" dirty="0">
                <a:latin typeface="Arial" panose="020B0604020202020204" pitchFamily="34" charset="0"/>
                <a:ea typeface="Calibri" panose="020F0502020204030204" pitchFamily="34" charset="0"/>
                <a:cs typeface="Arial" panose="020B0604020202020204" pitchFamily="34" charset="0"/>
              </a:rPr>
              <a:t>E</a:t>
            </a:r>
            <a:r>
              <a:rPr lang="en-US" sz="1400" dirty="0">
                <a:effectLst/>
                <a:latin typeface="Arial" panose="020B0604020202020204" pitchFamily="34" charset="0"/>
                <a:ea typeface="Calibri" panose="020F0502020204030204" pitchFamily="34" charset="0"/>
                <a:cs typeface="Arial" panose="020B0604020202020204" pitchFamily="34" charset="0"/>
              </a:rPr>
              <a:t>ruption of the Hunga-Tonga volcano on 15-01- 2022</a:t>
            </a:r>
            <a:endParaRPr lang="es-CR" sz="14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7CE97BDA-F6C4-2785-3CAC-9D5F6FB1933E}"/>
              </a:ext>
            </a:extLst>
          </p:cNvPr>
          <p:cNvSpPr txBox="1"/>
          <p:nvPr/>
        </p:nvSpPr>
        <p:spPr>
          <a:xfrm>
            <a:off x="6187984" y="1045407"/>
            <a:ext cx="5278137" cy="307777"/>
          </a:xfrm>
          <a:prstGeom prst="rect">
            <a:avLst/>
          </a:prstGeom>
          <a:noFill/>
        </p:spPr>
        <p:txBody>
          <a:bodyPr wrap="square">
            <a:spAutoFit/>
          </a:bodyPr>
          <a:lstStyle/>
          <a:p>
            <a:r>
              <a:rPr lang="en-US" sz="1400" dirty="0">
                <a:effectLst/>
                <a:latin typeface="Arial" panose="020B0604020202020204" pitchFamily="34" charset="0"/>
                <a:ea typeface="Calibri" panose="020F0502020204030204" pitchFamily="34" charset="0"/>
                <a:cs typeface="Arial" panose="020B0604020202020204" pitchFamily="34" charset="0"/>
              </a:rPr>
              <a:t>Mauna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Loa eruption on 28-11- 2022</a:t>
            </a:r>
            <a:endParaRPr lang="es-CR" sz="1400"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F3B8C1AA-FF36-6AAA-2578-CC5630EF74FB}"/>
              </a:ext>
            </a:extLst>
          </p:cNvPr>
          <p:cNvPicPr>
            <a:picLocks noChangeAspect="1"/>
          </p:cNvPicPr>
          <p:nvPr/>
        </p:nvPicPr>
        <p:blipFill>
          <a:blip r:embed="rId2"/>
          <a:stretch>
            <a:fillRect/>
          </a:stretch>
        </p:blipFill>
        <p:spPr>
          <a:xfrm>
            <a:off x="610383" y="1379540"/>
            <a:ext cx="3905250" cy="1761308"/>
          </a:xfrm>
          <a:prstGeom prst="rect">
            <a:avLst/>
          </a:prstGeom>
        </p:spPr>
      </p:pic>
      <p:sp>
        <p:nvSpPr>
          <p:cNvPr id="12" name="CuadroTexto 11">
            <a:extLst>
              <a:ext uri="{FF2B5EF4-FFF2-40B4-BE49-F238E27FC236}">
                <a16:creationId xmlns:a16="http://schemas.microsoft.com/office/drawing/2014/main" id="{EC9C9953-58D9-9F76-C076-8AA0454F0091}"/>
              </a:ext>
            </a:extLst>
          </p:cNvPr>
          <p:cNvSpPr txBox="1"/>
          <p:nvPr/>
        </p:nvSpPr>
        <p:spPr>
          <a:xfrm>
            <a:off x="-274030" y="3025982"/>
            <a:ext cx="5277037" cy="307777"/>
          </a:xfrm>
          <a:prstGeom prst="rect">
            <a:avLst/>
          </a:prstGeom>
          <a:noFill/>
        </p:spPr>
        <p:txBody>
          <a:bodyPr wrap="square">
            <a:spAutoFit/>
          </a:bodyPr>
          <a:lstStyle/>
          <a:p>
            <a:pPr algn="ctr"/>
            <a:r>
              <a:rPr lang="en-US" sz="1400" dirty="0">
                <a:latin typeface="Times New Roman" panose="02020603050405020304" pitchFamily="18" charset="0"/>
                <a:ea typeface="Calibri" panose="020F0502020204030204" pitchFamily="34" charset="0"/>
                <a:cs typeface="Times New Roman" panose="02020603050405020304" pitchFamily="18" charset="0"/>
              </a:rPr>
              <a:t>I21FR </a:t>
            </a:r>
            <a:endParaRPr lang="es-CR" sz="1400" dirty="0">
              <a:latin typeface="Times New Roman" panose="02020603050405020304" pitchFamily="18" charset="0"/>
              <a:cs typeface="Times New Roman" panose="02020603050405020304" pitchFamily="18" charset="0"/>
            </a:endParaRPr>
          </a:p>
        </p:txBody>
      </p:sp>
      <p:pic>
        <p:nvPicPr>
          <p:cNvPr id="15" name="Imagen 14">
            <a:extLst>
              <a:ext uri="{FF2B5EF4-FFF2-40B4-BE49-F238E27FC236}">
                <a16:creationId xmlns:a16="http://schemas.microsoft.com/office/drawing/2014/main" id="{67FD2F1A-0A8D-FBA9-CBEA-C2F32146A0A9}"/>
              </a:ext>
            </a:extLst>
          </p:cNvPr>
          <p:cNvPicPr>
            <a:picLocks noChangeAspect="1"/>
          </p:cNvPicPr>
          <p:nvPr/>
        </p:nvPicPr>
        <p:blipFill>
          <a:blip r:embed="rId3"/>
          <a:stretch>
            <a:fillRect/>
          </a:stretch>
        </p:blipFill>
        <p:spPr>
          <a:xfrm>
            <a:off x="610383" y="3298765"/>
            <a:ext cx="3867251" cy="1465811"/>
          </a:xfrm>
          <a:prstGeom prst="rect">
            <a:avLst/>
          </a:prstGeom>
        </p:spPr>
      </p:pic>
      <p:sp>
        <p:nvSpPr>
          <p:cNvPr id="16" name="CuadroTexto 15">
            <a:extLst>
              <a:ext uri="{FF2B5EF4-FFF2-40B4-BE49-F238E27FC236}">
                <a16:creationId xmlns:a16="http://schemas.microsoft.com/office/drawing/2014/main" id="{9BF10CDD-D976-F98A-0F1E-AA15E009D6D6}"/>
              </a:ext>
            </a:extLst>
          </p:cNvPr>
          <p:cNvSpPr txBox="1"/>
          <p:nvPr/>
        </p:nvSpPr>
        <p:spPr>
          <a:xfrm>
            <a:off x="1931944" y="4671320"/>
            <a:ext cx="5277037" cy="307777"/>
          </a:xfrm>
          <a:prstGeom prst="rect">
            <a:avLst/>
          </a:prstGeom>
          <a:noFill/>
        </p:spPr>
        <p:txBody>
          <a:bodyPr wrap="square">
            <a:spAutoFit/>
          </a:bodyPr>
          <a:lstStyle/>
          <a:p>
            <a:r>
              <a:rPr lang="en-US" sz="1400" dirty="0">
                <a:latin typeface="Times New Roman" panose="02020603050405020304" pitchFamily="18" charset="0"/>
                <a:ea typeface="Calibri" panose="020F0502020204030204" pitchFamily="34" charset="0"/>
                <a:cs typeface="Times New Roman" panose="02020603050405020304" pitchFamily="18" charset="0"/>
              </a:rPr>
              <a:t>H03S </a:t>
            </a:r>
            <a:endParaRPr lang="es-CR" sz="1400" dirty="0">
              <a:latin typeface="Times New Roman" panose="02020603050405020304" pitchFamily="18" charset="0"/>
              <a:cs typeface="Times New Roman" panose="02020603050405020304" pitchFamily="18" charset="0"/>
            </a:endParaRPr>
          </a:p>
        </p:txBody>
      </p:sp>
      <p:pic>
        <p:nvPicPr>
          <p:cNvPr id="17" name="Imagen 16">
            <a:extLst>
              <a:ext uri="{FF2B5EF4-FFF2-40B4-BE49-F238E27FC236}">
                <a16:creationId xmlns:a16="http://schemas.microsoft.com/office/drawing/2014/main" id="{29FD45A3-4A8D-5F88-D96B-6BB99ACE9B18}"/>
              </a:ext>
            </a:extLst>
          </p:cNvPr>
          <p:cNvPicPr>
            <a:picLocks noChangeAspect="1"/>
          </p:cNvPicPr>
          <p:nvPr/>
        </p:nvPicPr>
        <p:blipFill>
          <a:blip r:embed="rId4"/>
          <a:stretch>
            <a:fillRect/>
          </a:stretch>
        </p:blipFill>
        <p:spPr>
          <a:xfrm>
            <a:off x="604541" y="4883470"/>
            <a:ext cx="3961196" cy="1424479"/>
          </a:xfrm>
          <a:prstGeom prst="rect">
            <a:avLst/>
          </a:prstGeom>
        </p:spPr>
      </p:pic>
      <p:sp>
        <p:nvSpPr>
          <p:cNvPr id="18" name="CuadroTexto 17">
            <a:extLst>
              <a:ext uri="{FF2B5EF4-FFF2-40B4-BE49-F238E27FC236}">
                <a16:creationId xmlns:a16="http://schemas.microsoft.com/office/drawing/2014/main" id="{022829F7-8DDE-8A0F-B126-09EDA65E0451}"/>
              </a:ext>
            </a:extLst>
          </p:cNvPr>
          <p:cNvSpPr txBox="1"/>
          <p:nvPr/>
        </p:nvSpPr>
        <p:spPr>
          <a:xfrm>
            <a:off x="1931943" y="6376816"/>
            <a:ext cx="5277037" cy="307777"/>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I22FR</a:t>
            </a:r>
            <a:endParaRPr lang="es-CR" sz="1400" dirty="0">
              <a:latin typeface="Times New Roman" panose="02020603050405020304" pitchFamily="18" charset="0"/>
              <a:cs typeface="Times New Roman" panose="02020603050405020304" pitchFamily="18" charset="0"/>
            </a:endParaRPr>
          </a:p>
        </p:txBody>
      </p:sp>
      <p:pic>
        <p:nvPicPr>
          <p:cNvPr id="19" name="Imagen 18" descr="Interfaz de usuario gráfica, Texto, Aplicación&#10;&#10;Descripción generada automáticamente">
            <a:extLst>
              <a:ext uri="{FF2B5EF4-FFF2-40B4-BE49-F238E27FC236}">
                <a16:creationId xmlns:a16="http://schemas.microsoft.com/office/drawing/2014/main" id="{C4162BA4-E4F4-0E87-ADB7-DE9D203F2A2F}"/>
              </a:ext>
            </a:extLst>
          </p:cNvPr>
          <p:cNvPicPr>
            <a:picLocks noChangeAspect="1"/>
          </p:cNvPicPr>
          <p:nvPr/>
        </p:nvPicPr>
        <p:blipFill>
          <a:blip r:embed="rId5"/>
          <a:stretch>
            <a:fillRect/>
          </a:stretch>
        </p:blipFill>
        <p:spPr>
          <a:xfrm>
            <a:off x="5717651" y="1361467"/>
            <a:ext cx="4527020" cy="1691799"/>
          </a:xfrm>
          <a:prstGeom prst="rect">
            <a:avLst/>
          </a:prstGeom>
        </p:spPr>
      </p:pic>
      <p:sp>
        <p:nvSpPr>
          <p:cNvPr id="20" name="CuadroTexto 19">
            <a:extLst>
              <a:ext uri="{FF2B5EF4-FFF2-40B4-BE49-F238E27FC236}">
                <a16:creationId xmlns:a16="http://schemas.microsoft.com/office/drawing/2014/main" id="{D1001992-DEA2-21A4-00C5-13F119EF9203}"/>
              </a:ext>
            </a:extLst>
          </p:cNvPr>
          <p:cNvSpPr txBox="1"/>
          <p:nvPr/>
        </p:nvSpPr>
        <p:spPr>
          <a:xfrm>
            <a:off x="7613845" y="2973231"/>
            <a:ext cx="5277037" cy="307777"/>
          </a:xfrm>
          <a:prstGeom prst="rect">
            <a:avLst/>
          </a:prstGeom>
          <a:noFill/>
        </p:spPr>
        <p:txBody>
          <a:bodyPr wrap="square">
            <a:spAutoFit/>
          </a:bodyPr>
          <a:lstStyle/>
          <a:p>
            <a:r>
              <a:rPr lang="en-US" sz="1400" dirty="0">
                <a:latin typeface="Times New Roman" panose="02020603050405020304" pitchFamily="18" charset="0"/>
                <a:ea typeface="Calibri" panose="020F0502020204030204" pitchFamily="34" charset="0"/>
                <a:cs typeface="Times New Roman" panose="02020603050405020304" pitchFamily="18" charset="0"/>
              </a:rPr>
              <a:t>I59US </a:t>
            </a:r>
            <a:endParaRPr lang="es-CR" sz="1400" dirty="0">
              <a:latin typeface="Times New Roman" panose="02020603050405020304" pitchFamily="18" charset="0"/>
              <a:cs typeface="Times New Roman" panose="02020603050405020304" pitchFamily="18" charset="0"/>
            </a:endParaRPr>
          </a:p>
        </p:txBody>
      </p:sp>
      <p:pic>
        <p:nvPicPr>
          <p:cNvPr id="21" name="Imagen 20" descr="Interfaz de usuario gráfica, Texto, Aplicación&#10;&#10;Descripción generada automáticamente">
            <a:extLst>
              <a:ext uri="{FF2B5EF4-FFF2-40B4-BE49-F238E27FC236}">
                <a16:creationId xmlns:a16="http://schemas.microsoft.com/office/drawing/2014/main" id="{3F680198-5B57-CB0C-DFD1-D54F9D2C82DE}"/>
              </a:ext>
            </a:extLst>
          </p:cNvPr>
          <p:cNvPicPr>
            <a:picLocks noChangeAspect="1"/>
          </p:cNvPicPr>
          <p:nvPr/>
        </p:nvPicPr>
        <p:blipFill>
          <a:blip r:embed="rId6"/>
          <a:stretch>
            <a:fillRect/>
          </a:stretch>
        </p:blipFill>
        <p:spPr>
          <a:xfrm>
            <a:off x="5717651" y="3258110"/>
            <a:ext cx="4519328" cy="1491263"/>
          </a:xfrm>
          <a:prstGeom prst="rect">
            <a:avLst/>
          </a:prstGeom>
        </p:spPr>
      </p:pic>
      <p:sp>
        <p:nvSpPr>
          <p:cNvPr id="22" name="CuadroTexto 21">
            <a:extLst>
              <a:ext uri="{FF2B5EF4-FFF2-40B4-BE49-F238E27FC236}">
                <a16:creationId xmlns:a16="http://schemas.microsoft.com/office/drawing/2014/main" id="{1913A67E-A912-C087-AF9D-95682920C790}"/>
              </a:ext>
            </a:extLst>
          </p:cNvPr>
          <p:cNvSpPr txBox="1"/>
          <p:nvPr/>
        </p:nvSpPr>
        <p:spPr>
          <a:xfrm>
            <a:off x="7741608" y="4679602"/>
            <a:ext cx="5277037" cy="307777"/>
          </a:xfrm>
          <a:prstGeom prst="rect">
            <a:avLst/>
          </a:prstGeom>
          <a:noFill/>
        </p:spPr>
        <p:txBody>
          <a:bodyPr wrap="square">
            <a:spAutoFit/>
          </a:bodyPr>
          <a:lstStyle/>
          <a:p>
            <a:r>
              <a:rPr lang="en-US" sz="1400" dirty="0">
                <a:latin typeface="Times New Roman" panose="02020603050405020304" pitchFamily="18" charset="0"/>
                <a:ea typeface="Calibri" panose="020F0502020204030204" pitchFamily="34" charset="0"/>
                <a:cs typeface="Times New Roman" panose="02020603050405020304" pitchFamily="18" charset="0"/>
              </a:rPr>
              <a:t>H11S </a:t>
            </a:r>
            <a:endParaRPr lang="es-CR" sz="1400" dirty="0">
              <a:latin typeface="Times New Roman" panose="02020603050405020304" pitchFamily="18" charset="0"/>
              <a:cs typeface="Times New Roman" panose="02020603050405020304" pitchFamily="18" charset="0"/>
            </a:endParaRPr>
          </a:p>
        </p:txBody>
      </p:sp>
      <p:pic>
        <p:nvPicPr>
          <p:cNvPr id="23" name="Imagen 22" descr="Interfaz de usuario gráfica, Texto, Aplicación&#10;&#10;Descripción generada automáticamente">
            <a:extLst>
              <a:ext uri="{FF2B5EF4-FFF2-40B4-BE49-F238E27FC236}">
                <a16:creationId xmlns:a16="http://schemas.microsoft.com/office/drawing/2014/main" id="{FA967791-0B1A-AFE4-CEDC-9EE2019E4964}"/>
              </a:ext>
            </a:extLst>
          </p:cNvPr>
          <p:cNvPicPr>
            <a:picLocks noChangeAspect="1"/>
          </p:cNvPicPr>
          <p:nvPr/>
        </p:nvPicPr>
        <p:blipFill>
          <a:blip r:embed="rId7"/>
          <a:stretch>
            <a:fillRect/>
          </a:stretch>
        </p:blipFill>
        <p:spPr>
          <a:xfrm>
            <a:off x="5668396" y="4995662"/>
            <a:ext cx="4534712" cy="1396645"/>
          </a:xfrm>
          <a:prstGeom prst="rect">
            <a:avLst/>
          </a:prstGeom>
        </p:spPr>
      </p:pic>
      <p:sp>
        <p:nvSpPr>
          <p:cNvPr id="24" name="CuadroTexto 23">
            <a:extLst>
              <a:ext uri="{FF2B5EF4-FFF2-40B4-BE49-F238E27FC236}">
                <a16:creationId xmlns:a16="http://schemas.microsoft.com/office/drawing/2014/main" id="{B1343721-244F-5B0A-819B-38E4C5047590}"/>
              </a:ext>
            </a:extLst>
          </p:cNvPr>
          <p:cNvSpPr txBox="1"/>
          <p:nvPr/>
        </p:nvSpPr>
        <p:spPr>
          <a:xfrm>
            <a:off x="7741608" y="6400015"/>
            <a:ext cx="5277037" cy="307777"/>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H11N</a:t>
            </a:r>
            <a:endParaRPr lang="es-CR" sz="1400" dirty="0">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8"/>
          <a:stretch>
            <a:fillRect/>
          </a:stretch>
        </p:blipFill>
        <p:spPr>
          <a:xfrm>
            <a:off x="10956840" y="-149300"/>
            <a:ext cx="1328298" cy="1464534"/>
          </a:xfrm>
          <a:prstGeom prst="rect">
            <a:avLst/>
          </a:prstGeom>
        </p:spPr>
      </p:pic>
    </p:spTree>
    <p:extLst>
      <p:ext uri="{BB962C8B-B14F-4D97-AF65-F5344CB8AC3E}">
        <p14:creationId xmlns:p14="http://schemas.microsoft.com/office/powerpoint/2010/main" val="2258445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1447937" y="14699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R" sz="1000" b="1" dirty="0">
                <a:solidFill>
                  <a:schemeClr val="bg1"/>
                </a:solidFill>
                <a:latin typeface="+mn-lt"/>
              </a:rPr>
              <a:t>P1.4-792</a:t>
            </a:r>
            <a:endParaRPr lang="en-AT" sz="1000" b="1" dirty="0">
              <a:solidFill>
                <a:schemeClr val="bg1"/>
              </a:solidFill>
              <a:latin typeface="+mn-lt"/>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6E632A23-DA5A-E3E7-40CA-02A57CC1C40C}"/>
              </a:ext>
            </a:extLst>
          </p:cNvPr>
          <p:cNvSpPr txBox="1"/>
          <p:nvPr/>
        </p:nvSpPr>
        <p:spPr>
          <a:xfrm>
            <a:off x="412286" y="1238720"/>
            <a:ext cx="5495636" cy="646331"/>
          </a:xfrm>
          <a:prstGeom prst="rect">
            <a:avLst/>
          </a:prstGeom>
          <a:noFill/>
        </p:spPr>
        <p:txBody>
          <a:bodyPr wrap="square">
            <a:spAutoFit/>
          </a:bodyPr>
          <a:lstStyle/>
          <a:p>
            <a:r>
              <a:rPr lang="en-US" dirty="0">
                <a:latin typeface="Arial" panose="020B0604020202020204" pitchFamily="34" charset="0"/>
                <a:ea typeface="Calibri" panose="020F0502020204030204" pitchFamily="34" charset="0"/>
                <a:cs typeface="Arial" panose="020B0604020202020204" pitchFamily="34" charset="0"/>
              </a:rPr>
              <a:t>E</a:t>
            </a:r>
            <a:r>
              <a:rPr lang="en-US" dirty="0">
                <a:effectLst/>
                <a:latin typeface="Arial" panose="020B0604020202020204" pitchFamily="34" charset="0"/>
                <a:ea typeface="Calibri" panose="020F0502020204030204" pitchFamily="34" charset="0"/>
                <a:cs typeface="Arial" panose="020B0604020202020204" pitchFamily="34" charset="0"/>
              </a:rPr>
              <a:t>ruption of the </a:t>
            </a:r>
            <a:r>
              <a:rPr lang="en-US" dirty="0" err="1">
                <a:effectLst/>
                <a:latin typeface="Arial" panose="020B0604020202020204" pitchFamily="34" charset="0"/>
                <a:ea typeface="Calibri" panose="020F0502020204030204" pitchFamily="34" charset="0"/>
                <a:cs typeface="Arial" panose="020B0604020202020204" pitchFamily="34" charset="0"/>
              </a:rPr>
              <a:t>Hunga</a:t>
            </a:r>
            <a:r>
              <a:rPr lang="en-US" dirty="0">
                <a:effectLst/>
                <a:latin typeface="Arial" panose="020B0604020202020204" pitchFamily="34" charset="0"/>
                <a:ea typeface="Calibri" panose="020F0502020204030204" pitchFamily="34" charset="0"/>
                <a:cs typeface="Arial" panose="020B0604020202020204" pitchFamily="34" charset="0"/>
              </a:rPr>
              <a:t>-Tonga volcano on 15-01- 2022</a:t>
            </a:r>
            <a:endParaRPr lang="es-CR"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8076D283-642C-18FD-EFCC-A46C824CA099}"/>
              </a:ext>
            </a:extLst>
          </p:cNvPr>
          <p:cNvPicPr>
            <a:picLocks noChangeAspect="1"/>
          </p:cNvPicPr>
          <p:nvPr/>
        </p:nvPicPr>
        <p:blipFill>
          <a:blip r:embed="rId2"/>
          <a:stretch>
            <a:fillRect/>
          </a:stretch>
        </p:blipFill>
        <p:spPr>
          <a:xfrm>
            <a:off x="300936" y="1634907"/>
            <a:ext cx="4977202" cy="2669237"/>
          </a:xfrm>
          <a:prstGeom prst="rect">
            <a:avLst/>
          </a:prstGeom>
        </p:spPr>
      </p:pic>
      <p:pic>
        <p:nvPicPr>
          <p:cNvPr id="11" name="Imagen 10">
            <a:extLst>
              <a:ext uri="{FF2B5EF4-FFF2-40B4-BE49-F238E27FC236}">
                <a16:creationId xmlns:a16="http://schemas.microsoft.com/office/drawing/2014/main" id="{319EC006-7F2E-352D-FA44-8A6E091B9797}"/>
              </a:ext>
            </a:extLst>
          </p:cNvPr>
          <p:cNvPicPr>
            <a:picLocks noChangeAspect="1"/>
          </p:cNvPicPr>
          <p:nvPr/>
        </p:nvPicPr>
        <p:blipFill>
          <a:blip r:embed="rId3"/>
          <a:stretch>
            <a:fillRect/>
          </a:stretch>
        </p:blipFill>
        <p:spPr>
          <a:xfrm>
            <a:off x="288425" y="4618181"/>
            <a:ext cx="4936069" cy="1784707"/>
          </a:xfrm>
          <a:prstGeom prst="rect">
            <a:avLst/>
          </a:prstGeom>
        </p:spPr>
      </p:pic>
      <p:sp>
        <p:nvSpPr>
          <p:cNvPr id="12" name="CuadroTexto 11">
            <a:extLst>
              <a:ext uri="{FF2B5EF4-FFF2-40B4-BE49-F238E27FC236}">
                <a16:creationId xmlns:a16="http://schemas.microsoft.com/office/drawing/2014/main" id="{FE54E7DB-D780-825F-1CF5-2553ADB893E7}"/>
              </a:ext>
            </a:extLst>
          </p:cNvPr>
          <p:cNvSpPr txBox="1"/>
          <p:nvPr/>
        </p:nvSpPr>
        <p:spPr>
          <a:xfrm>
            <a:off x="6256256" y="1204770"/>
            <a:ext cx="5278137" cy="369332"/>
          </a:xfrm>
          <a:prstGeom prst="rect">
            <a:avLst/>
          </a:prstGeom>
          <a:noFill/>
        </p:spPr>
        <p:txBody>
          <a:bodyPr wrap="square">
            <a:spAutoFit/>
          </a:bodyPr>
          <a:lstStyle/>
          <a:p>
            <a:r>
              <a:rPr lang="en-US" dirty="0">
                <a:effectLst/>
                <a:latin typeface="Arial" panose="020B0604020202020204" pitchFamily="34" charset="0"/>
                <a:ea typeface="Calibri" panose="020F0502020204030204" pitchFamily="34" charset="0"/>
                <a:cs typeface="Arial" panose="020B0604020202020204" pitchFamily="34" charset="0"/>
              </a:rPr>
              <a:t>Mauna Loa eruption on 28-11- 2022</a:t>
            </a:r>
            <a:endParaRPr lang="es-CR"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E9B395E7-8A1E-4BA6-26D9-7DA41EDA8E87}"/>
              </a:ext>
            </a:extLst>
          </p:cNvPr>
          <p:cNvPicPr>
            <a:picLocks noChangeAspect="1"/>
          </p:cNvPicPr>
          <p:nvPr/>
        </p:nvPicPr>
        <p:blipFill>
          <a:blip r:embed="rId4"/>
          <a:stretch>
            <a:fillRect/>
          </a:stretch>
        </p:blipFill>
        <p:spPr>
          <a:xfrm>
            <a:off x="5706969" y="1634908"/>
            <a:ext cx="4936070" cy="2743128"/>
          </a:xfrm>
          <a:prstGeom prst="rect">
            <a:avLst/>
          </a:prstGeom>
        </p:spPr>
      </p:pic>
      <p:pic>
        <p:nvPicPr>
          <p:cNvPr id="13" name="Imagen 12">
            <a:extLst>
              <a:ext uri="{FF2B5EF4-FFF2-40B4-BE49-F238E27FC236}">
                <a16:creationId xmlns:a16="http://schemas.microsoft.com/office/drawing/2014/main" id="{7450CB1A-0C50-0FD2-6E6D-4FB4AF6830B7}"/>
              </a:ext>
            </a:extLst>
          </p:cNvPr>
          <p:cNvPicPr>
            <a:picLocks noChangeAspect="1"/>
          </p:cNvPicPr>
          <p:nvPr/>
        </p:nvPicPr>
        <p:blipFill>
          <a:blip r:embed="rId5"/>
          <a:stretch>
            <a:fillRect/>
          </a:stretch>
        </p:blipFill>
        <p:spPr>
          <a:xfrm>
            <a:off x="5706969" y="4618181"/>
            <a:ext cx="4936070" cy="1784707"/>
          </a:xfrm>
          <a:prstGeom prst="rect">
            <a:avLst/>
          </a:prstGeom>
        </p:spPr>
      </p:pic>
      <p:pic>
        <p:nvPicPr>
          <p:cNvPr id="15" name="Picture 14"/>
          <p:cNvPicPr>
            <a:picLocks noChangeAspect="1"/>
          </p:cNvPicPr>
          <p:nvPr/>
        </p:nvPicPr>
        <p:blipFill>
          <a:blip r:embed="rId6"/>
          <a:stretch>
            <a:fillRect/>
          </a:stretch>
        </p:blipFill>
        <p:spPr>
          <a:xfrm>
            <a:off x="10956840" y="-149300"/>
            <a:ext cx="1328298" cy="1464534"/>
          </a:xfrm>
          <a:prstGeom prst="rect">
            <a:avLst/>
          </a:prstGeom>
        </p:spPr>
      </p:pic>
    </p:spTree>
    <p:extLst>
      <p:ext uri="{BB962C8B-B14F-4D97-AF65-F5344CB8AC3E}">
        <p14:creationId xmlns:p14="http://schemas.microsoft.com/office/powerpoint/2010/main" val="1598445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1419900" y="272465"/>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R" sz="1000" b="1" dirty="0">
                <a:solidFill>
                  <a:schemeClr val="bg1"/>
                </a:solidFill>
                <a:latin typeface="+mn-lt"/>
              </a:rPr>
              <a:t>P1.4-792</a:t>
            </a:r>
            <a:endParaRPr lang="en-AT" sz="1000" b="1" dirty="0">
              <a:solidFill>
                <a:schemeClr val="bg1"/>
              </a:solidFill>
              <a:latin typeface="+mn-lt"/>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F15120BD-AD3A-77EF-C1B5-F0134755E543}"/>
              </a:ext>
            </a:extLst>
          </p:cNvPr>
          <p:cNvSpPr txBox="1">
            <a:spLocks/>
          </p:cNvSpPr>
          <p:nvPr/>
        </p:nvSpPr>
        <p:spPr>
          <a:xfrm>
            <a:off x="157017" y="1521597"/>
            <a:ext cx="10547273" cy="446116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R" altLang="es-CR"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It is possible to verify the use of data by NDC Iraq</a:t>
            </a:r>
            <a:r>
              <a:rPr kumimoji="0" lang="es-CR" altLang="es-CR" sz="18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a:t>
            </a:r>
            <a:r>
              <a:rPr kumimoji="0" lang="es-CR" altLang="es-CR"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for events that involve detection through the 3 IMS-IDC monitoring technologies.</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s-CR" altLang="es-CR" sz="1800" dirty="0">
              <a:latin typeface="Arial" panose="020B0604020202020204" pitchFamily="34" charset="0"/>
              <a:cs typeface="Arial" panose="020B0604020202020204" pitchFamily="34" charset="0"/>
            </a:endParaRPr>
          </a:p>
          <a:p>
            <a:pPr marL="285750" indent="-285750" algn="just" eaLnBrk="0" fontAlgn="base" hangingPunct="0">
              <a:lnSpc>
                <a:spcPct val="100000"/>
              </a:lnSpc>
              <a:spcAft>
                <a:spcPct val="0"/>
              </a:spcAft>
              <a:buFont typeface="Arial" panose="020B0604020202020204" pitchFamily="34" charset="0"/>
              <a:buChar char="•"/>
            </a:pPr>
            <a:r>
              <a:rPr kumimoji="0" lang="es-CR" altLang="es-C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It was possible to correlate the REB-LEB bulletins with the analysis of the waveforms of the 3 monitoring </a:t>
            </a:r>
            <a:r>
              <a:rPr kumimoji="0" lang="es-CR" altLang="es-CR"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technologies. </a:t>
            </a:r>
            <a:endParaRPr kumimoji="0" lang="ar-IQ" altLang="es-CR"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285750" indent="-285750" algn="just" eaLnBrk="0" fontAlgn="base" hangingPunct="0">
              <a:lnSpc>
                <a:spcPct val="100000"/>
              </a:lnSpc>
              <a:spcAft>
                <a:spcPct val="0"/>
              </a:spcAft>
              <a:buFont typeface="Arial" panose="020B0604020202020204" pitchFamily="34" charset="0"/>
              <a:buChar char="•"/>
            </a:pPr>
            <a:endParaRPr kumimoji="0" lang="es-CR" altLang="es-C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285750" indent="-285750" algn="just" eaLnBrk="0" fontAlgn="base" hangingPunct="0">
              <a:lnSpc>
                <a:spcPct val="100000"/>
              </a:lnSpc>
              <a:spcAft>
                <a:spcPct val="0"/>
              </a:spcAft>
              <a:buFont typeface="Arial" panose="020B0604020202020204" pitchFamily="34" charset="0"/>
              <a:buChar char="•"/>
            </a:pPr>
            <a:r>
              <a:rPr lang="en-US" altLang="es-CR" sz="1800" dirty="0">
                <a:latin typeface="Arial" panose="020B0604020202020204" pitchFamily="34" charset="0"/>
                <a:cs typeface="Arial" panose="020B0604020202020204" pitchFamily="34" charset="0"/>
              </a:rPr>
              <a:t>The detection capability of the infrasound IMS stations is very good</a:t>
            </a:r>
            <a:r>
              <a:rPr lang="en-US" altLang="es-CR" sz="1800" dirty="0" smtClean="0">
                <a:latin typeface="Arial" panose="020B0604020202020204" pitchFamily="34" charset="0"/>
                <a:cs typeface="Arial" panose="020B0604020202020204" pitchFamily="34" charset="0"/>
              </a:rPr>
              <a:t>.</a:t>
            </a:r>
            <a:endParaRPr lang="ar-IQ" altLang="es-CR" sz="1800" dirty="0" smtClean="0">
              <a:latin typeface="Arial" panose="020B0604020202020204" pitchFamily="34" charset="0"/>
              <a:cs typeface="Arial" panose="020B0604020202020204" pitchFamily="34" charset="0"/>
            </a:endParaRPr>
          </a:p>
          <a:p>
            <a:pPr marL="285750" indent="-285750" algn="just" eaLnBrk="0" fontAlgn="base" hangingPunct="0">
              <a:lnSpc>
                <a:spcPct val="100000"/>
              </a:lnSpc>
              <a:spcAft>
                <a:spcPct val="0"/>
              </a:spcAft>
              <a:buFont typeface="Arial" panose="020B0604020202020204" pitchFamily="34" charset="0"/>
              <a:buChar char="•"/>
            </a:pPr>
            <a:endParaRPr lang="ar-IQ" altLang="es-CR" sz="1800" dirty="0">
              <a:latin typeface="Arial" panose="020B0604020202020204" pitchFamily="34" charset="0"/>
              <a:cs typeface="Arial" panose="020B0604020202020204" pitchFamily="34" charset="0"/>
            </a:endParaRPr>
          </a:p>
          <a:p>
            <a:pPr marL="285750" indent="-285750" algn="just" eaLnBrk="0" fontAlgn="base" hangingPunct="0">
              <a:lnSpc>
                <a:spcPct val="100000"/>
              </a:lnSpc>
              <a:spcAft>
                <a:spcPct val="0"/>
              </a:spcAft>
              <a:buFont typeface="Arial" panose="020B0604020202020204" pitchFamily="34" charset="0"/>
              <a:buChar char="•"/>
            </a:pPr>
            <a:r>
              <a:rPr lang="en-US" altLang="es-CR" sz="1800" dirty="0" smtClean="0">
                <a:latin typeface="Arial" panose="020B0604020202020204" pitchFamily="34" charset="0"/>
                <a:cs typeface="Arial" panose="020B0604020202020204" pitchFamily="34" charset="0"/>
              </a:rPr>
              <a:t>Analyzing </a:t>
            </a:r>
            <a:r>
              <a:rPr lang="en-US" altLang="es-CR" sz="1800" dirty="0">
                <a:latin typeface="Arial" panose="020B0604020202020204" pitchFamily="34" charset="0"/>
                <a:cs typeface="Arial" panose="020B0604020202020204" pitchFamily="34" charset="0"/>
              </a:rPr>
              <a:t>infrasound waves from such events provides a location and in some cases estimate of the origin time of the source</a:t>
            </a:r>
            <a:r>
              <a:rPr lang="en-US" altLang="es-CR" sz="1800" dirty="0" smtClean="0">
                <a:latin typeface="Arial" panose="020B0604020202020204" pitchFamily="34" charset="0"/>
                <a:cs typeface="Arial" panose="020B0604020202020204" pitchFamily="34" charset="0"/>
              </a:rPr>
              <a:t>.</a:t>
            </a:r>
          </a:p>
          <a:p>
            <a:pPr marL="285750" indent="-285750" algn="just" eaLnBrk="0" fontAlgn="base" hangingPunct="0">
              <a:lnSpc>
                <a:spcPct val="100000"/>
              </a:lnSpc>
              <a:spcAft>
                <a:spcPct val="0"/>
              </a:spcAft>
              <a:buFont typeface="Arial" panose="020B0604020202020204" pitchFamily="34" charset="0"/>
              <a:buChar char="•"/>
            </a:pPr>
            <a:endParaRPr lang="en-US" altLang="es-CR" sz="1800" dirty="0">
              <a:latin typeface="Arial" panose="020B0604020202020204" pitchFamily="34" charset="0"/>
              <a:cs typeface="Arial" panose="020B0604020202020204" pitchFamily="34" charset="0"/>
            </a:endParaRPr>
          </a:p>
          <a:p>
            <a:pPr marL="285750" lvl="0" indent="-285750" algn="l" eaLnBrk="0" fontAlgn="base" hangingPunct="0">
              <a:lnSpc>
                <a:spcPct val="100000"/>
              </a:lnSpc>
              <a:spcAft>
                <a:spcPct val="0"/>
              </a:spcAft>
              <a:buFont typeface="Arial" panose="020B0604020202020204" pitchFamily="34" charset="0"/>
              <a:buChar char="•"/>
            </a:pPr>
            <a:r>
              <a:rPr lang="en-US" altLang="es-CR" sz="1800" dirty="0" smtClean="0">
                <a:latin typeface="Arial Unicode MS"/>
              </a:rPr>
              <a:t>The </a:t>
            </a:r>
            <a:r>
              <a:rPr lang="en-US" altLang="es-CR" sz="1800" dirty="0">
                <a:latin typeface="Arial Unicode MS"/>
              </a:rPr>
              <a:t>IMS </a:t>
            </a:r>
            <a:r>
              <a:rPr lang="en-US" altLang="es-CR" sz="1800" dirty="0" err="1">
                <a:latin typeface="Arial Unicode MS"/>
              </a:rPr>
              <a:t>hydroacoustic</a:t>
            </a:r>
            <a:r>
              <a:rPr lang="en-US" altLang="es-CR" sz="1800" dirty="0">
                <a:latin typeface="Arial Unicode MS"/>
              </a:rPr>
              <a:t> network is unique in a global scale in terms </a:t>
            </a:r>
            <a:r>
              <a:rPr lang="en-US" altLang="es-CR" sz="1800" dirty="0" smtClean="0">
                <a:latin typeface="Arial Unicode MS"/>
              </a:rPr>
              <a:t>of  spatial </a:t>
            </a:r>
            <a:r>
              <a:rPr lang="en-US" altLang="es-CR" sz="1800" dirty="0">
                <a:latin typeface="Arial Unicode MS"/>
              </a:rPr>
              <a:t>and temporal coverage of the </a:t>
            </a:r>
            <a:r>
              <a:rPr lang="en-US" altLang="es-CR" sz="1800" dirty="0" smtClean="0">
                <a:latin typeface="Arial Unicode MS"/>
              </a:rPr>
              <a:t>oceans .</a:t>
            </a:r>
            <a:endParaRPr lang="es-CR" altLang="es-CR" sz="18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endParaRPr lang="es-CR" altLang="es-CR" sz="18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R" altLang="es-CR" sz="40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2"/>
          <a:stretch>
            <a:fillRect/>
          </a:stretch>
        </p:blipFill>
        <p:spPr>
          <a:xfrm>
            <a:off x="10956840" y="-149300"/>
            <a:ext cx="1328298" cy="1464534"/>
          </a:xfrm>
          <a:prstGeom prst="rect">
            <a:avLst/>
          </a:prstGeom>
        </p:spPr>
      </p:pic>
    </p:spTree>
    <p:extLst>
      <p:ext uri="{BB962C8B-B14F-4D97-AF65-F5344CB8AC3E}">
        <p14:creationId xmlns:p14="http://schemas.microsoft.com/office/powerpoint/2010/main" val="632205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3247</TotalTime>
  <Words>733</Words>
  <Application>Microsoft Office PowerPoint</Application>
  <PresentationFormat>Widescreen</PresentationFormat>
  <Paragraphs>70</Paragraphs>
  <Slides>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Arial Regular</vt:lpstr>
      <vt:lpstr>Arial Unicode MS</vt:lpstr>
      <vt:lpstr>Calibri</vt:lpstr>
      <vt:lpstr>Calibri Light</vt:lpstr>
      <vt:lpstr>Times New Roman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Maher</cp:lastModifiedBy>
  <cp:revision>84</cp:revision>
  <dcterms:created xsi:type="dcterms:W3CDTF">2023-04-18T13:25:54Z</dcterms:created>
  <dcterms:modified xsi:type="dcterms:W3CDTF">2023-06-10T21:18:39Z</dcterms:modified>
</cp:coreProperties>
</file>