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4694"/>
  </p:normalViewPr>
  <p:slideViewPr>
    <p:cSldViewPr snapToGrid="0">
      <p:cViewPr varScale="1">
        <p:scale>
          <a:sx n="118" d="100"/>
          <a:sy n="118" d="100"/>
        </p:scale>
        <p:origin x="142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06/10/2023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21" Type="http://schemas.openxmlformats.org/officeDocument/2006/relationships/image" Target="../media/image21.tiff"/><Relationship Id="rId7" Type="http://schemas.microsoft.com/office/2007/relationships/hdphoto" Target="../media/hdphoto1.wdp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3.png"/><Relationship Id="rId16" Type="http://schemas.openxmlformats.org/officeDocument/2006/relationships/image" Target="../media/image16.jp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jpe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jp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4.jpeg"/><Relationship Id="rId2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P1.4-272</a:t>
            </a:r>
            <a:endParaRPr lang="en-A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2061274" y="26169"/>
            <a:ext cx="854731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End-to-end numerical simulation of a bolide’s reentry, impact, cratering,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fireball and cloud generation</a:t>
            </a:r>
            <a:endParaRPr lang="en-A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 Ezzedine, M. Syal, D. Dearborn, P. Miller</a:t>
            </a:r>
            <a:endParaRPr lang="en-A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Lawrence Livermore National Laboratory</a:t>
            </a:r>
            <a:endParaRPr lang="en-A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3514986-2D4A-EBE1-1F43-CAB15A175D9B}"/>
              </a:ext>
            </a:extLst>
          </p:cNvPr>
          <p:cNvGrpSpPr/>
          <p:nvPr/>
        </p:nvGrpSpPr>
        <p:grpSpPr>
          <a:xfrm>
            <a:off x="972169" y="1116701"/>
            <a:ext cx="10165638" cy="5820031"/>
            <a:chOff x="599937" y="1084333"/>
            <a:chExt cx="10165638" cy="582003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6F817ED-8E62-C535-497F-1CAE7CB6534E}"/>
                </a:ext>
              </a:extLst>
            </p:cNvPr>
            <p:cNvGrpSpPr/>
            <p:nvPr/>
          </p:nvGrpSpPr>
          <p:grpSpPr>
            <a:xfrm>
              <a:off x="599937" y="1084333"/>
              <a:ext cx="10165638" cy="5820031"/>
              <a:chOff x="537166" y="86848"/>
              <a:chExt cx="8322955" cy="4765058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AD98B273-ECBB-68E1-D98F-32E4AF447E00}"/>
                  </a:ext>
                </a:extLst>
              </p:cNvPr>
              <p:cNvGrpSpPr/>
              <p:nvPr/>
            </p:nvGrpSpPr>
            <p:grpSpPr>
              <a:xfrm>
                <a:off x="537166" y="86848"/>
                <a:ext cx="8322955" cy="4765058"/>
                <a:chOff x="537166" y="110701"/>
                <a:chExt cx="8322955" cy="4765058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0AC8F778-26C7-89E9-F1F1-C25A4BC9303F}"/>
                    </a:ext>
                  </a:extLst>
                </p:cNvPr>
                <p:cNvGrpSpPr/>
                <p:nvPr/>
              </p:nvGrpSpPr>
              <p:grpSpPr>
                <a:xfrm>
                  <a:off x="553801" y="110701"/>
                  <a:ext cx="8306320" cy="4765058"/>
                  <a:chOff x="-2401963" y="401979"/>
                  <a:chExt cx="16825104" cy="9651994"/>
                </a:xfrm>
              </p:grpSpPr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B655033B-5AA2-12CE-1F4F-2F83FE0B9B35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4395347" y="2010676"/>
                    <a:ext cx="2016309" cy="271577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600" b="1" dirty="0">
                        <a:solidFill>
                          <a:srgbClr val="0070C0"/>
                        </a:solidFill>
                      </a:rPr>
                      <a:t>Numerical</a:t>
                    </a:r>
                  </a:p>
                  <a:p>
                    <a:pPr algn="ctr"/>
                    <a:endParaRPr lang="en-US" sz="1600" b="1" dirty="0">
                      <a:solidFill>
                        <a:srgbClr val="0070C0"/>
                      </a:solidFill>
                    </a:endParaRPr>
                  </a:p>
                  <a:p>
                    <a:pPr algn="ctr"/>
                    <a:endParaRPr lang="en-US" sz="1600" b="1" dirty="0">
                      <a:solidFill>
                        <a:srgbClr val="0070C0"/>
                      </a:solidFill>
                    </a:endParaRPr>
                  </a:p>
                  <a:p>
                    <a:pPr algn="ctr"/>
                    <a:endParaRPr lang="en-US" sz="1600" b="1" dirty="0">
                      <a:solidFill>
                        <a:srgbClr val="0070C0"/>
                      </a:solidFill>
                    </a:endParaRPr>
                  </a:p>
                  <a:p>
                    <a:pPr algn="ctr"/>
                    <a:endParaRPr lang="en-US" sz="1600" b="1" dirty="0">
                      <a:solidFill>
                        <a:srgbClr val="0070C0"/>
                      </a:solidFill>
                    </a:endParaRPr>
                  </a:p>
                  <a:p>
                    <a:pPr algn="ctr"/>
                    <a:r>
                      <a:rPr lang="en-US" sz="1600" b="1" dirty="0">
                        <a:solidFill>
                          <a:srgbClr val="0070C0"/>
                        </a:solidFill>
                      </a:rPr>
                      <a:t>simulations</a:t>
                    </a:r>
                  </a:p>
                </p:txBody>
              </p:sp>
              <p:grpSp>
                <p:nvGrpSpPr>
                  <p:cNvPr id="15" name="Group 14">
                    <a:extLst>
                      <a:ext uri="{FF2B5EF4-FFF2-40B4-BE49-F238E27FC236}">
                        <a16:creationId xmlns:a16="http://schemas.microsoft.com/office/drawing/2014/main" id="{C5E3B7D4-16F8-23D9-BE64-00B062C3E5CC}"/>
                      </a:ext>
                    </a:extLst>
                  </p:cNvPr>
                  <p:cNvGrpSpPr/>
                  <p:nvPr/>
                </p:nvGrpSpPr>
                <p:grpSpPr>
                  <a:xfrm>
                    <a:off x="-2401963" y="610416"/>
                    <a:ext cx="16825104" cy="9028346"/>
                    <a:chOff x="376126" y="14242871"/>
                    <a:chExt cx="16825104" cy="9028346"/>
                  </a:xfrm>
                </p:grpSpPr>
                <p:grpSp>
                  <p:nvGrpSpPr>
                    <p:cNvPr id="19" name="Group 18">
                      <a:extLst>
                        <a:ext uri="{FF2B5EF4-FFF2-40B4-BE49-F238E27FC236}">
                          <a16:creationId xmlns:a16="http://schemas.microsoft.com/office/drawing/2014/main" id="{D3BCC578-2512-4B9A-1380-4FF94E60CD4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76126" y="14242871"/>
                      <a:ext cx="16825104" cy="9028346"/>
                      <a:chOff x="-7249794" y="9583140"/>
                      <a:chExt cx="24727979" cy="13269023"/>
                    </a:xfrm>
                  </p:grpSpPr>
                  <p:pic>
                    <p:nvPicPr>
                      <p:cNvPr id="23" name="Picture 22">
                        <a:extLst>
                          <a:ext uri="{FF2B5EF4-FFF2-40B4-BE49-F238E27FC236}">
                            <a16:creationId xmlns:a16="http://schemas.microsoft.com/office/drawing/2014/main" id="{7ABDF469-A622-52F3-3ACC-F55FF1392510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2"/>
                      <a:srcRect t="7258"/>
                      <a:stretch/>
                    </p:blipFill>
                    <p:spPr>
                      <a:xfrm>
                        <a:off x="8745386" y="18364199"/>
                        <a:ext cx="2897876" cy="1824497"/>
                      </a:xfrm>
                      <a:prstGeom prst="rect">
                        <a:avLst/>
                      </a:prstGeom>
                      <a:ln>
                        <a:solidFill>
                          <a:srgbClr val="0070C0"/>
                        </a:solidFill>
                      </a:ln>
                    </p:spPr>
                  </p:pic>
                  <p:sp>
                    <p:nvSpPr>
                      <p:cNvPr id="24" name="Rectangle 23">
                        <a:extLst>
                          <a:ext uri="{FF2B5EF4-FFF2-40B4-BE49-F238E27FC236}">
                            <a16:creationId xmlns:a16="http://schemas.microsoft.com/office/drawing/2014/main" id="{EE933C19-E158-D17B-13C8-58230BCE336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1892025" y="15396147"/>
                        <a:ext cx="2937673" cy="633483"/>
                      </a:xfrm>
                      <a:prstGeom prst="rect">
                        <a:avLst/>
                      </a:prstGeom>
                      <a:solidFill>
                        <a:srgbClr val="C00000"/>
                      </a:solidFill>
                      <a:ln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2">
                          <a:hueOff val="0"/>
                          <a:satOff val="0"/>
                          <a:lumOff val="0"/>
                          <a:alphaOff val="0"/>
                        </a:schemeClr>
                      </a:lnRef>
                      <a:fillRef idx="1">
                        <a:schemeClr val="accent2">
                          <a:hueOff val="0"/>
                          <a:satOff val="0"/>
                          <a:lumOff val="0"/>
                          <a:alphaOff val="0"/>
                        </a:schemeClr>
                      </a:fillRef>
                      <a:effectRef idx="0">
                        <a:schemeClr val="accent2">
                          <a:hueOff val="0"/>
                          <a:satOff val="0"/>
                          <a:lumOff val="0"/>
                          <a:alphaOff val="0"/>
                        </a:schemeClr>
                      </a:effectRef>
                      <a:fontRef idx="minor">
                        <a:schemeClr val="lt1"/>
                      </a:fontRef>
                    </p:style>
                    <p:txBody>
                      <a:bodyPr anchor="ctr" anchorCtr="1"/>
                      <a:lstStyle/>
                      <a:p>
                        <a:pPr algn="ctr"/>
                        <a:r>
                          <a:rPr lang="en-US" sz="1100" b="1" dirty="0"/>
                          <a:t>Characterization</a:t>
                        </a:r>
                      </a:p>
                    </p:txBody>
                  </p:sp>
                  <p:sp>
                    <p:nvSpPr>
                      <p:cNvPr id="25" name="Rectangle 24">
                        <a:extLst>
                          <a:ext uri="{FF2B5EF4-FFF2-40B4-BE49-F238E27FC236}">
                            <a16:creationId xmlns:a16="http://schemas.microsoft.com/office/drawing/2014/main" id="{A44BE023-2C1E-8A70-5E14-F0CDCF1B69A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2124861" y="14352151"/>
                        <a:ext cx="3422055" cy="633484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2">
                          <a:hueOff val="0"/>
                          <a:satOff val="0"/>
                          <a:lumOff val="0"/>
                          <a:alphaOff val="0"/>
                        </a:schemeClr>
                      </a:lnRef>
                      <a:fillRef idx="1">
                        <a:schemeClr val="accent2">
                          <a:hueOff val="0"/>
                          <a:satOff val="0"/>
                          <a:lumOff val="0"/>
                          <a:alphaOff val="0"/>
                        </a:schemeClr>
                      </a:fillRef>
                      <a:effectRef idx="0">
                        <a:schemeClr val="accent2">
                          <a:hueOff val="0"/>
                          <a:satOff val="0"/>
                          <a:lumOff val="0"/>
                          <a:alphaOff val="0"/>
                        </a:schemeClr>
                      </a:effectRef>
                      <a:fontRef idx="minor">
                        <a:schemeClr val="lt1"/>
                      </a:fontRef>
                    </p:style>
                    <p:txBody>
                      <a:bodyPr lIns="0" tIns="0" rIns="0" bIns="0" anchor="ctr" anchorCtr="1"/>
                      <a:lstStyle/>
                      <a:p>
                        <a:pPr algn="ctr"/>
                        <a:r>
                          <a:rPr lang="en-US" sz="1100" b="1" dirty="0"/>
                          <a:t>Stochastic Fractures</a:t>
                        </a:r>
                      </a:p>
                    </p:txBody>
                  </p:sp>
                  <p:sp>
                    <p:nvSpPr>
                      <p:cNvPr id="26" name="Rectangle 25">
                        <a:extLst>
                          <a:ext uri="{FF2B5EF4-FFF2-40B4-BE49-F238E27FC236}">
                            <a16:creationId xmlns:a16="http://schemas.microsoft.com/office/drawing/2014/main" id="{CD3336AF-8D0A-92D6-4D83-01EB72251A1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2063790" y="16402892"/>
                        <a:ext cx="3299913" cy="633484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2">
                          <a:hueOff val="0"/>
                          <a:satOff val="0"/>
                          <a:lumOff val="0"/>
                          <a:alphaOff val="0"/>
                        </a:schemeClr>
                      </a:lnRef>
                      <a:fillRef idx="1">
                        <a:schemeClr val="accent2">
                          <a:hueOff val="0"/>
                          <a:satOff val="0"/>
                          <a:lumOff val="0"/>
                          <a:alphaOff val="0"/>
                        </a:schemeClr>
                      </a:fillRef>
                      <a:effectRef idx="0">
                        <a:schemeClr val="accent2">
                          <a:hueOff val="0"/>
                          <a:satOff val="0"/>
                          <a:lumOff val="0"/>
                          <a:alphaOff val="0"/>
                        </a:schemeClr>
                      </a:effectRef>
                      <a:fontRef idx="minor">
                        <a:schemeClr val="lt1"/>
                      </a:fontRef>
                    </p:style>
                    <p:txBody>
                      <a:bodyPr anchor="ctr" anchorCtr="1"/>
                      <a:lstStyle/>
                      <a:p>
                        <a:pPr algn="ctr"/>
                        <a:r>
                          <a:rPr lang="en-US" sz="1100" b="1" dirty="0"/>
                          <a:t>Stochastic Packings</a:t>
                        </a:r>
                      </a:p>
                    </p:txBody>
                  </p:sp>
                  <p:sp>
                    <p:nvSpPr>
                      <p:cNvPr id="27" name="Rectangle 26">
                        <a:extLst>
                          <a:ext uri="{FF2B5EF4-FFF2-40B4-BE49-F238E27FC236}">
                            <a16:creationId xmlns:a16="http://schemas.microsoft.com/office/drawing/2014/main" id="{430DFBAF-B11C-5F3E-A076-7814BED2178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6458139" y="14903264"/>
                        <a:ext cx="2770889" cy="633484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2">
                          <a:hueOff val="0"/>
                          <a:satOff val="0"/>
                          <a:lumOff val="0"/>
                          <a:alphaOff val="0"/>
                        </a:schemeClr>
                      </a:lnRef>
                      <a:fillRef idx="1">
                        <a:schemeClr val="accent2">
                          <a:hueOff val="0"/>
                          <a:satOff val="0"/>
                          <a:lumOff val="0"/>
                          <a:alphaOff val="0"/>
                        </a:schemeClr>
                      </a:fillRef>
                      <a:effectRef idx="0">
                        <a:schemeClr val="accent2">
                          <a:hueOff val="0"/>
                          <a:satOff val="0"/>
                          <a:lumOff val="0"/>
                          <a:alphaOff val="0"/>
                        </a:schemeClr>
                      </a:effectRef>
                      <a:fontRef idx="minor">
                        <a:schemeClr val="lt1"/>
                      </a:fontRef>
                    </p:style>
                    <p:txBody>
                      <a:bodyPr anchor="ctr" anchorCtr="1"/>
                      <a:lstStyle/>
                      <a:p>
                        <a:pPr algn="ctr"/>
                        <a:r>
                          <a:rPr lang="en-US" sz="1100" b="1" dirty="0"/>
                          <a:t>Remote Sensing</a:t>
                        </a:r>
                      </a:p>
                    </p:txBody>
                  </p:sp>
                  <p:sp>
                    <p:nvSpPr>
                      <p:cNvPr id="28" name="Rectangle 27">
                        <a:extLst>
                          <a:ext uri="{FF2B5EF4-FFF2-40B4-BE49-F238E27FC236}">
                            <a16:creationId xmlns:a16="http://schemas.microsoft.com/office/drawing/2014/main" id="{7DECB0D6-45B3-3BD9-24A1-926F502C5B8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6674063" y="15855542"/>
                        <a:ext cx="3202734" cy="633484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2">
                          <a:hueOff val="0"/>
                          <a:satOff val="0"/>
                          <a:lumOff val="0"/>
                          <a:alphaOff val="0"/>
                        </a:schemeClr>
                      </a:lnRef>
                      <a:fillRef idx="1">
                        <a:schemeClr val="accent2">
                          <a:hueOff val="0"/>
                          <a:satOff val="0"/>
                          <a:lumOff val="0"/>
                          <a:alphaOff val="0"/>
                        </a:schemeClr>
                      </a:fillRef>
                      <a:effectRef idx="0">
                        <a:schemeClr val="accent2">
                          <a:hueOff val="0"/>
                          <a:satOff val="0"/>
                          <a:lumOff val="0"/>
                          <a:alphaOff val="0"/>
                        </a:schemeClr>
                      </a:effectRef>
                      <a:fontRef idx="minor">
                        <a:schemeClr val="lt1"/>
                      </a:fontRef>
                    </p:style>
                    <p:txBody>
                      <a:bodyPr anchor="ctr" anchorCtr="1"/>
                      <a:lstStyle/>
                      <a:p>
                        <a:pPr algn="ctr"/>
                        <a:r>
                          <a:rPr lang="en-US" sz="1100" b="1" dirty="0"/>
                          <a:t>Landing Missions</a:t>
                        </a:r>
                      </a:p>
                    </p:txBody>
                  </p:sp>
                  <p:sp>
                    <p:nvSpPr>
                      <p:cNvPr id="29" name="Rectangle 28">
                        <a:extLst>
                          <a:ext uri="{FF2B5EF4-FFF2-40B4-BE49-F238E27FC236}">
                            <a16:creationId xmlns:a16="http://schemas.microsoft.com/office/drawing/2014/main" id="{23F6F7FE-71AE-AEB4-E50E-0BFD25B086D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362200" y="15392400"/>
                        <a:ext cx="3733800" cy="633484"/>
                      </a:xfrm>
                      <a:prstGeom prst="rect">
                        <a:avLst/>
                      </a:prstGeom>
                      <a:solidFill>
                        <a:srgbClr val="C00000"/>
                      </a:solidFill>
                      <a:ln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2">
                          <a:hueOff val="0"/>
                          <a:satOff val="0"/>
                          <a:lumOff val="0"/>
                          <a:alphaOff val="0"/>
                        </a:schemeClr>
                      </a:lnRef>
                      <a:fillRef idx="1">
                        <a:schemeClr val="accent2">
                          <a:hueOff val="0"/>
                          <a:satOff val="0"/>
                          <a:lumOff val="0"/>
                          <a:alphaOff val="0"/>
                        </a:schemeClr>
                      </a:fillRef>
                      <a:effectRef idx="0">
                        <a:schemeClr val="accent2">
                          <a:hueOff val="0"/>
                          <a:satOff val="0"/>
                          <a:lumOff val="0"/>
                          <a:alphaOff val="0"/>
                        </a:schemeClr>
                      </a:effectRef>
                      <a:fontRef idx="minor">
                        <a:schemeClr val="lt1"/>
                      </a:fontRef>
                    </p:style>
                    <p:txBody>
                      <a:bodyPr anchor="ctr" anchorCtr="1"/>
                      <a:lstStyle/>
                      <a:p>
                        <a:pPr algn="ctr"/>
                        <a:r>
                          <a:rPr lang="en-US" sz="1100" b="1" dirty="0"/>
                          <a:t>Hydrodynamics</a:t>
                        </a:r>
                      </a:p>
                    </p:txBody>
                  </p:sp>
                  <p:sp>
                    <p:nvSpPr>
                      <p:cNvPr id="30" name="Rectangle 29">
                        <a:extLst>
                          <a:ext uri="{FF2B5EF4-FFF2-40B4-BE49-F238E27FC236}">
                            <a16:creationId xmlns:a16="http://schemas.microsoft.com/office/drawing/2014/main" id="{B417380D-AF79-EB8A-C3BD-5F52561D19D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57549" y="13652138"/>
                        <a:ext cx="1943100" cy="633484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2">
                          <a:hueOff val="0"/>
                          <a:satOff val="0"/>
                          <a:lumOff val="0"/>
                          <a:alphaOff val="0"/>
                        </a:schemeClr>
                      </a:lnRef>
                      <a:fillRef idx="1">
                        <a:schemeClr val="accent2">
                          <a:hueOff val="0"/>
                          <a:satOff val="0"/>
                          <a:lumOff val="0"/>
                          <a:alphaOff val="0"/>
                        </a:schemeClr>
                      </a:fillRef>
                      <a:effectRef idx="0">
                        <a:schemeClr val="accent2">
                          <a:hueOff val="0"/>
                          <a:satOff val="0"/>
                          <a:lumOff val="0"/>
                          <a:alphaOff val="0"/>
                        </a:schemeClr>
                      </a:effectRef>
                      <a:fontRef idx="minor">
                        <a:schemeClr val="lt1"/>
                      </a:fontRef>
                    </p:style>
                    <p:txBody>
                      <a:bodyPr anchor="ctr" anchorCtr="1"/>
                      <a:lstStyle/>
                      <a:p>
                        <a:pPr algn="ctr"/>
                        <a:r>
                          <a:rPr lang="en-US" sz="1100" b="1" dirty="0"/>
                          <a:t>StoTran</a:t>
                        </a:r>
                      </a:p>
                    </p:txBody>
                  </p:sp>
                  <p:sp>
                    <p:nvSpPr>
                      <p:cNvPr id="31" name="Rectangle 30">
                        <a:extLst>
                          <a:ext uri="{FF2B5EF4-FFF2-40B4-BE49-F238E27FC236}">
                            <a16:creationId xmlns:a16="http://schemas.microsoft.com/office/drawing/2014/main" id="{8C0429D7-1CE3-8697-738A-30E14332729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57549" y="12849288"/>
                        <a:ext cx="1943099" cy="633483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2">
                          <a:hueOff val="0"/>
                          <a:satOff val="0"/>
                          <a:lumOff val="0"/>
                          <a:alphaOff val="0"/>
                        </a:schemeClr>
                      </a:lnRef>
                      <a:fillRef idx="1">
                        <a:schemeClr val="accent2">
                          <a:hueOff val="0"/>
                          <a:satOff val="0"/>
                          <a:lumOff val="0"/>
                          <a:alphaOff val="0"/>
                        </a:schemeClr>
                      </a:fillRef>
                      <a:effectRef idx="0">
                        <a:schemeClr val="accent2">
                          <a:hueOff val="0"/>
                          <a:satOff val="0"/>
                          <a:lumOff val="0"/>
                          <a:alphaOff val="0"/>
                        </a:schemeClr>
                      </a:effectRef>
                      <a:fontRef idx="minor">
                        <a:schemeClr val="lt1"/>
                      </a:fontRef>
                    </p:style>
                    <p:txBody>
                      <a:bodyPr anchor="ctr" anchorCtr="1"/>
                      <a:lstStyle/>
                      <a:p>
                        <a:pPr algn="ctr"/>
                        <a:r>
                          <a:rPr lang="en-US" sz="1100" b="1" dirty="0"/>
                          <a:t>Geodyn</a:t>
                        </a:r>
                      </a:p>
                    </p:txBody>
                  </p:sp>
                  <p:sp>
                    <p:nvSpPr>
                      <p:cNvPr id="32" name="Rectangle 31">
                        <a:extLst>
                          <a:ext uri="{FF2B5EF4-FFF2-40B4-BE49-F238E27FC236}">
                            <a16:creationId xmlns:a16="http://schemas.microsoft.com/office/drawing/2014/main" id="{C42DD35A-FD0B-4A48-499F-E6ED33D226E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57549" y="14471781"/>
                        <a:ext cx="1943099" cy="633483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2">
                          <a:hueOff val="0"/>
                          <a:satOff val="0"/>
                          <a:lumOff val="0"/>
                          <a:alphaOff val="0"/>
                        </a:schemeClr>
                      </a:lnRef>
                      <a:fillRef idx="1">
                        <a:schemeClr val="accent2">
                          <a:hueOff val="0"/>
                          <a:satOff val="0"/>
                          <a:lumOff val="0"/>
                          <a:alphaOff val="0"/>
                        </a:schemeClr>
                      </a:fillRef>
                      <a:effectRef idx="0">
                        <a:schemeClr val="accent2">
                          <a:hueOff val="0"/>
                          <a:satOff val="0"/>
                          <a:lumOff val="0"/>
                          <a:alphaOff val="0"/>
                        </a:schemeClr>
                      </a:effectRef>
                      <a:fontRef idx="minor">
                        <a:schemeClr val="lt1"/>
                      </a:fontRef>
                    </p:style>
                    <p:txBody>
                      <a:bodyPr anchor="ctr" anchorCtr="1"/>
                      <a:lstStyle/>
                      <a:p>
                        <a:pPr algn="ctr"/>
                        <a:r>
                          <a:rPr lang="en-US" sz="1100" b="1" dirty="0"/>
                          <a:t>ALE3D</a:t>
                        </a:r>
                      </a:p>
                    </p:txBody>
                  </p:sp>
                  <p:sp>
                    <p:nvSpPr>
                      <p:cNvPr id="33" name="Rectangle 32">
                        <a:extLst>
                          <a:ext uri="{FF2B5EF4-FFF2-40B4-BE49-F238E27FC236}">
                            <a16:creationId xmlns:a16="http://schemas.microsoft.com/office/drawing/2014/main" id="{E893D282-068B-D3EB-114F-22B0E49EEF7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630017" y="15392400"/>
                        <a:ext cx="2831227" cy="633484"/>
                      </a:xfrm>
                      <a:prstGeom prst="rect">
                        <a:avLst/>
                      </a:prstGeom>
                      <a:solidFill>
                        <a:srgbClr val="C00000"/>
                      </a:solidFill>
                      <a:ln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2">
                          <a:hueOff val="0"/>
                          <a:satOff val="0"/>
                          <a:lumOff val="0"/>
                          <a:alphaOff val="0"/>
                        </a:schemeClr>
                      </a:lnRef>
                      <a:fillRef idx="1">
                        <a:schemeClr val="accent2">
                          <a:hueOff val="0"/>
                          <a:satOff val="0"/>
                          <a:lumOff val="0"/>
                          <a:alphaOff val="0"/>
                        </a:schemeClr>
                      </a:fillRef>
                      <a:effectRef idx="0">
                        <a:schemeClr val="accent2">
                          <a:hueOff val="0"/>
                          <a:satOff val="0"/>
                          <a:lumOff val="0"/>
                          <a:alphaOff val="0"/>
                        </a:schemeClr>
                      </a:effectRef>
                      <a:fontRef idx="minor">
                        <a:schemeClr val="lt1"/>
                      </a:fontRef>
                    </p:style>
                    <p:txBody>
                      <a:bodyPr anchor="ctr" anchorCtr="1"/>
                      <a:lstStyle/>
                      <a:p>
                        <a:pPr algn="ctr"/>
                        <a:r>
                          <a:rPr lang="en-US" sz="1100" b="1" dirty="0"/>
                          <a:t>Water Waves</a:t>
                        </a:r>
                      </a:p>
                    </p:txBody>
                  </p:sp>
                  <p:sp>
                    <p:nvSpPr>
                      <p:cNvPr id="34" name="Rectangle 33">
                        <a:extLst>
                          <a:ext uri="{FF2B5EF4-FFF2-40B4-BE49-F238E27FC236}">
                            <a16:creationId xmlns:a16="http://schemas.microsoft.com/office/drawing/2014/main" id="{9C5B4213-C082-4744-7822-9E6D71E163F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2218213" y="15416307"/>
                        <a:ext cx="1981201" cy="633484"/>
                      </a:xfrm>
                      <a:prstGeom prst="rect">
                        <a:avLst/>
                      </a:prstGeom>
                      <a:solidFill>
                        <a:srgbClr val="C00000"/>
                      </a:solidFill>
                      <a:ln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2">
                          <a:hueOff val="0"/>
                          <a:satOff val="0"/>
                          <a:lumOff val="0"/>
                          <a:alphaOff val="0"/>
                        </a:schemeClr>
                      </a:lnRef>
                      <a:fillRef idx="1">
                        <a:schemeClr val="accent2">
                          <a:hueOff val="0"/>
                          <a:satOff val="0"/>
                          <a:lumOff val="0"/>
                          <a:alphaOff val="0"/>
                        </a:schemeClr>
                      </a:fillRef>
                      <a:effectRef idx="0">
                        <a:schemeClr val="accent2">
                          <a:hueOff val="0"/>
                          <a:satOff val="0"/>
                          <a:lumOff val="0"/>
                          <a:alphaOff val="0"/>
                        </a:schemeClr>
                      </a:effectRef>
                      <a:fontRef idx="minor">
                        <a:schemeClr val="lt1"/>
                      </a:fontRef>
                    </p:style>
                    <p:txBody>
                      <a:bodyPr anchor="ctr" anchorCtr="1"/>
                      <a:lstStyle/>
                      <a:p>
                        <a:pPr algn="ctr"/>
                        <a:r>
                          <a:rPr lang="en-US" sz="1100" b="1" dirty="0"/>
                          <a:t>W2Bi.py</a:t>
                        </a:r>
                      </a:p>
                    </p:txBody>
                  </p:sp>
                  <p:sp>
                    <p:nvSpPr>
                      <p:cNvPr id="35" name="Rectangle 34">
                        <a:extLst>
                          <a:ext uri="{FF2B5EF4-FFF2-40B4-BE49-F238E27FC236}">
                            <a16:creationId xmlns:a16="http://schemas.microsoft.com/office/drawing/2014/main" id="{AB8AB23B-D321-6277-598E-9915664FD56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230375" y="17134650"/>
                        <a:ext cx="3859291" cy="633484"/>
                      </a:xfrm>
                      <a:prstGeom prst="rect">
                        <a:avLst/>
                      </a:prstGeom>
                      <a:solidFill>
                        <a:srgbClr val="006600"/>
                      </a:solidFill>
                      <a:ln>
                        <a:solidFill>
                          <a:srgbClr val="006600"/>
                        </a:solidFill>
                      </a:ln>
                    </p:spPr>
                    <p:style>
                      <a:lnRef idx="2">
                        <a:schemeClr val="accent2">
                          <a:hueOff val="0"/>
                          <a:satOff val="0"/>
                          <a:lumOff val="0"/>
                          <a:alphaOff val="0"/>
                        </a:schemeClr>
                      </a:lnRef>
                      <a:fillRef idx="1">
                        <a:schemeClr val="accent2">
                          <a:hueOff val="0"/>
                          <a:satOff val="0"/>
                          <a:lumOff val="0"/>
                          <a:alphaOff val="0"/>
                        </a:schemeClr>
                      </a:fillRef>
                      <a:effectRef idx="0">
                        <a:schemeClr val="accent2">
                          <a:hueOff val="0"/>
                          <a:satOff val="0"/>
                          <a:lumOff val="0"/>
                          <a:alphaOff val="0"/>
                        </a:schemeClr>
                      </a:effectRef>
                      <a:fontRef idx="minor">
                        <a:schemeClr val="lt1"/>
                      </a:fontRef>
                    </p:style>
                    <p:txBody>
                      <a:bodyPr anchor="ctr" anchorCtr="1"/>
                      <a:lstStyle/>
                      <a:p>
                        <a:pPr algn="ctr"/>
                        <a:r>
                          <a:rPr lang="en-US" sz="1100" b="1" dirty="0"/>
                          <a:t>Coastlines Impacts</a:t>
                        </a:r>
                      </a:p>
                    </p:txBody>
                  </p:sp>
                  <p:pic>
                    <p:nvPicPr>
                      <p:cNvPr id="36" name="Picture 35" descr="A picture containing mouse, ball&#10;&#10;Description automatically generated">
                        <a:extLst>
                          <a:ext uri="{FF2B5EF4-FFF2-40B4-BE49-F238E27FC236}">
                            <a16:creationId xmlns:a16="http://schemas.microsoft.com/office/drawing/2014/main" id="{F0563E29-57DD-0262-591E-63FB73FD31B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2538589" y="18071755"/>
                        <a:ext cx="1242865" cy="1477089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37" name="Rectangle 36">
                        <a:extLst>
                          <a:ext uri="{FF2B5EF4-FFF2-40B4-BE49-F238E27FC236}">
                            <a16:creationId xmlns:a16="http://schemas.microsoft.com/office/drawing/2014/main" id="{27F743E3-7395-7DC1-508D-9E51236B453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362497" y="14377916"/>
                        <a:ext cx="3224645" cy="633484"/>
                      </a:xfrm>
                      <a:prstGeom prst="rect">
                        <a:avLst/>
                      </a:prstGeom>
                      <a:solidFill>
                        <a:srgbClr val="006600"/>
                      </a:solidFill>
                      <a:ln>
                        <a:solidFill>
                          <a:srgbClr val="006600"/>
                        </a:solidFill>
                      </a:ln>
                    </p:spPr>
                    <p:style>
                      <a:lnRef idx="2">
                        <a:schemeClr val="accent2">
                          <a:hueOff val="0"/>
                          <a:satOff val="0"/>
                          <a:lumOff val="0"/>
                          <a:alphaOff val="0"/>
                        </a:schemeClr>
                      </a:lnRef>
                      <a:fillRef idx="1">
                        <a:schemeClr val="accent2">
                          <a:hueOff val="0"/>
                          <a:satOff val="0"/>
                          <a:lumOff val="0"/>
                          <a:alphaOff val="0"/>
                        </a:schemeClr>
                      </a:fillRef>
                      <a:effectRef idx="0">
                        <a:schemeClr val="accent2">
                          <a:hueOff val="0"/>
                          <a:satOff val="0"/>
                          <a:lumOff val="0"/>
                          <a:alphaOff val="0"/>
                        </a:schemeClr>
                      </a:effectRef>
                      <a:fontRef idx="minor">
                        <a:schemeClr val="lt1"/>
                      </a:fontRef>
                    </p:style>
                    <p:txBody>
                      <a:bodyPr anchor="ctr" anchorCtr="1"/>
                      <a:lstStyle/>
                      <a:p>
                        <a:pPr algn="ctr"/>
                        <a:r>
                          <a:rPr lang="en-US" sz="1050" b="1" dirty="0"/>
                          <a:t>Chemical Speciation</a:t>
                        </a:r>
                      </a:p>
                    </p:txBody>
                  </p:sp>
                  <p:sp>
                    <p:nvSpPr>
                      <p:cNvPr id="38" name="Rectangle 37">
                        <a:extLst>
                          <a:ext uri="{FF2B5EF4-FFF2-40B4-BE49-F238E27FC236}">
                            <a16:creationId xmlns:a16="http://schemas.microsoft.com/office/drawing/2014/main" id="{A1491A99-7B90-6928-CFD1-DC1612C1655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561418" y="11871039"/>
                        <a:ext cx="2933393" cy="633484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2">
                          <a:hueOff val="0"/>
                          <a:satOff val="0"/>
                          <a:lumOff val="0"/>
                          <a:alphaOff val="0"/>
                        </a:schemeClr>
                      </a:lnRef>
                      <a:fillRef idx="1">
                        <a:schemeClr val="accent2">
                          <a:hueOff val="0"/>
                          <a:satOff val="0"/>
                          <a:lumOff val="0"/>
                          <a:alphaOff val="0"/>
                        </a:schemeClr>
                      </a:fillRef>
                      <a:effectRef idx="0">
                        <a:schemeClr val="accent2">
                          <a:hueOff val="0"/>
                          <a:satOff val="0"/>
                          <a:lumOff val="0"/>
                          <a:alphaOff val="0"/>
                        </a:schemeClr>
                      </a:effectRef>
                      <a:fontRef idx="minor">
                        <a:schemeClr val="lt1"/>
                      </a:fontRef>
                    </p:style>
                    <p:txBody>
                      <a:bodyPr anchor="ctr" anchorCtr="1"/>
                      <a:lstStyle/>
                      <a:p>
                        <a:pPr algn="ctr"/>
                        <a:r>
                          <a:rPr lang="en-US" sz="1100" b="1" dirty="0"/>
                          <a:t>GEOSCCM</a:t>
                        </a:r>
                      </a:p>
                    </p:txBody>
                  </p:sp>
                  <p:pic>
                    <p:nvPicPr>
                      <p:cNvPr id="39" name="Picture 38" descr="A picture containing mouse, ball&#10;&#10;Description automatically generated">
                        <a:extLst>
                          <a:ext uri="{FF2B5EF4-FFF2-40B4-BE49-F238E27FC236}">
                            <a16:creationId xmlns:a16="http://schemas.microsoft.com/office/drawing/2014/main" id="{DF1152AA-7A3F-341C-025F-352B33A4339E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3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8419196" y="10417834"/>
                        <a:ext cx="1242865" cy="1477090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40" name="Rectangle: Top Corners Rounded 39">
                        <a:extLst>
                          <a:ext uri="{FF2B5EF4-FFF2-40B4-BE49-F238E27FC236}">
                            <a16:creationId xmlns:a16="http://schemas.microsoft.com/office/drawing/2014/main" id="{61CF5A09-1563-DD2B-E1FC-7545147888D2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11486911" y="13295212"/>
                        <a:ext cx="1363514" cy="1383847"/>
                      </a:xfrm>
                      <a:prstGeom prst="round2SameRect">
                        <a:avLst>
                          <a:gd name="adj1" fmla="val 8000"/>
                          <a:gd name="adj2" fmla="val 0"/>
                        </a:avLst>
                      </a:prstGeom>
                    </p:spPr>
                    <p:style>
                      <a:lnRef idx="2">
                        <a:schemeClr val="accent2">
                          <a:hueOff val="0"/>
                          <a:satOff val="0"/>
                          <a:lumOff val="0"/>
                          <a:alphaOff val="0"/>
                        </a:schemeClr>
                      </a:lnRef>
                      <a:fillRef idx="1">
                        <a:schemeClr val="lt1">
                          <a:alpha val="90000"/>
                          <a:hueOff val="0"/>
                          <a:satOff val="0"/>
                          <a:lumOff val="0"/>
                          <a:alphaOff val="0"/>
                        </a:schemeClr>
                      </a:fillRef>
                      <a:effectRef idx="0">
                        <a:schemeClr val="lt1">
                          <a:alpha val="90000"/>
                          <a:hueOff val="0"/>
                          <a:satOff val="0"/>
                          <a:lumOff val="0"/>
                          <a:alphaOff val="0"/>
                        </a:schemeClr>
                      </a:effectRef>
                      <a:fontRef idx="minor">
                        <a:schemeClr val="dk1">
                          <a:hueOff val="0"/>
                          <a:satOff val="0"/>
                          <a:lumOff val="0"/>
                          <a:alphaOff val="0"/>
                        </a:schemeClr>
                      </a:fontRef>
                    </p:style>
                    <p:txBody>
                      <a:bodyPr/>
                      <a:lstStyle/>
                      <a:p>
                        <a:endParaRPr lang="en-US" sz="3200" dirty="0"/>
                      </a:p>
                    </p:txBody>
                  </p:sp>
                  <p:pic>
                    <p:nvPicPr>
                      <p:cNvPr id="41" name="Picture 40">
                        <a:extLst>
                          <a:ext uri="{FF2B5EF4-FFF2-40B4-BE49-F238E27FC236}">
                            <a16:creationId xmlns:a16="http://schemas.microsoft.com/office/drawing/2014/main" id="{8B42A15A-6704-CCA7-1BFF-2CB4345343F4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4"/>
                      <a:srcRect t="9447"/>
                      <a:stretch/>
                    </p:blipFill>
                    <p:spPr>
                      <a:xfrm>
                        <a:off x="10550022" y="19494524"/>
                        <a:ext cx="3558075" cy="1938201"/>
                      </a:xfrm>
                      <a:prstGeom prst="rect">
                        <a:avLst/>
                      </a:prstGeom>
                      <a:ln>
                        <a:solidFill>
                          <a:srgbClr val="0070C0"/>
                        </a:solidFill>
                      </a:ln>
                    </p:spPr>
                  </p:pic>
                  <p:grpSp>
                    <p:nvGrpSpPr>
                      <p:cNvPr id="42" name="Group 41">
                        <a:extLst>
                          <a:ext uri="{FF2B5EF4-FFF2-40B4-BE49-F238E27FC236}">
                            <a16:creationId xmlns:a16="http://schemas.microsoft.com/office/drawing/2014/main" id="{51C0B831-3435-0657-C345-7B0020BB94F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1054887" y="12710392"/>
                        <a:ext cx="3430105" cy="2106208"/>
                        <a:chOff x="832105" y="1174063"/>
                        <a:chExt cx="8548404" cy="5249033"/>
                      </a:xfrm>
                    </p:grpSpPr>
                    <p:grpSp>
                      <p:nvGrpSpPr>
                        <p:cNvPr id="70" name="Group 69">
                          <a:extLst>
                            <a:ext uri="{FF2B5EF4-FFF2-40B4-BE49-F238E27FC236}">
                              <a16:creationId xmlns:a16="http://schemas.microsoft.com/office/drawing/2014/main" id="{20D606CE-D02D-A32D-6466-CC9D49F0FD9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832105" y="1174063"/>
                          <a:ext cx="8182843" cy="5249033"/>
                          <a:chOff x="4430661" y="3689460"/>
                          <a:chExt cx="4088499" cy="2622643"/>
                        </a:xfrm>
                      </p:grpSpPr>
                      <p:pic>
                        <p:nvPicPr>
                          <p:cNvPr id="73" name="Picture 72" descr="Window 2">
                            <a:extLst>
                              <a:ext uri="{FF2B5EF4-FFF2-40B4-BE49-F238E27FC236}">
                                <a16:creationId xmlns:a16="http://schemas.microsoft.com/office/drawing/2014/main" id="{866F7155-732A-AEA5-BE22-939E8C1E88D6}"/>
                              </a:ext>
                            </a:extLst>
                          </p:cNvPr>
                          <p:cNvPicPr>
                            <a:picLocks noChangeAspect="1"/>
                          </p:cNvPicPr>
                          <p:nvPr/>
                        </p:nvPicPr>
                        <p:blipFill rotWithShape="1">
                          <a:blip r:embed="rId5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l="20546" t="36340" r="5571" b="14465"/>
                          <a:stretch/>
                        </p:blipFill>
                        <p:spPr>
                          <a:xfrm flipH="1">
                            <a:off x="4430661" y="3689460"/>
                            <a:ext cx="3766910" cy="2484667"/>
                          </a:xfrm>
                          <a:prstGeom prst="rect">
                            <a:avLst/>
                          </a:prstGeom>
                          <a:ln>
                            <a:solidFill>
                              <a:schemeClr val="tx1"/>
                            </a:solidFill>
                          </a:ln>
                          <a:effectLst>
                            <a:outerShdw blurRad="292100" dist="139700" dir="2700000" algn="tl" rotWithShape="0">
                              <a:srgbClr val="333333">
                                <a:alpha val="65000"/>
                              </a:srgbClr>
                            </a:outerShdw>
                          </a:effectLst>
                        </p:spPr>
                      </p:pic>
                      <p:sp>
                        <p:nvSpPr>
                          <p:cNvPr id="74" name="TextBox 73">
                            <a:extLst>
                              <a:ext uri="{FF2B5EF4-FFF2-40B4-BE49-F238E27FC236}">
                                <a16:creationId xmlns:a16="http://schemas.microsoft.com/office/drawing/2014/main" id="{E9319682-7ED0-39DE-DA55-970169CDF043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7782177" y="3764740"/>
                            <a:ext cx="736983" cy="438534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en-US" sz="300" b="1" dirty="0"/>
                              <a:t>Air</a:t>
                            </a:r>
                          </a:p>
                        </p:txBody>
                      </p:sp>
                      <p:sp>
                        <p:nvSpPr>
                          <p:cNvPr id="75" name="TextBox 74">
                            <a:extLst>
                              <a:ext uri="{FF2B5EF4-FFF2-40B4-BE49-F238E27FC236}">
                                <a16:creationId xmlns:a16="http://schemas.microsoft.com/office/drawing/2014/main" id="{1727A48B-4CF4-7C44-2EE6-9FCD349ADB7F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7459449" y="5873569"/>
                            <a:ext cx="904482" cy="438534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en-US" sz="300" b="1" dirty="0">
                                <a:solidFill>
                                  <a:schemeClr val="bg1"/>
                                </a:solidFill>
                              </a:rPr>
                              <a:t>Ocean</a:t>
                            </a:r>
                          </a:p>
                        </p:txBody>
                      </p:sp>
                      <p:sp>
                        <p:nvSpPr>
                          <p:cNvPr id="76" name="TextBox 75">
                            <a:extLst>
                              <a:ext uri="{FF2B5EF4-FFF2-40B4-BE49-F238E27FC236}">
                                <a16:creationId xmlns:a16="http://schemas.microsoft.com/office/drawing/2014/main" id="{A37EABF0-AE9B-6086-F547-885F7CB997F1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5397738" y="4039270"/>
                            <a:ext cx="894331" cy="438534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en-US" sz="300" b="1" dirty="0">
                                <a:solidFill>
                                  <a:schemeClr val="bg1"/>
                                </a:solidFill>
                              </a:rPr>
                              <a:t>Vapor</a:t>
                            </a:r>
                          </a:p>
                        </p:txBody>
                      </p:sp>
                      <p:sp>
                        <p:nvSpPr>
                          <p:cNvPr id="77" name="TextBox 76">
                            <a:extLst>
                              <a:ext uri="{FF2B5EF4-FFF2-40B4-BE49-F238E27FC236}">
                                <a16:creationId xmlns:a16="http://schemas.microsoft.com/office/drawing/2014/main" id="{E54F41A5-9E33-B693-A9A1-EB9C141703C9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4482047" y="5719543"/>
                            <a:ext cx="1493255" cy="438534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en-US" sz="300" b="1" dirty="0">
                                <a:solidFill>
                                  <a:schemeClr val="bg1"/>
                                </a:solidFill>
                              </a:rPr>
                              <a:t>Ocean depression</a:t>
                            </a:r>
                          </a:p>
                        </p:txBody>
                      </p:sp>
                      <p:sp>
                        <p:nvSpPr>
                          <p:cNvPr id="78" name="TextBox 77">
                            <a:extLst>
                              <a:ext uri="{FF2B5EF4-FFF2-40B4-BE49-F238E27FC236}">
                                <a16:creationId xmlns:a16="http://schemas.microsoft.com/office/drawing/2014/main" id="{51B3B1FC-803A-1306-2972-4A89E05C0FA0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502519" y="4684291"/>
                            <a:ext cx="1183639" cy="438534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en-US" sz="300" b="1" dirty="0"/>
                              <a:t>Water  rims</a:t>
                            </a:r>
                          </a:p>
                        </p:txBody>
                      </p:sp>
                      <p:sp>
                        <p:nvSpPr>
                          <p:cNvPr id="79" name="TextBox 78">
                            <a:extLst>
                              <a:ext uri="{FF2B5EF4-FFF2-40B4-BE49-F238E27FC236}">
                                <a16:creationId xmlns:a16="http://schemas.microsoft.com/office/drawing/2014/main" id="{84C592AA-1C50-BB98-265E-0F57077E2BC9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4529371" y="3867734"/>
                            <a:ext cx="1239474" cy="438534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en-US" sz="300" b="1" dirty="0">
                                <a:solidFill>
                                  <a:schemeClr val="bg1"/>
                                </a:solidFill>
                              </a:rPr>
                              <a:t>Rim breakup</a:t>
                            </a:r>
                          </a:p>
                        </p:txBody>
                      </p:sp>
                    </p:grpSp>
                    <p:sp>
                      <p:nvSpPr>
                        <p:cNvPr id="71" name="TextBox 70">
                          <a:extLst>
                            <a:ext uri="{FF2B5EF4-FFF2-40B4-BE49-F238E27FC236}">
                              <a16:creationId xmlns:a16="http://schemas.microsoft.com/office/drawing/2014/main" id="{077487F5-85A5-18CF-8EE8-A4A3143460A8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1923984" y="2388427"/>
                          <a:ext cx="3781010" cy="2633091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US" sz="300" b="1" dirty="0">
                              <a:solidFill>
                                <a:srgbClr val="FFFF00"/>
                              </a:solidFill>
                            </a:rPr>
                            <a:t>Salt water vapor </a:t>
                          </a:r>
                        </a:p>
                        <a:p>
                          <a:r>
                            <a:rPr lang="en-US" sz="300" b="1" dirty="0">
                              <a:solidFill>
                                <a:srgbClr val="FFFF00"/>
                              </a:solidFill>
                            </a:rPr>
                            <a:t>dissociates into chlorine </a:t>
                          </a:r>
                        </a:p>
                        <a:p>
                          <a:r>
                            <a:rPr lang="en-US" sz="300" b="1" dirty="0">
                              <a:solidFill>
                                <a:srgbClr val="FFFF00"/>
                              </a:solidFill>
                            </a:rPr>
                            <a:t>which reacts with oxygen </a:t>
                          </a:r>
                        </a:p>
                        <a:p>
                          <a:r>
                            <a:rPr lang="en-US" sz="300" b="1" dirty="0">
                              <a:solidFill>
                                <a:srgbClr val="FFFF00"/>
                              </a:solidFill>
                            </a:rPr>
                            <a:t>and bromine and     </a:t>
                          </a:r>
                        </a:p>
                        <a:p>
                          <a:r>
                            <a:rPr lang="en-US" sz="300" b="1" dirty="0">
                              <a:solidFill>
                                <a:srgbClr val="FFFF00"/>
                              </a:solidFill>
                            </a:rPr>
                            <a:t>Destroys the        </a:t>
                          </a:r>
                        </a:p>
                        <a:p>
                          <a:r>
                            <a:rPr lang="en-US" sz="300" b="1" dirty="0">
                              <a:solidFill>
                                <a:srgbClr val="FFFF00"/>
                              </a:solidFill>
                            </a:rPr>
                            <a:t>stratospheric        </a:t>
                          </a:r>
                        </a:p>
                        <a:p>
                          <a:r>
                            <a:rPr lang="en-US" sz="300" b="1" dirty="0">
                              <a:solidFill>
                                <a:srgbClr val="FFFF00"/>
                              </a:solidFill>
                            </a:rPr>
                            <a:t>ozone      </a:t>
                          </a:r>
                        </a:p>
                      </p:txBody>
                    </p:sp>
                    <p:sp>
                      <p:nvSpPr>
                        <p:cNvPr id="72" name="TextBox 71">
                          <a:extLst>
                            <a:ext uri="{FF2B5EF4-FFF2-40B4-BE49-F238E27FC236}">
                              <a16:creationId xmlns:a16="http://schemas.microsoft.com/office/drawing/2014/main" id="{58541A29-ECC6-A671-4E77-9282A83239DD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913178" y="4278692"/>
                          <a:ext cx="5467331" cy="1755396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chemeClr val="bg1"/>
                          </a:solidFill>
                        </a:ln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US" sz="300" b="1" dirty="0">
                              <a:solidFill>
                                <a:schemeClr val="bg1"/>
                              </a:solidFill>
                            </a:rPr>
                            <a:t>Only 15 to 25% of the energy </a:t>
                          </a:r>
                        </a:p>
                        <a:p>
                          <a:r>
                            <a:rPr lang="en-US" sz="300" b="1" dirty="0">
                              <a:solidFill>
                                <a:schemeClr val="bg1"/>
                              </a:solidFill>
                            </a:rPr>
                            <a:t>is “impact” energy the rest is mainly </a:t>
                          </a:r>
                        </a:p>
                        <a:p>
                          <a:r>
                            <a:rPr lang="en-US" sz="300" b="1" dirty="0">
                              <a:solidFill>
                                <a:schemeClr val="bg1"/>
                              </a:solidFill>
                            </a:rPr>
                            <a:t>used to a) vaporize the asteroid and ocean</a:t>
                          </a:r>
                        </a:p>
                        <a:p>
                          <a:r>
                            <a:rPr lang="en-US" sz="300" b="1" dirty="0">
                              <a:solidFill>
                                <a:schemeClr val="bg1"/>
                              </a:solidFill>
                            </a:rPr>
                            <a:t>and b) create wind and shear wave.</a:t>
                          </a:r>
                        </a:p>
                      </p:txBody>
                    </p:sp>
                  </p:grpSp>
                  <p:pic>
                    <p:nvPicPr>
                      <p:cNvPr id="43" name="Picture 3">
                        <a:extLst>
                          <a:ext uri="{FF2B5EF4-FFF2-40B4-BE49-F238E27FC236}">
                            <a16:creationId xmlns:a16="http://schemas.microsoft.com/office/drawing/2014/main" id="{347D441F-8C00-501F-C881-D1E9D9FBA1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 cstate="print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7">
                                <a14:imgEffect>
                                  <a14:sharpenSoften amount="25000"/>
                                </a14:imgEffect>
                                <a14:imgEffect>
                                  <a14:brightnessContrast bright="20000" contrast="40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44915" y="18686333"/>
                        <a:ext cx="2295925" cy="1601509"/>
                      </a:xfrm>
                      <a:prstGeom prst="rect">
                        <a:avLst/>
                      </a:prstGeom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44" name="Picture 2">
                        <a:extLst>
                          <a:ext uri="{FF2B5EF4-FFF2-40B4-BE49-F238E27FC236}">
                            <a16:creationId xmlns:a16="http://schemas.microsoft.com/office/drawing/2014/main" id="{E6239565-943B-9EDE-E8D9-13956EA611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 rotWithShape="1">
                      <a:blip r:embed="rId8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310" t="2186" r="1293" b="2960"/>
                      <a:stretch/>
                    </p:blipFill>
                    <p:spPr bwMode="auto">
                      <a:xfrm>
                        <a:off x="14418147" y="15100496"/>
                        <a:ext cx="3060038" cy="1408976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  <p:pic>
                    <p:nvPicPr>
                      <p:cNvPr id="45" name="Picture 21">
                        <a:extLst>
                          <a:ext uri="{FF2B5EF4-FFF2-40B4-BE49-F238E27FC236}">
                            <a16:creationId xmlns:a16="http://schemas.microsoft.com/office/drawing/2014/main" id="{620FB190-097D-2A51-32CF-0DD5C3EE03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 rotWithShape="1">
                      <a:blip r:embed="rId9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5074" t="30911" r="26864" b="26787"/>
                      <a:stretch/>
                    </p:blipFill>
                    <p:spPr bwMode="auto">
                      <a:xfrm>
                        <a:off x="7624993" y="16436808"/>
                        <a:ext cx="2841275" cy="1618488"/>
                      </a:xfrm>
                      <a:prstGeom prst="rect">
                        <a:avLst/>
                      </a:prstGeom>
                      <a:solidFill>
                        <a:srgbClr val="124A91"/>
                      </a:solidFill>
                      <a:ln w="3175">
                        <a:solidFill>
                          <a:srgbClr val="B3B3B3"/>
                        </a:solidFill>
                        <a:miter lim="800000"/>
                        <a:headEnd/>
                        <a:tailEnd/>
                      </a:ln>
                      <a:effectLst>
                        <a:outerShdw blurRad="63500" sx="101000" sy="101000" algn="ctr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</p:pic>
                  <p:grpSp>
                    <p:nvGrpSpPr>
                      <p:cNvPr id="46" name="Group 45">
                        <a:extLst>
                          <a:ext uri="{FF2B5EF4-FFF2-40B4-BE49-F238E27FC236}">
                            <a16:creationId xmlns:a16="http://schemas.microsoft.com/office/drawing/2014/main" id="{BCE7882D-7C38-AD7F-540F-3E0A1E80021A}"/>
                          </a:ext>
                        </a:extLst>
                      </p:cNvPr>
                      <p:cNvGrpSpPr>
                        <a:grpSpLocks noChangeAspect="1"/>
                      </p:cNvGrpSpPr>
                      <p:nvPr/>
                    </p:nvGrpSpPr>
                    <p:grpSpPr>
                      <a:xfrm>
                        <a:off x="2206973" y="20435638"/>
                        <a:ext cx="2408588" cy="2416525"/>
                        <a:chOff x="-2651727" y="688302"/>
                        <a:chExt cx="2228659" cy="2236000"/>
                      </a:xfrm>
                    </p:grpSpPr>
                    <p:pic>
                      <p:nvPicPr>
                        <p:cNvPr id="64" name="Picture 2">
                          <a:extLst>
                            <a:ext uri="{FF2B5EF4-FFF2-40B4-BE49-F238E27FC236}">
                              <a16:creationId xmlns:a16="http://schemas.microsoft.com/office/drawing/2014/main" id="{21BA5F10-7E5B-8EF6-0B7B-9AC14E7EE05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 rotWithShape="1">
                        <a:blip r:embed="rId10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21337" t="15988" r="32214" b="40014"/>
                        <a:stretch/>
                      </p:blipFill>
                      <p:spPr bwMode="auto">
                        <a:xfrm>
                          <a:off x="-2546720" y="806221"/>
                          <a:ext cx="2123652" cy="2118081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  <p:sp>
                      <p:nvSpPr>
                        <p:cNvPr id="65" name="TextBox 64">
                          <a:extLst>
                            <a:ext uri="{FF2B5EF4-FFF2-40B4-BE49-F238E27FC236}">
                              <a16:creationId xmlns:a16="http://schemas.microsoft.com/office/drawing/2014/main" id="{FE8F1AB8-E80A-A13B-7D56-9C1E26D0A87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-1753613" y="1257330"/>
                          <a:ext cx="1207692" cy="39828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US" sz="500" b="1" dirty="0">
                              <a:solidFill>
                                <a:schemeClr val="bg1"/>
                              </a:solidFill>
                            </a:rPr>
                            <a:t>Atmosphere</a:t>
                          </a:r>
                        </a:p>
                      </p:txBody>
                    </p:sp>
                    <p:sp>
                      <p:nvSpPr>
                        <p:cNvPr id="66" name="TextBox 65">
                          <a:extLst>
                            <a:ext uri="{FF2B5EF4-FFF2-40B4-BE49-F238E27FC236}">
                              <a16:creationId xmlns:a16="http://schemas.microsoft.com/office/drawing/2014/main" id="{AEF3DFFF-735A-D05D-5239-0DE96C3D1AD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-1567571" y="1814209"/>
                          <a:ext cx="830525" cy="39828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US" sz="500" b="1" dirty="0">
                              <a:solidFill>
                                <a:schemeClr val="bg1"/>
                              </a:solidFill>
                            </a:rPr>
                            <a:t>Ocean</a:t>
                          </a:r>
                        </a:p>
                      </p:txBody>
                    </p:sp>
                    <p:sp>
                      <p:nvSpPr>
                        <p:cNvPr id="67" name="TextBox 66">
                          <a:extLst>
                            <a:ext uri="{FF2B5EF4-FFF2-40B4-BE49-F238E27FC236}">
                              <a16:creationId xmlns:a16="http://schemas.microsoft.com/office/drawing/2014/main" id="{A0BDCBA2-F0F3-8E62-A7B4-47834A9A8677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-1735741" y="2475561"/>
                          <a:ext cx="1169975" cy="39828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US" sz="500" b="1" dirty="0"/>
                            <a:t>Ocean floor</a:t>
                          </a:r>
                        </a:p>
                      </p:txBody>
                    </p:sp>
                    <p:pic>
                      <p:nvPicPr>
                        <p:cNvPr id="68" name="Picture 67">
                          <a:extLst>
                            <a:ext uri="{FF2B5EF4-FFF2-40B4-BE49-F238E27FC236}">
                              <a16:creationId xmlns:a16="http://schemas.microsoft.com/office/drawing/2014/main" id="{567D4607-5179-F237-5793-F7DC90A4B393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11" cstate="print">
                          <a:clrChange>
                            <a:clrFrom>
                              <a:srgbClr val="010101"/>
                            </a:clrFrom>
                            <a:clrTo>
                              <a:srgbClr val="010101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50000"/>
                        <a:stretch/>
                      </p:blipFill>
                      <p:spPr>
                        <a:xfrm>
                          <a:off x="-2532591" y="1733337"/>
                          <a:ext cx="140532" cy="281067"/>
                        </a:xfrm>
                        <a:prstGeom prst="rect">
                          <a:avLst/>
                        </a:prstGeom>
                      </p:spPr>
                    </p:pic>
                    <p:sp>
                      <p:nvSpPr>
                        <p:cNvPr id="69" name="TextBox 68">
                          <a:extLst>
                            <a:ext uri="{FF2B5EF4-FFF2-40B4-BE49-F238E27FC236}">
                              <a16:creationId xmlns:a16="http://schemas.microsoft.com/office/drawing/2014/main" id="{CDC9660A-AE6B-0DB2-5DB9-AE4B254249A7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 rot="16200000">
                          <a:off x="-2935734" y="972309"/>
                          <a:ext cx="966304" cy="39828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US" sz="500" b="1" dirty="0">
                              <a:solidFill>
                                <a:schemeClr val="bg1"/>
                              </a:solidFill>
                            </a:rPr>
                            <a:t>Asteroid</a:t>
                          </a:r>
                        </a:p>
                      </p:txBody>
                    </p:sp>
                  </p:grpSp>
                  <p:pic>
                    <p:nvPicPr>
                      <p:cNvPr id="47" name="Picture 46">
                        <a:extLst>
                          <a:ext uri="{FF2B5EF4-FFF2-40B4-BE49-F238E27FC236}">
                            <a16:creationId xmlns:a16="http://schemas.microsoft.com/office/drawing/2014/main" id="{23D83BBD-1BF6-1C8A-C968-104E84DCEBB5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12"/>
                      <a:srcRect t="8159"/>
                      <a:stretch/>
                    </p:blipFill>
                    <p:spPr>
                      <a:xfrm>
                        <a:off x="12840237" y="20430873"/>
                        <a:ext cx="3562588" cy="1968263"/>
                      </a:xfrm>
                      <a:prstGeom prst="rect">
                        <a:avLst/>
                      </a:prstGeom>
                      <a:ln>
                        <a:noFill/>
                      </a:ln>
                      <a:effectLst>
                        <a:outerShdw sx="1000" sy="1000" algn="tl" rotWithShape="0">
                          <a:srgbClr val="333333"/>
                        </a:outerShdw>
                      </a:effectLst>
                    </p:spPr>
                  </p:pic>
                  <p:pic>
                    <p:nvPicPr>
                      <p:cNvPr id="48" name="Picture 4">
                        <a:extLst>
                          <a:ext uri="{FF2B5EF4-FFF2-40B4-BE49-F238E27FC236}">
                            <a16:creationId xmlns:a16="http://schemas.microsoft.com/office/drawing/2014/main" id="{CF390F69-3280-01C4-84B1-B30B11A81B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 rotWithShape="1">
                      <a:blip r:embed="rId13" cstate="print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050" t="24600" r="9866" b="15800"/>
                      <a:stretch/>
                    </p:blipFill>
                    <p:spPr bwMode="auto">
                      <a:xfrm rot="10800000">
                        <a:off x="2857499" y="18501969"/>
                        <a:ext cx="2743200" cy="17734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49" name="Picture 48" descr="A picture containing sitting, green, food, colorful&#10;&#10;Description automatically generated">
                        <a:extLst>
                          <a:ext uri="{FF2B5EF4-FFF2-40B4-BE49-F238E27FC236}">
                            <a16:creationId xmlns:a16="http://schemas.microsoft.com/office/drawing/2014/main" id="{12A28DB4-A4CB-C21E-CD91-ED8347E9E42D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4" cstate="print">
                        <a:clrChange>
                          <a:clrFrom>
                            <a:srgbClr val="000000"/>
                          </a:clrFrom>
                          <a:clrTo>
                            <a:srgbClr val="00000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-1427739" y="17352889"/>
                        <a:ext cx="1990510" cy="1990510"/>
                      </a:xfrm>
                      <a:prstGeom prst="rect">
                        <a:avLst/>
                      </a:prstGeom>
                      <a:ln>
                        <a:noFill/>
                      </a:ln>
                      <a:effectLst>
                        <a:outerShdw blurRad="292100" dist="139700" dir="2700000" algn="tl" rotWithShape="0">
                          <a:srgbClr val="333333">
                            <a:alpha val="65000"/>
                          </a:srgbClr>
                        </a:outerShdw>
                      </a:effectLst>
                    </p:spPr>
                  </p:pic>
                  <p:pic>
                    <p:nvPicPr>
                      <p:cNvPr id="50" name="Picture 3" descr="C:\Users\ezzedine1\Desktop\NetSPE\network-27.png">
                        <a:extLst>
                          <a:ext uri="{FF2B5EF4-FFF2-40B4-BE49-F238E27FC236}">
                            <a16:creationId xmlns:a16="http://schemas.microsoft.com/office/drawing/2014/main" id="{5C0B5660-CF7F-24C7-7389-49E8591615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 rotWithShape="1">
                      <a:blip r:embed="rId15">
                        <a:clrChange>
                          <a:clrFrom>
                            <a:srgbClr val="000000"/>
                          </a:clrFrom>
                          <a:clrTo>
                            <a:srgbClr val="000000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4346" r="27052" b="14179"/>
                      <a:stretch/>
                    </p:blipFill>
                    <p:spPr bwMode="auto">
                      <a:xfrm rot="14400000">
                        <a:off x="-1298308" y="12344412"/>
                        <a:ext cx="1867578" cy="2051266"/>
                      </a:xfrm>
                      <a:prstGeom prst="rect">
                        <a:avLst/>
                      </a:prstGeom>
                      <a:ln>
                        <a:noFill/>
                      </a:ln>
                      <a:effectLst>
                        <a:outerShdw blurRad="292100" dist="139700" dir="2700000" algn="tl" rotWithShape="0">
                          <a:srgbClr val="333333">
                            <a:alpha val="65000"/>
                          </a:srgb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51" name="Picture 50" descr="A picture containing transport, outdoor, snow, sitting&#10;&#10;Description automatically generated">
                        <a:extLst>
                          <a:ext uri="{FF2B5EF4-FFF2-40B4-BE49-F238E27FC236}">
                            <a16:creationId xmlns:a16="http://schemas.microsoft.com/office/drawing/2014/main" id="{1DE51884-DB8C-CA39-C9C9-BE04A76ED9B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6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-7249794" y="16870424"/>
                        <a:ext cx="4354194" cy="2449234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52" name="Picture 51" descr="A picture containing sitting, colorful, black, food&#10;&#10;Description automatically generated">
                        <a:extLst>
                          <a:ext uri="{FF2B5EF4-FFF2-40B4-BE49-F238E27FC236}">
                            <a16:creationId xmlns:a16="http://schemas.microsoft.com/office/drawing/2014/main" id="{08D65D43-9030-78B9-5BFA-FDB12A03083A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7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-6867016" y="11637915"/>
                        <a:ext cx="3588637" cy="3044008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53" name="Rectangle 52">
                        <a:extLst>
                          <a:ext uri="{FF2B5EF4-FFF2-40B4-BE49-F238E27FC236}">
                            <a16:creationId xmlns:a16="http://schemas.microsoft.com/office/drawing/2014/main" id="{75D96E6C-45FB-78CD-F317-FB547399473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183187" y="12028281"/>
                        <a:ext cx="2093024" cy="633483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accent2">
                          <a:hueOff val="0"/>
                          <a:satOff val="0"/>
                          <a:lumOff val="0"/>
                          <a:alphaOff val="0"/>
                        </a:schemeClr>
                      </a:lnRef>
                      <a:fillRef idx="1">
                        <a:schemeClr val="accent2">
                          <a:hueOff val="0"/>
                          <a:satOff val="0"/>
                          <a:lumOff val="0"/>
                          <a:alphaOff val="0"/>
                        </a:schemeClr>
                      </a:fillRef>
                      <a:effectRef idx="0">
                        <a:schemeClr val="accent2">
                          <a:hueOff val="0"/>
                          <a:satOff val="0"/>
                          <a:lumOff val="0"/>
                          <a:alphaOff val="0"/>
                        </a:schemeClr>
                      </a:effectRef>
                      <a:fontRef idx="minor">
                        <a:schemeClr val="lt1"/>
                      </a:fontRef>
                    </p:style>
                    <p:txBody>
                      <a:bodyPr anchor="ctr" anchorCtr="1"/>
                      <a:lstStyle/>
                      <a:p>
                        <a:pPr algn="ctr"/>
                        <a:r>
                          <a:rPr lang="en-US" sz="1100" b="1" dirty="0"/>
                          <a:t>Analytical</a:t>
                        </a:r>
                      </a:p>
                    </p:txBody>
                  </p:sp>
                  <p:sp>
                    <p:nvSpPr>
                      <p:cNvPr id="54" name="Arrow: Chevron 53">
                        <a:extLst>
                          <a:ext uri="{FF2B5EF4-FFF2-40B4-BE49-F238E27FC236}">
                            <a16:creationId xmlns:a16="http://schemas.microsoft.com/office/drawing/2014/main" id="{CCFF8B12-3327-55D1-81F2-6916C9EC7A4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3409142" y="15104384"/>
                        <a:ext cx="894542" cy="1217016"/>
                      </a:xfrm>
                      <a:prstGeom prst="chevron">
                        <a:avLst>
                          <a:gd name="adj" fmla="val 62310"/>
                        </a:avLst>
                      </a:prstGeom>
                      <a:solidFill>
                        <a:srgbClr val="FF0000"/>
                      </a:solidFill>
                    </p:spPr>
                    <p:style>
                      <a:lnRef idx="0">
                        <a:schemeClr val="accent1">
                          <a:tint val="60000"/>
                          <a:hueOff val="0"/>
                          <a:satOff val="0"/>
                          <a:lumOff val="0"/>
                          <a:alphaOff val="0"/>
                        </a:schemeClr>
                      </a:lnRef>
                      <a:fillRef idx="1">
                        <a:schemeClr val="accent1">
                          <a:tint val="60000"/>
                          <a:hueOff val="0"/>
                          <a:satOff val="0"/>
                          <a:lumOff val="0"/>
                          <a:alphaOff val="0"/>
                        </a:schemeClr>
                      </a:fillRef>
                      <a:effectRef idx="0">
                        <a:schemeClr val="accent1">
                          <a:tint val="60000"/>
                          <a:hueOff val="0"/>
                          <a:satOff val="0"/>
                          <a:lumOff val="0"/>
                          <a:alphaOff val="0"/>
                        </a:schemeClr>
                      </a:effectRef>
                      <a:fontRef idx="minor">
                        <a:schemeClr val="lt1"/>
                      </a:fontRef>
                    </p:style>
                  </p:sp>
                  <p:sp>
                    <p:nvSpPr>
                      <p:cNvPr id="55" name="Arrow: Chevron 54">
                        <a:extLst>
                          <a:ext uri="{FF2B5EF4-FFF2-40B4-BE49-F238E27FC236}">
                            <a16:creationId xmlns:a16="http://schemas.microsoft.com/office/drawing/2014/main" id="{E3099FFD-3F1D-6465-EF27-1595734D919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2989238" y="15104384"/>
                        <a:ext cx="894542" cy="1217016"/>
                      </a:xfrm>
                      <a:prstGeom prst="chevron">
                        <a:avLst>
                          <a:gd name="adj" fmla="val 62310"/>
                        </a:avLst>
                      </a:prstGeom>
                      <a:solidFill>
                        <a:srgbClr val="FF0000"/>
                      </a:solidFill>
                    </p:spPr>
                    <p:style>
                      <a:lnRef idx="0">
                        <a:schemeClr val="accent1">
                          <a:tint val="60000"/>
                          <a:hueOff val="0"/>
                          <a:satOff val="0"/>
                          <a:lumOff val="0"/>
                          <a:alphaOff val="0"/>
                        </a:schemeClr>
                      </a:lnRef>
                      <a:fillRef idx="1">
                        <a:schemeClr val="accent1">
                          <a:tint val="60000"/>
                          <a:hueOff val="0"/>
                          <a:satOff val="0"/>
                          <a:lumOff val="0"/>
                          <a:alphaOff val="0"/>
                        </a:schemeClr>
                      </a:fillRef>
                      <a:effectRef idx="0">
                        <a:schemeClr val="accent1">
                          <a:tint val="60000"/>
                          <a:hueOff val="0"/>
                          <a:satOff val="0"/>
                          <a:lumOff val="0"/>
                          <a:alphaOff val="0"/>
                        </a:schemeClr>
                      </a:effectRef>
                      <a:fontRef idx="minor">
                        <a:schemeClr val="lt1"/>
                      </a:fontRef>
                    </p:style>
                  </p:sp>
                  <p:sp>
                    <p:nvSpPr>
                      <p:cNvPr id="56" name="Arrow: Chevron 55">
                        <a:extLst>
                          <a:ext uri="{FF2B5EF4-FFF2-40B4-BE49-F238E27FC236}">
                            <a16:creationId xmlns:a16="http://schemas.microsoft.com/office/drawing/2014/main" id="{F6B2E28D-EE44-C876-650F-4BEBC370446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74207" y="15163400"/>
                        <a:ext cx="894542" cy="1132088"/>
                      </a:xfrm>
                      <a:prstGeom prst="chevron">
                        <a:avLst>
                          <a:gd name="adj" fmla="val 62310"/>
                        </a:avLst>
                      </a:prstGeom>
                      <a:solidFill>
                        <a:srgbClr val="FF0000"/>
                      </a:solidFill>
                    </p:spPr>
                    <p:style>
                      <a:lnRef idx="0">
                        <a:schemeClr val="accent1">
                          <a:tint val="60000"/>
                          <a:hueOff val="0"/>
                          <a:satOff val="0"/>
                          <a:lumOff val="0"/>
                          <a:alphaOff val="0"/>
                        </a:schemeClr>
                      </a:lnRef>
                      <a:fillRef idx="1">
                        <a:schemeClr val="accent1">
                          <a:tint val="60000"/>
                          <a:hueOff val="0"/>
                          <a:satOff val="0"/>
                          <a:lumOff val="0"/>
                          <a:alphaOff val="0"/>
                        </a:schemeClr>
                      </a:fillRef>
                      <a:effectRef idx="0">
                        <a:schemeClr val="accent1">
                          <a:tint val="60000"/>
                          <a:hueOff val="0"/>
                          <a:satOff val="0"/>
                          <a:lumOff val="0"/>
                          <a:alphaOff val="0"/>
                        </a:schemeClr>
                      </a:effectRef>
                      <a:fontRef idx="minor">
                        <a:schemeClr val="lt1"/>
                      </a:fontRef>
                    </p:style>
                  </p:sp>
                  <p:sp>
                    <p:nvSpPr>
                      <p:cNvPr id="57" name="Arrow: Chevron 56">
                        <a:extLst>
                          <a:ext uri="{FF2B5EF4-FFF2-40B4-BE49-F238E27FC236}">
                            <a16:creationId xmlns:a16="http://schemas.microsoft.com/office/drawing/2014/main" id="{1CCDE640-3E49-AAF7-A061-0CEBD0978A72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8589500" y="13240337"/>
                        <a:ext cx="894541" cy="1250584"/>
                      </a:xfrm>
                      <a:prstGeom prst="chevron">
                        <a:avLst>
                          <a:gd name="adj" fmla="val 62310"/>
                        </a:avLst>
                      </a:prstGeom>
                      <a:solidFill>
                        <a:srgbClr val="FF0000"/>
                      </a:solidFill>
                    </p:spPr>
                    <p:style>
                      <a:lnRef idx="0">
                        <a:schemeClr val="accent1">
                          <a:tint val="60000"/>
                          <a:hueOff val="0"/>
                          <a:satOff val="0"/>
                          <a:lumOff val="0"/>
                          <a:alphaOff val="0"/>
                        </a:schemeClr>
                      </a:lnRef>
                      <a:fillRef idx="1">
                        <a:schemeClr val="accent1">
                          <a:tint val="60000"/>
                          <a:hueOff val="0"/>
                          <a:satOff val="0"/>
                          <a:lumOff val="0"/>
                          <a:alphaOff val="0"/>
                        </a:schemeClr>
                      </a:fillRef>
                      <a:effectRef idx="0">
                        <a:schemeClr val="accent1">
                          <a:tint val="60000"/>
                          <a:hueOff val="0"/>
                          <a:satOff val="0"/>
                          <a:lumOff val="0"/>
                          <a:alphaOff val="0"/>
                        </a:schemeClr>
                      </a:effectRef>
                      <a:fontRef idx="minor">
                        <a:schemeClr val="lt1"/>
                      </a:fontRef>
                    </p:style>
                  </p:sp>
                  <p:sp>
                    <p:nvSpPr>
                      <p:cNvPr id="58" name="Arrow: Chevron 57">
                        <a:extLst>
                          <a:ext uri="{FF2B5EF4-FFF2-40B4-BE49-F238E27FC236}">
                            <a16:creationId xmlns:a16="http://schemas.microsoft.com/office/drawing/2014/main" id="{8BA43146-8091-922E-4C43-C59F36CF14F6}"/>
                          </a:ext>
                        </a:extLst>
                      </p:cNvPr>
                      <p:cNvSpPr/>
                      <p:nvPr/>
                    </p:nvSpPr>
                    <p:spPr>
                      <a:xfrm rot="5400000">
                        <a:off x="12775901" y="16086697"/>
                        <a:ext cx="894541" cy="1008801"/>
                      </a:xfrm>
                      <a:prstGeom prst="chevron">
                        <a:avLst>
                          <a:gd name="adj" fmla="val 62310"/>
                        </a:avLst>
                      </a:prstGeom>
                      <a:solidFill>
                        <a:srgbClr val="FF0000"/>
                      </a:solidFill>
                    </p:spPr>
                    <p:style>
                      <a:lnRef idx="0">
                        <a:schemeClr val="accent1">
                          <a:tint val="60000"/>
                          <a:hueOff val="0"/>
                          <a:satOff val="0"/>
                          <a:lumOff val="0"/>
                          <a:alphaOff val="0"/>
                        </a:schemeClr>
                      </a:lnRef>
                      <a:fillRef idx="1">
                        <a:schemeClr val="accent1">
                          <a:tint val="60000"/>
                          <a:hueOff val="0"/>
                          <a:satOff val="0"/>
                          <a:lumOff val="0"/>
                          <a:alphaOff val="0"/>
                        </a:schemeClr>
                      </a:fillRef>
                      <a:effectRef idx="0">
                        <a:schemeClr val="accent1">
                          <a:tint val="60000"/>
                          <a:hueOff val="0"/>
                          <a:satOff val="0"/>
                          <a:lumOff val="0"/>
                          <a:alphaOff val="0"/>
                        </a:schemeClr>
                      </a:effectRef>
                      <a:fontRef idx="minor">
                        <a:schemeClr val="lt1"/>
                      </a:fontRef>
                    </p:style>
                  </p:sp>
                  <p:pic>
                    <p:nvPicPr>
                      <p:cNvPr id="59" name="Picture 58">
                        <a:extLst>
                          <a:ext uri="{FF2B5EF4-FFF2-40B4-BE49-F238E27FC236}">
                            <a16:creationId xmlns:a16="http://schemas.microsoft.com/office/drawing/2014/main" id="{5FA6EE77-DCB6-3C71-CC63-936F0AAC84C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8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9949084" y="9583140"/>
                        <a:ext cx="2919287" cy="1506709"/>
                      </a:xfrm>
                      <a:prstGeom prst="rect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</p:pic>
                  <p:pic>
                    <p:nvPicPr>
                      <p:cNvPr id="60" name="Picture 59">
                        <a:extLst>
                          <a:ext uri="{FF2B5EF4-FFF2-40B4-BE49-F238E27FC236}">
                            <a16:creationId xmlns:a16="http://schemas.microsoft.com/office/drawing/2014/main" id="{0D86AEED-3274-4238-736D-4FF83DAC416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623253" y="16297327"/>
                        <a:ext cx="3240112" cy="2028592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61" name="Picture 471">
                        <a:extLst>
                          <a:ext uri="{FF2B5EF4-FFF2-40B4-BE49-F238E27FC236}">
                            <a16:creationId xmlns:a16="http://schemas.microsoft.com/office/drawing/2014/main" id="{4FA65E17-513A-3A6D-C572-AF4C162B1A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 rotWithShape="1">
                      <a:blip r:embed="rId20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467" t="17583" r="60535" b="51905"/>
                      <a:stretch/>
                    </p:blipFill>
                    <p:spPr bwMode="auto">
                      <a:xfrm>
                        <a:off x="4878670" y="20402659"/>
                        <a:ext cx="1902656" cy="1209216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  <p:sp>
                    <p:nvSpPr>
                      <p:cNvPr id="62" name="Arrow: Chevron 61">
                        <a:extLst>
                          <a:ext uri="{FF2B5EF4-FFF2-40B4-BE49-F238E27FC236}">
                            <a16:creationId xmlns:a16="http://schemas.microsoft.com/office/drawing/2014/main" id="{26B400B0-0EA3-EB91-4E4A-14CE151D350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97334" y="15163400"/>
                        <a:ext cx="894542" cy="1132088"/>
                      </a:xfrm>
                      <a:prstGeom prst="chevron">
                        <a:avLst>
                          <a:gd name="adj" fmla="val 62310"/>
                        </a:avLst>
                      </a:prstGeom>
                      <a:solidFill>
                        <a:srgbClr val="FF0000"/>
                      </a:solidFill>
                    </p:spPr>
                    <p:style>
                      <a:lnRef idx="0">
                        <a:schemeClr val="accent1">
                          <a:tint val="60000"/>
                          <a:hueOff val="0"/>
                          <a:satOff val="0"/>
                          <a:lumOff val="0"/>
                          <a:alphaOff val="0"/>
                        </a:schemeClr>
                      </a:lnRef>
                      <a:fillRef idx="1">
                        <a:schemeClr val="accent1">
                          <a:tint val="60000"/>
                          <a:hueOff val="0"/>
                          <a:satOff val="0"/>
                          <a:lumOff val="0"/>
                          <a:alphaOff val="0"/>
                        </a:schemeClr>
                      </a:fillRef>
                      <a:effectRef idx="0">
                        <a:schemeClr val="accent1">
                          <a:tint val="60000"/>
                          <a:hueOff val="0"/>
                          <a:satOff val="0"/>
                          <a:lumOff val="0"/>
                          <a:alphaOff val="0"/>
                        </a:schemeClr>
                      </a:effectRef>
                      <a:fontRef idx="minor">
                        <a:schemeClr val="lt1"/>
                      </a:fontRef>
                    </p:style>
                  </p:sp>
                  <p:sp>
                    <p:nvSpPr>
                      <p:cNvPr id="63" name="Arrow: Chevron 62">
                        <a:extLst>
                          <a:ext uri="{FF2B5EF4-FFF2-40B4-BE49-F238E27FC236}">
                            <a16:creationId xmlns:a16="http://schemas.microsoft.com/office/drawing/2014/main" id="{E8621188-3AF6-9CCF-4122-1FD2FF29CBD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553199" y="15165243"/>
                        <a:ext cx="894542" cy="1132088"/>
                      </a:xfrm>
                      <a:prstGeom prst="chevron">
                        <a:avLst>
                          <a:gd name="adj" fmla="val 62310"/>
                        </a:avLst>
                      </a:prstGeom>
                      <a:solidFill>
                        <a:srgbClr val="FF0000"/>
                      </a:solidFill>
                    </p:spPr>
                    <p:style>
                      <a:lnRef idx="0">
                        <a:schemeClr val="accent1">
                          <a:tint val="60000"/>
                          <a:hueOff val="0"/>
                          <a:satOff val="0"/>
                          <a:lumOff val="0"/>
                          <a:alphaOff val="0"/>
                        </a:schemeClr>
                      </a:lnRef>
                      <a:fillRef idx="1">
                        <a:schemeClr val="accent1">
                          <a:tint val="60000"/>
                          <a:hueOff val="0"/>
                          <a:satOff val="0"/>
                          <a:lumOff val="0"/>
                          <a:alphaOff val="0"/>
                        </a:schemeClr>
                      </a:fillRef>
                      <a:effectRef idx="0">
                        <a:schemeClr val="accent1">
                          <a:tint val="60000"/>
                          <a:hueOff val="0"/>
                          <a:satOff val="0"/>
                          <a:lumOff val="0"/>
                          <a:alphaOff val="0"/>
                        </a:schemeClr>
                      </a:effectRef>
                      <a:fontRef idx="minor">
                        <a:schemeClr val="lt1"/>
                      </a:fontRef>
                    </p:style>
                  </p:sp>
                </p:grpSp>
                <p:sp>
                  <p:nvSpPr>
                    <p:cNvPr id="20" name="Rectangle 19">
                      <a:extLst>
                        <a:ext uri="{FF2B5EF4-FFF2-40B4-BE49-F238E27FC236}">
                          <a16:creationId xmlns:a16="http://schemas.microsoft.com/office/drawing/2014/main" id="{A2923D56-1B60-0D48-E6FD-CE6129BA39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19219" y="16353220"/>
                      <a:ext cx="2575720" cy="431027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  <a:ln>
                      <a:solidFill>
                        <a:srgbClr val="C00000"/>
                      </a:solidFill>
                    </a:ln>
                  </p:spPr>
                  <p:style>
                    <a:lnRef idx="2">
                      <a:schemeClr val="accent2"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accent2"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0">
                      <a:schemeClr val="accent2"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  <p:txBody>
                    <a:bodyPr anchor="ctr" anchorCtr="1"/>
                    <a:lstStyle/>
                    <a:p>
                      <a:pPr algn="ctr"/>
                      <a:r>
                        <a:rPr lang="en-US" sz="1100" b="1" dirty="0"/>
                        <a:t>Global Climate Effects</a:t>
                      </a:r>
                    </a:p>
                  </p:txBody>
                </p:sp>
                <p:sp>
                  <p:nvSpPr>
                    <p:cNvPr id="21" name="Arrow: Chevron 20">
                      <a:extLst>
                        <a:ext uri="{FF2B5EF4-FFF2-40B4-BE49-F238E27FC236}">
                          <a16:creationId xmlns:a16="http://schemas.microsoft.com/office/drawing/2014/main" id="{F20DFDE2-44FD-49AC-BEFA-600A936138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599944" y="18035116"/>
                      <a:ext cx="604600" cy="792517"/>
                    </a:xfrm>
                    <a:prstGeom prst="chevron">
                      <a:avLst>
                        <a:gd name="adj" fmla="val 62310"/>
                      </a:avLst>
                    </a:prstGeom>
                    <a:solidFill>
                      <a:srgbClr val="FF0000"/>
                    </a:solidFill>
                  </p:spPr>
                  <p:style>
                    <a:lnRef idx="0">
                      <a:schemeClr val="accent1">
                        <a:tint val="60000"/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accent1">
                        <a:tint val="60000"/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0">
                      <a:schemeClr val="accent1">
                        <a:tint val="60000"/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</p:sp>
                <p:sp>
                  <p:nvSpPr>
                    <p:cNvPr id="22" name="Arrow: Chevron 21">
                      <a:extLst>
                        <a:ext uri="{FF2B5EF4-FFF2-40B4-BE49-F238E27FC236}">
                          <a16:creationId xmlns:a16="http://schemas.microsoft.com/office/drawing/2014/main" id="{D1763AA4-18CB-8609-C158-61845F3794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910121" y="18036368"/>
                      <a:ext cx="604600" cy="792517"/>
                    </a:xfrm>
                    <a:prstGeom prst="chevron">
                      <a:avLst>
                        <a:gd name="adj" fmla="val 62310"/>
                      </a:avLst>
                    </a:prstGeom>
                    <a:solidFill>
                      <a:srgbClr val="FF0000"/>
                    </a:solidFill>
                  </p:spPr>
                  <p:style>
                    <a:lnRef idx="0">
                      <a:schemeClr val="accent1">
                        <a:tint val="60000"/>
                        <a:hueOff val="0"/>
                        <a:satOff val="0"/>
                        <a:lumOff val="0"/>
                        <a:alphaOff val="0"/>
                      </a:schemeClr>
                    </a:lnRef>
                    <a:fillRef idx="1">
                      <a:schemeClr val="accent1">
                        <a:tint val="60000"/>
                        <a:hueOff val="0"/>
                        <a:satOff val="0"/>
                        <a:lumOff val="0"/>
                        <a:alphaOff val="0"/>
                      </a:schemeClr>
                    </a:fillRef>
                    <a:effectRef idx="0">
                      <a:schemeClr val="accent1">
                        <a:tint val="60000"/>
                        <a:hueOff val="0"/>
                        <a:satOff val="0"/>
                        <a:lumOff val="0"/>
                        <a:alphaOff val="0"/>
                      </a:schemeClr>
                    </a:effectRef>
                    <a:fontRef idx="minor">
                      <a:schemeClr val="lt1"/>
                    </a:fontRef>
                  </p:style>
                </p:sp>
              </p:grpSp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C02EFF73-720D-7C1B-63E0-82D269F7B660}"/>
                      </a:ext>
                    </a:extLst>
                  </p:cNvPr>
                  <p:cNvSpPr txBox="1"/>
                  <p:nvPr/>
                </p:nvSpPr>
                <p:spPr>
                  <a:xfrm>
                    <a:off x="545556" y="1777410"/>
                    <a:ext cx="3801421" cy="101175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600" b="1" dirty="0">
                        <a:solidFill>
                          <a:srgbClr val="0070C0"/>
                        </a:solidFill>
                      </a:rPr>
                      <a:t>Structural and material </a:t>
                    </a:r>
                  </a:p>
                  <a:p>
                    <a:pPr algn="ctr"/>
                    <a:r>
                      <a:rPr lang="en-US" sz="1600" b="1" dirty="0">
                        <a:solidFill>
                          <a:srgbClr val="0070C0"/>
                        </a:solidFill>
                      </a:rPr>
                      <a:t>characterization</a:t>
                    </a:r>
                  </a:p>
                </p:txBody>
              </p:sp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393914C7-6255-BF03-85D9-E97DBF997AFC}"/>
                      </a:ext>
                    </a:extLst>
                  </p:cNvPr>
                  <p:cNvSpPr txBox="1"/>
                  <p:nvPr/>
                </p:nvSpPr>
                <p:spPr>
                  <a:xfrm>
                    <a:off x="10919635" y="401979"/>
                    <a:ext cx="3117820" cy="148021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b="1" dirty="0">
                        <a:solidFill>
                          <a:srgbClr val="0070C0"/>
                        </a:solidFill>
                      </a:rPr>
                      <a:t>Global climate effects</a:t>
                    </a:r>
                  </a:p>
                  <a:p>
                    <a:pPr algn="ctr"/>
                    <a:r>
                      <a:rPr lang="en-US" sz="1000" b="1" dirty="0">
                        <a:solidFill>
                          <a:srgbClr val="0070C0"/>
                        </a:solidFill>
                      </a:rPr>
                      <a:t>(Collaboration with</a:t>
                    </a:r>
                  </a:p>
                  <a:p>
                    <a:pPr algn="ctr"/>
                    <a:r>
                      <a:rPr lang="en-US" sz="1000" b="1" dirty="0">
                        <a:solidFill>
                          <a:srgbClr val="0070C0"/>
                        </a:solidFill>
                      </a:rPr>
                      <a:t>L. Oman/GSFC/NASA)</a:t>
                    </a:r>
                    <a:endParaRPr lang="en-US" sz="1600" b="1" dirty="0">
                      <a:solidFill>
                        <a:srgbClr val="0070C0"/>
                      </a:solidFill>
                    </a:endParaRPr>
                  </a:p>
                </p:txBody>
              </p:sp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D5C5E838-3D98-4784-F280-DD25A3B7AEFA}"/>
                      </a:ext>
                    </a:extLst>
                  </p:cNvPr>
                  <p:cNvSpPr txBox="1"/>
                  <p:nvPr/>
                </p:nvSpPr>
                <p:spPr>
                  <a:xfrm>
                    <a:off x="8264191" y="8616209"/>
                    <a:ext cx="3589093" cy="14377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b="1" dirty="0">
                        <a:solidFill>
                          <a:srgbClr val="0070C0"/>
                        </a:solidFill>
                      </a:rPr>
                      <a:t>Coastline &amp; infrastructure consequences</a:t>
                    </a:r>
                  </a:p>
                </p:txBody>
              </p:sp>
            </p:grpSp>
            <p:sp>
              <p:nvSpPr>
                <p:cNvPr id="10" name="Arrow: Chevron 9">
                  <a:extLst>
                    <a:ext uri="{FF2B5EF4-FFF2-40B4-BE49-F238E27FC236}">
                      <a16:creationId xmlns:a16="http://schemas.microsoft.com/office/drawing/2014/main" id="{FD973F8A-8068-E8DB-F14D-BFAC35B5054F}"/>
                    </a:ext>
                  </a:extLst>
                </p:cNvPr>
                <p:cNvSpPr/>
                <p:nvPr/>
              </p:nvSpPr>
              <p:spPr>
                <a:xfrm rot="8074292">
                  <a:off x="3052876" y="3651881"/>
                  <a:ext cx="300484" cy="392170"/>
                </a:xfrm>
                <a:prstGeom prst="chevron">
                  <a:avLst>
                    <a:gd name="adj" fmla="val 62310"/>
                  </a:avLst>
                </a:prstGeom>
                <a:solidFill>
                  <a:srgbClr val="FF0000"/>
                </a:solidFill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8719305-0B7C-ED62-EF7F-F3085E361705}"/>
                    </a:ext>
                  </a:extLst>
                </p:cNvPr>
                <p:cNvSpPr txBox="1"/>
                <p:nvPr/>
              </p:nvSpPr>
              <p:spPr>
                <a:xfrm>
                  <a:off x="2499223" y="3963147"/>
                  <a:ext cx="820438" cy="7098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600" b="1" dirty="0">
                      <a:solidFill>
                        <a:srgbClr val="0070C0"/>
                      </a:solidFill>
                    </a:rPr>
                    <a:t>Ground </a:t>
                  </a:r>
                </a:p>
                <a:p>
                  <a:pPr algn="ctr"/>
                  <a:r>
                    <a:rPr lang="en-US" sz="1600" b="1" dirty="0">
                      <a:solidFill>
                        <a:srgbClr val="0070C0"/>
                      </a:solidFill>
                    </a:rPr>
                    <a:t>impact &amp;</a:t>
                  </a:r>
                </a:p>
                <a:p>
                  <a:pPr algn="ctr"/>
                  <a:r>
                    <a:rPr lang="en-US" sz="1600" b="1" dirty="0">
                      <a:solidFill>
                        <a:srgbClr val="0070C0"/>
                      </a:solidFill>
                    </a:rPr>
                    <a:t>effects</a:t>
                  </a:r>
                </a:p>
              </p:txBody>
            </p:sp>
            <p:pic>
              <p:nvPicPr>
                <p:cNvPr id="12" name="Picture 11" descr="new_hob_dob_cartoon.tif">
                  <a:extLst>
                    <a:ext uri="{FF2B5EF4-FFF2-40B4-BE49-F238E27FC236}">
                      <a16:creationId xmlns:a16="http://schemas.microsoft.com/office/drawing/2014/main" id="{3866732E-DBA6-4B6B-2B54-18CECBC420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1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t="1957" r="28710" b="2445"/>
                <a:stretch/>
              </p:blipFill>
              <p:spPr>
                <a:xfrm>
                  <a:off x="537166" y="3639766"/>
                  <a:ext cx="1036669" cy="104558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sx="1000" sy="1000" algn="tl" rotWithShape="0">
                    <a:srgbClr val="333333"/>
                  </a:outerShdw>
                </a:effectLst>
              </p:spPr>
            </p:pic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32A20429-489E-A70F-0959-13EBBEB335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2"/>
                <a:srcRect l="36794" t="41759" r="36705"/>
                <a:stretch/>
              </p:blipFill>
              <p:spPr>
                <a:xfrm>
                  <a:off x="1640637" y="3643895"/>
                  <a:ext cx="761203" cy="1045580"/>
                </a:xfrm>
                <a:prstGeom prst="rect">
                  <a:avLst/>
                </a:prstGeom>
              </p:spPr>
            </p:pic>
          </p:grpSp>
          <p:sp>
            <p:nvSpPr>
              <p:cNvPr id="8" name="Arrow: Chevron 7">
                <a:extLst>
                  <a:ext uri="{FF2B5EF4-FFF2-40B4-BE49-F238E27FC236}">
                    <a16:creationId xmlns:a16="http://schemas.microsoft.com/office/drawing/2014/main" id="{BE6B5859-637C-E76B-2FF9-AD20758AF828}"/>
                  </a:ext>
                </a:extLst>
              </p:cNvPr>
              <p:cNvSpPr/>
              <p:nvPr/>
            </p:nvSpPr>
            <p:spPr>
              <a:xfrm rot="8074292">
                <a:off x="3161216" y="3522572"/>
                <a:ext cx="300484" cy="392169"/>
              </a:xfrm>
              <a:prstGeom prst="chevron">
                <a:avLst>
                  <a:gd name="adj" fmla="val 62310"/>
                </a:avLst>
              </a:prstGeom>
              <a:solidFill>
                <a:srgbClr val="FF0000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pic>
          <p:nvPicPr>
            <p:cNvPr id="6" name="Picture 471">
              <a:extLst>
                <a:ext uri="{FF2B5EF4-FFF2-40B4-BE49-F238E27FC236}">
                  <a16:creationId xmlns:a16="http://schemas.microsoft.com/office/drawing/2014/main" id="{14A2F79F-FBBC-F7B1-FD3F-B5FEA4B1B71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84" t="17583" r="30501" b="51905"/>
            <a:stretch/>
          </p:blipFill>
          <p:spPr bwMode="auto">
            <a:xfrm>
              <a:off x="5605379" y="6188574"/>
              <a:ext cx="759307" cy="51555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AB1D628C-2F28-43BE-47B9-6F117F507290}"/>
              </a:ext>
            </a:extLst>
          </p:cNvPr>
          <p:cNvSpPr txBox="1"/>
          <p:nvPr/>
        </p:nvSpPr>
        <p:spPr>
          <a:xfrm>
            <a:off x="80921" y="1139581"/>
            <a:ext cx="7153359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report on advances in end-to-end numerical simulation of bolides impact on either solid earth or ocean surfaces and their consequences on local and global scales. The first-ever framework has been developed on LLNL’s HPC clusters and has been applied to support FEMA.</a:t>
            </a:r>
          </a:p>
          <a:p>
            <a:pPr algn="ctr"/>
            <a:r>
              <a:rPr lang="en-US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goal is to extend and apply the simulation framework to the CTBTO missions.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7B4CC58-D1CE-7FC8-F1B0-FAF3270B551F}"/>
              </a:ext>
            </a:extLst>
          </p:cNvPr>
          <p:cNvSpPr txBox="1"/>
          <p:nvPr/>
        </p:nvSpPr>
        <p:spPr>
          <a:xfrm>
            <a:off x="9234964" y="6519446"/>
            <a:ext cx="29570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b="1" dirty="0"/>
              <a:t>This work was done by Lawrence Livermore National Laboratory (LLNL) under award number DE-AC52-06NA25946.</a:t>
            </a:r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2720</TotalTime>
  <Words>234</Words>
  <Application>Microsoft Office PowerPoint</Application>
  <PresentationFormat>Widescreen</PresentationFormat>
  <Paragraphs>60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Ezzedine, Souheil M.</cp:lastModifiedBy>
  <cp:revision>30</cp:revision>
  <dcterms:created xsi:type="dcterms:W3CDTF">2023-04-18T13:25:54Z</dcterms:created>
  <dcterms:modified xsi:type="dcterms:W3CDTF">2023-06-10T22:44:09Z</dcterms:modified>
</cp:coreProperties>
</file>