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varScale="1">
        <p:scale>
          <a:sx n="68" d="100"/>
          <a:sy n="68" d="100"/>
        </p:scale>
        <p:origin x="-12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lithos.2022.106614"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theconversation.com/why-thevolcanic-eruption-in-tonga-was-so-violent-and-what-to-expect-next1750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GB" b="1" dirty="0">
                <a:solidFill>
                  <a:srgbClr val="FF0000"/>
                </a:solidFill>
                <a:latin typeface="Arial Rounded MT Bold" pitchFamily="34" charset="0"/>
              </a:rPr>
              <a:t>ACOUSTIC DATA ANALYSIS OF THE TONGA SUBMARINE VOLCANIC ERUPTIONS IN JANUARY 2022</a:t>
            </a:r>
          </a:p>
          <a:p>
            <a:pPr algn="ctr"/>
            <a:endParaRPr lang="x-none"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itchFamily="34" charset="0"/>
                <a:cs typeface="Arial" pitchFamily="34" charset="0"/>
              </a:rPr>
              <a:t>U.O. Madu</a:t>
            </a:r>
            <a:r>
              <a:rPr lang="en-GB" baseline="30000" dirty="0">
                <a:solidFill>
                  <a:schemeClr val="bg1"/>
                </a:solidFill>
                <a:latin typeface="Arial" pitchFamily="34" charset="0"/>
                <a:cs typeface="Arial" pitchFamily="34" charset="0"/>
              </a:rPr>
              <a:t>1</a:t>
            </a:r>
            <a:r>
              <a:rPr lang="en-GB" dirty="0">
                <a:solidFill>
                  <a:schemeClr val="bg1"/>
                </a:solidFill>
                <a:latin typeface="Arial" pitchFamily="34" charset="0"/>
                <a:cs typeface="Arial" pitchFamily="34" charset="0"/>
              </a:rPr>
              <a:t>; A. Bisallah</a:t>
            </a:r>
            <a:r>
              <a:rPr lang="en-GB" baseline="30000" dirty="0">
                <a:solidFill>
                  <a:schemeClr val="bg1"/>
                </a:solidFill>
                <a:latin typeface="Arial" pitchFamily="34" charset="0"/>
                <a:cs typeface="Arial" pitchFamily="34" charset="0"/>
              </a:rPr>
              <a:t>1 </a:t>
            </a:r>
            <a:r>
              <a:rPr lang="en-GB" dirty="0">
                <a:solidFill>
                  <a:schemeClr val="bg1"/>
                </a:solidFill>
                <a:latin typeface="Arial" pitchFamily="34" charset="0"/>
                <a:cs typeface="Arial" pitchFamily="34" charset="0"/>
              </a:rPr>
              <a:t>and C.C. Anyaegbu</a:t>
            </a:r>
            <a:r>
              <a:rPr lang="en-GB" baseline="30000" dirty="0">
                <a:solidFill>
                  <a:schemeClr val="bg1"/>
                </a:solidFill>
                <a:latin typeface="Arial" pitchFamily="34" charset="0"/>
                <a:cs typeface="Arial" pitchFamily="34" charset="0"/>
              </a:rPr>
              <a:t>1</a:t>
            </a:r>
            <a:r>
              <a:rPr lang="en-GB" dirty="0">
                <a:solidFill>
                  <a:schemeClr val="bg1"/>
                </a:solidFill>
                <a:latin typeface="Arial" pitchFamily="34" charset="0"/>
                <a:cs typeface="Arial" pitchFamily="34" charset="0"/>
              </a:rPr>
              <a:t> </a:t>
            </a:r>
          </a:p>
          <a:p>
            <a:pPr algn="ctr"/>
            <a:r>
              <a:rPr lang="en-GB" sz="1400" baseline="30000" dirty="0">
                <a:solidFill>
                  <a:srgbClr val="00B050"/>
                </a:solidFill>
                <a:latin typeface="Arial" pitchFamily="34" charset="0"/>
                <a:cs typeface="Arial" pitchFamily="34" charset="0"/>
              </a:rPr>
              <a:t>1</a:t>
            </a:r>
            <a:r>
              <a:rPr lang="en-GB" sz="1400" dirty="0">
                <a:solidFill>
                  <a:srgbClr val="00B050"/>
                </a:solidFill>
                <a:latin typeface="Arial" pitchFamily="34" charset="0"/>
                <a:cs typeface="Arial" pitchFamily="34" charset="0"/>
              </a:rPr>
              <a:t>Nigeria Atomic Energy Commission, Abuja, Nigeria</a:t>
            </a:r>
            <a:r>
              <a:rPr lang="en-GB" sz="1400" b="1" dirty="0">
                <a:solidFill>
                  <a:srgbClr val="00B050"/>
                </a:solidFill>
                <a:latin typeface="Arial" pitchFamily="34" charset="0"/>
                <a:cs typeface="Arial" pitchFamily="34" charset="0"/>
              </a:rPr>
              <a:t>  </a:t>
            </a:r>
            <a:endParaRPr lang="en-GB" sz="1400" dirty="0">
              <a:solidFill>
                <a:srgbClr val="00B050"/>
              </a:solidFill>
              <a:latin typeface="Arial" pitchFamily="34" charset="0"/>
              <a:cs typeface="Arial" pitchFamily="34" charset="0"/>
            </a:endParaRPr>
          </a:p>
          <a:p>
            <a:pPr algn="ct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itchFamily="34" charset="0"/>
                <a:cs typeface="Arial" pitchFamily="34" charset="0"/>
              </a:rPr>
              <a:t>A series of volcanic eruptions triggering tsunamis occurred in HTHH occurred on January 15, 2022. The violent eruption had a Volcanic </a:t>
            </a:r>
            <a:r>
              <a:rPr lang="en-GB" sz="1200" dirty="0" err="1">
                <a:latin typeface="Arial" pitchFamily="34" charset="0"/>
                <a:cs typeface="Arial" pitchFamily="34" charset="0"/>
              </a:rPr>
              <a:t>Explosivity</a:t>
            </a:r>
            <a:r>
              <a:rPr lang="en-GB" sz="1200" dirty="0">
                <a:latin typeface="Arial" pitchFamily="34" charset="0"/>
                <a:cs typeface="Arial" pitchFamily="34" charset="0"/>
              </a:rPr>
              <a:t> Index (VEI 5 intensity) and recorded as a 6.2 magnitude earthquake. The eruption destroyed 31 houses and caused substantial damage to another 172 houses in the Kingdom of Tonga. The death toll reported was 6, with 19 persons injured. </a:t>
            </a:r>
            <a:endParaRPr lang="en-US" sz="1200" dirty="0">
              <a:latin typeface="Arial" pitchFamily="34" charset="0"/>
              <a:cs typeface="Arial"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P1.4-796</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itchFamily="34" charset="0"/>
                <a:cs typeface="Arial" pitchFamily="34" charset="0"/>
              </a:rPr>
              <a:t>The IMS data analysed were obtained from IDC. Data processing was performed using GMPCC software provided by the CTBTO. The parameters studied were velocity, frequency, magnitude, azimuth </a:t>
            </a: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itchFamily="34" charset="0"/>
                <a:ea typeface="Calibri" pitchFamily="34" charset="0"/>
                <a:cs typeface="Arial" pitchFamily="34" charset="0"/>
              </a:rPr>
              <a:t>The acoustic waves associated with the event when filtered with the extended time-frequency configuration produce waves with undistorted shapes and easy to estimate amplitudes. The filtered waves were observed to have decayed over distance and had the characteristics of a surface waves propagating through the atmosphere with N shape, an indication that they are Lamb wave </a:t>
            </a:r>
            <a:endParaRPr lang="en-US" sz="1200" dirty="0">
              <a:latin typeface="Arial" pitchFamily="34" charset="0"/>
              <a:cs typeface="Arial"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itchFamily="34" charset="0"/>
                <a:cs typeface="Arial" pitchFamily="34" charset="0"/>
              </a:rPr>
              <a:t>The data from IMS acoustic stations (foreshock, event and aftershock) indicated that the eruptions are modest-size earthquakes of </a:t>
            </a:r>
            <a:r>
              <a:rPr lang="en-GB" sz="1200" dirty="0" err="1">
                <a:latin typeface="Arial" pitchFamily="34" charset="0"/>
                <a:cs typeface="Arial" pitchFamily="34" charset="0"/>
              </a:rPr>
              <a:t>surt</a:t>
            </a:r>
            <a:r>
              <a:rPr lang="en-GB" sz="1200" dirty="0">
                <a:latin typeface="Arial" pitchFamily="34" charset="0"/>
                <a:cs typeface="Arial" pitchFamily="34" charset="0"/>
              </a:rPr>
              <a:t>-</a:t>
            </a:r>
            <a:r>
              <a:rPr lang="en-GB" sz="1200" dirty="0" err="1">
                <a:latin typeface="Arial" pitchFamily="34" charset="0"/>
                <a:cs typeface="Arial" pitchFamily="34" charset="0"/>
              </a:rPr>
              <a:t>seyan</a:t>
            </a:r>
            <a:r>
              <a:rPr lang="en-GB" sz="1200" dirty="0">
                <a:latin typeface="Arial" pitchFamily="34" charset="0"/>
                <a:cs typeface="Arial" pitchFamily="34" charset="0"/>
              </a:rPr>
              <a:t> type. The eruption of 15 January, 2022 could also be classified as caldera in nature as a result of observed interaction of fresh magma highly charged with gas and water</a:t>
            </a:r>
            <a:endParaRPr lang="en-US" sz="1200" dirty="0">
              <a:latin typeface="Arial" pitchFamily="34" charset="0"/>
              <a:cs typeface="Arial"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6716417"/>
      </p:ext>
    </p:extLst>
  </p:cSld>
  <p:clrMapOvr>
    <a:masterClrMapping/>
  </p:clrMapOvr>
  <mc:AlternateContent xmlns:mc="http://schemas.openxmlformats.org/markup-compatibility/2006">
    <mc:Choice xmlns:p14="http://schemas.microsoft.com/office/powerpoint/2010/main" xmlns="" Requires="p14">
      <p:transition spd="slow" p14:dur="2000" advTm="9948"/>
    </mc:Choice>
    <mc:Fallback>
      <p:transition spd="slow" advTm="99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27"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p:cNvGrpSpPr/>
          <p:nvPr/>
        </p:nvGrpSpPr>
        <p:grpSpPr>
          <a:xfrm>
            <a:off x="0" y="1146519"/>
            <a:ext cx="10775852" cy="5638243"/>
            <a:chOff x="0" y="1146519"/>
            <a:chExt cx="10775852" cy="5638243"/>
          </a:xfrm>
        </p:grpSpPr>
        <p:sp>
          <p:nvSpPr>
            <p:cNvPr id="17" name="Rectangle 16"/>
            <p:cNvSpPr/>
            <p:nvPr/>
          </p:nvSpPr>
          <p:spPr>
            <a:xfrm>
              <a:off x="168812" y="3691608"/>
              <a:ext cx="3648445" cy="3093154"/>
            </a:xfrm>
            <a:prstGeom prst="rect">
              <a:avLst/>
            </a:prstGeom>
          </p:spPr>
          <p:txBody>
            <a:bodyPr wrap="square">
              <a:spAutoFit/>
            </a:bodyPr>
            <a:lstStyle/>
            <a:p>
              <a:pPr algn="just"/>
              <a:r>
                <a:rPr lang="en-GB" sz="1500" dirty="0">
                  <a:latin typeface="Arial" pitchFamily="34" charset="0"/>
                  <a:cs typeface="Arial" pitchFamily="34" charset="0"/>
                </a:rPr>
                <a:t>The Kingdom of Tonga consisting of three groups of Islands – </a:t>
              </a:r>
              <a:r>
                <a:rPr lang="en-GB" sz="1500" dirty="0" err="1">
                  <a:latin typeface="Arial" pitchFamily="34" charset="0"/>
                  <a:cs typeface="Arial" pitchFamily="34" charset="0"/>
                </a:rPr>
                <a:t>Vava’u</a:t>
              </a:r>
              <a:r>
                <a:rPr lang="en-GB" sz="1500" dirty="0">
                  <a:latin typeface="Arial" pitchFamily="34" charset="0"/>
                  <a:cs typeface="Arial" pitchFamily="34" charset="0"/>
                </a:rPr>
                <a:t>, </a:t>
              </a:r>
              <a:r>
                <a:rPr lang="en-GB" sz="1500" dirty="0" err="1">
                  <a:latin typeface="Arial" pitchFamily="34" charset="0"/>
                  <a:cs typeface="Arial" pitchFamily="34" charset="0"/>
                </a:rPr>
                <a:t>Ha’apai</a:t>
              </a:r>
              <a:r>
                <a:rPr lang="en-GB" sz="1500" dirty="0">
                  <a:latin typeface="Arial" pitchFamily="34" charset="0"/>
                  <a:cs typeface="Arial" pitchFamily="34" charset="0"/>
                </a:rPr>
                <a:t> and </a:t>
              </a:r>
              <a:r>
                <a:rPr lang="en-GB" sz="1500" dirty="0" err="1">
                  <a:latin typeface="Arial" pitchFamily="34" charset="0"/>
                  <a:cs typeface="Arial" pitchFamily="34" charset="0"/>
                </a:rPr>
                <a:t>Tongatapu</a:t>
              </a:r>
              <a:r>
                <a:rPr lang="en-GB" sz="1500" dirty="0">
                  <a:latin typeface="Arial" pitchFamily="34" charset="0"/>
                  <a:cs typeface="Arial" pitchFamily="34" charset="0"/>
                </a:rPr>
                <a:t> (Fig 1) is located in the South Pacific. The Kingdom has a rich history of volcanic eruptions dating from AD 1040. The </a:t>
              </a:r>
              <a:r>
                <a:rPr lang="en-GB" sz="1500" dirty="0" err="1">
                  <a:latin typeface="Arial" pitchFamily="34" charset="0"/>
                  <a:cs typeface="Arial" pitchFamily="34" charset="0"/>
                </a:rPr>
                <a:t>Hunga</a:t>
              </a:r>
              <a:r>
                <a:rPr lang="en-GB" sz="1500" dirty="0">
                  <a:latin typeface="Arial" pitchFamily="34" charset="0"/>
                  <a:cs typeface="Arial" pitchFamily="34" charset="0"/>
                </a:rPr>
                <a:t> Tonga-</a:t>
              </a:r>
              <a:r>
                <a:rPr lang="en-GB" sz="1500" dirty="0" err="1">
                  <a:latin typeface="Arial" pitchFamily="34" charset="0"/>
                  <a:cs typeface="Arial" pitchFamily="34" charset="0"/>
                </a:rPr>
                <a:t>Hunga</a:t>
              </a:r>
              <a:r>
                <a:rPr lang="en-GB" sz="1500" dirty="0">
                  <a:latin typeface="Arial" pitchFamily="34" charset="0"/>
                  <a:cs typeface="Arial" pitchFamily="34" charset="0"/>
                </a:rPr>
                <a:t> </a:t>
              </a:r>
              <a:r>
                <a:rPr lang="en-GB" sz="1500" dirty="0" err="1">
                  <a:latin typeface="Arial" pitchFamily="34" charset="0"/>
                  <a:cs typeface="Arial" pitchFamily="34" charset="0"/>
                </a:rPr>
                <a:t>Ha'apai</a:t>
              </a:r>
              <a:r>
                <a:rPr lang="en-GB" sz="1500" dirty="0">
                  <a:latin typeface="Arial" pitchFamily="34" charset="0"/>
                  <a:cs typeface="Arial" pitchFamily="34" charset="0"/>
                </a:rPr>
                <a:t> (HTHH)  Island is part of a highly active Tonga – </a:t>
              </a:r>
              <a:r>
                <a:rPr lang="en-GB" sz="1500" dirty="0" err="1">
                  <a:latin typeface="Arial" pitchFamily="34" charset="0"/>
                  <a:cs typeface="Arial" pitchFamily="34" charset="0"/>
                </a:rPr>
                <a:t>Kermadec</a:t>
              </a:r>
              <a:r>
                <a:rPr lang="en-GB" sz="1500" dirty="0">
                  <a:latin typeface="Arial" pitchFamily="34" charset="0"/>
                  <a:cs typeface="Arial" pitchFamily="34" charset="0"/>
                </a:rPr>
                <a:t> arc–back-arc system (Fig 2). The arc is an intra-oceanic volcanic arc which sits along the boundary where the Pacific Plate subdued underneath the Indo-Australian plate (Taylor </a:t>
              </a:r>
              <a:r>
                <a:rPr lang="en-GB" sz="1500" i="1" dirty="0">
                  <a:latin typeface="Arial" pitchFamily="34" charset="0"/>
                  <a:cs typeface="Arial" pitchFamily="34" charset="0"/>
                </a:rPr>
                <a:t>et al. </a:t>
              </a:r>
              <a:r>
                <a:rPr lang="en-GB" sz="1500" dirty="0">
                  <a:latin typeface="Arial" pitchFamily="34" charset="0"/>
                  <a:cs typeface="Arial" pitchFamily="34" charset="0"/>
                </a:rPr>
                <a:t>2016).</a:t>
              </a:r>
            </a:p>
          </p:txBody>
        </p:sp>
        <p:sp>
          <p:nvSpPr>
            <p:cNvPr id="18" name="Rectangle 17"/>
            <p:cNvSpPr/>
            <p:nvPr/>
          </p:nvSpPr>
          <p:spPr>
            <a:xfrm>
              <a:off x="6963508" y="3283801"/>
              <a:ext cx="3806540" cy="3431709"/>
            </a:xfrm>
            <a:prstGeom prst="rect">
              <a:avLst/>
            </a:prstGeom>
          </p:spPr>
          <p:txBody>
            <a:bodyPr wrap="square">
              <a:spAutoFit/>
            </a:bodyPr>
            <a:lstStyle/>
            <a:p>
              <a:pPr algn="just"/>
              <a:r>
                <a:rPr lang="en-GB" sz="1550" dirty="0">
                  <a:latin typeface="Arial" pitchFamily="34" charset="0"/>
                  <a:cs typeface="Arial" pitchFamily="34" charset="0"/>
                </a:rPr>
                <a:t>A series of volcanic eruptions triggering tsunamis occurred in HTHH from January 14 to January 16. The ash clouds ejected into the stratosphere by the eruption were about 40 km high (Fig 3). The most violent eruption with a Volcanic </a:t>
              </a:r>
              <a:r>
                <a:rPr lang="en-GB" sz="1550" dirty="0" err="1">
                  <a:latin typeface="Arial" pitchFamily="34" charset="0"/>
                  <a:cs typeface="Arial" pitchFamily="34" charset="0"/>
                </a:rPr>
                <a:t>Explosivity</a:t>
              </a:r>
              <a:r>
                <a:rPr lang="en-GB" sz="1550" dirty="0">
                  <a:latin typeface="Arial" pitchFamily="34" charset="0"/>
                  <a:cs typeface="Arial" pitchFamily="34" charset="0"/>
                </a:rPr>
                <a:t> Index (VEI 5 intensity) occurred on January 15 with a recording as a 6.2 magnitude earthquake (Terry  </a:t>
              </a:r>
              <a:r>
                <a:rPr lang="en-GB" sz="1550" i="1" dirty="0">
                  <a:latin typeface="Arial" pitchFamily="34" charset="0"/>
                  <a:cs typeface="Arial" pitchFamily="34" charset="0"/>
                </a:rPr>
                <a:t>et al</a:t>
              </a:r>
              <a:r>
                <a:rPr lang="en-GB" sz="1550" dirty="0">
                  <a:latin typeface="Arial" pitchFamily="34" charset="0"/>
                  <a:cs typeface="Arial" pitchFamily="34" charset="0"/>
                </a:rPr>
                <a:t>. 2022). The eruption destroyed 31 houses and caused substantial damage to another 172 houses in the Kingdom of Tonga. The death toll reported was 6, with 19 persons injured. </a:t>
              </a:r>
            </a:p>
          </p:txBody>
        </p:sp>
        <p:pic>
          <p:nvPicPr>
            <p:cNvPr id="20" name="Picture 3"/>
            <p:cNvPicPr>
              <a:picLocks noChangeAspect="1" noChangeArrowheads="1"/>
            </p:cNvPicPr>
            <p:nvPr/>
          </p:nvPicPr>
          <p:blipFill>
            <a:blip r:embed="rId3"/>
            <a:srcRect/>
            <a:stretch>
              <a:fillRect/>
            </a:stretch>
          </p:blipFill>
          <p:spPr bwMode="auto">
            <a:xfrm>
              <a:off x="211015" y="1190171"/>
              <a:ext cx="3123028" cy="2200143"/>
            </a:xfrm>
            <a:prstGeom prst="rect">
              <a:avLst/>
            </a:prstGeom>
            <a:noFill/>
            <a:ln w="9525">
              <a:noFill/>
              <a:miter lim="800000"/>
              <a:headEnd/>
              <a:tailEnd/>
            </a:ln>
            <a:effectLst/>
          </p:spPr>
        </p:pic>
        <p:pic>
          <p:nvPicPr>
            <p:cNvPr id="21" name="Picture 11" descr="PDF) The Tonga-Kermadec and Le Havre-Lau back arc system: their role in the  development of tectonic and magmatic models for the Western Pacific"/>
            <p:cNvPicPr>
              <a:picLocks noChangeAspect="1" noChangeArrowheads="1"/>
            </p:cNvPicPr>
            <p:nvPr/>
          </p:nvPicPr>
          <p:blipFill>
            <a:blip r:embed="rId4"/>
            <a:srcRect/>
            <a:stretch>
              <a:fillRect/>
            </a:stretch>
          </p:blipFill>
          <p:spPr bwMode="auto">
            <a:xfrm>
              <a:off x="3819714" y="3713871"/>
              <a:ext cx="3073455" cy="2433955"/>
            </a:xfrm>
            <a:prstGeom prst="rect">
              <a:avLst/>
            </a:prstGeom>
            <a:noFill/>
          </p:spPr>
        </p:pic>
        <p:sp>
          <p:nvSpPr>
            <p:cNvPr id="22" name="Rectangle 21"/>
            <p:cNvSpPr/>
            <p:nvPr/>
          </p:nvSpPr>
          <p:spPr>
            <a:xfrm>
              <a:off x="3348111" y="1159136"/>
              <a:ext cx="3812343" cy="2554545"/>
            </a:xfrm>
            <a:prstGeom prst="rect">
              <a:avLst/>
            </a:prstGeom>
          </p:spPr>
          <p:txBody>
            <a:bodyPr wrap="square">
              <a:spAutoFit/>
            </a:bodyPr>
            <a:lstStyle/>
            <a:p>
              <a:pPr algn="just"/>
              <a:r>
                <a:rPr lang="en-GB" sz="1600" dirty="0">
                  <a:latin typeface="Arial" pitchFamily="34" charset="0"/>
                  <a:cs typeface="Arial" pitchFamily="34" charset="0"/>
                </a:rPr>
                <a:t>The HTHH volcano is an active one. An eruption occurred in 2009 from 17th to 21st March generating new land to the northwest and south of </a:t>
              </a:r>
              <a:r>
                <a:rPr lang="en-GB" sz="1600" dirty="0" err="1">
                  <a:latin typeface="Arial" pitchFamily="34" charset="0"/>
                  <a:cs typeface="Arial" pitchFamily="34" charset="0"/>
                </a:rPr>
                <a:t>Hunga</a:t>
              </a:r>
              <a:r>
                <a:rPr lang="en-GB" sz="1600" dirty="0">
                  <a:latin typeface="Arial" pitchFamily="34" charset="0"/>
                  <a:cs typeface="Arial" pitchFamily="34" charset="0"/>
                </a:rPr>
                <a:t> </a:t>
              </a:r>
              <a:r>
                <a:rPr lang="en-GB" sz="1600" dirty="0" err="1">
                  <a:latin typeface="Arial" pitchFamily="34" charset="0"/>
                  <a:cs typeface="Arial" pitchFamily="34" charset="0"/>
                </a:rPr>
                <a:t>Haʻapai</a:t>
              </a:r>
              <a:r>
                <a:rPr lang="en-GB" sz="1600" dirty="0">
                  <a:latin typeface="Arial" pitchFamily="34" charset="0"/>
                  <a:cs typeface="Arial" pitchFamily="34" charset="0"/>
                </a:rPr>
                <a:t>. The volcanic activity from December 2014 to January 2015 joined </a:t>
              </a:r>
              <a:r>
                <a:rPr lang="en-GB" sz="1600" dirty="0" err="1">
                  <a:latin typeface="Arial" pitchFamily="34" charset="0"/>
                  <a:cs typeface="Arial" pitchFamily="34" charset="0"/>
                </a:rPr>
                <a:t>Hunga</a:t>
              </a:r>
              <a:r>
                <a:rPr lang="en-GB" sz="1600" dirty="0">
                  <a:latin typeface="Arial" pitchFamily="34" charset="0"/>
                  <a:cs typeface="Arial" pitchFamily="34" charset="0"/>
                </a:rPr>
                <a:t> Tonga and </a:t>
              </a:r>
              <a:r>
                <a:rPr lang="en-GB" sz="1600" dirty="0" err="1">
                  <a:latin typeface="Arial" pitchFamily="34" charset="0"/>
                  <a:cs typeface="Arial" pitchFamily="34" charset="0"/>
                </a:rPr>
                <a:t>Hunga</a:t>
              </a:r>
              <a:r>
                <a:rPr lang="en-GB" sz="1600" dirty="0">
                  <a:latin typeface="Arial" pitchFamily="34" charset="0"/>
                  <a:cs typeface="Arial" pitchFamily="34" charset="0"/>
                </a:rPr>
                <a:t> </a:t>
              </a:r>
              <a:r>
                <a:rPr lang="en-GB" sz="1600" dirty="0" err="1">
                  <a:latin typeface="Arial" pitchFamily="34" charset="0"/>
                  <a:cs typeface="Arial" pitchFamily="34" charset="0"/>
                </a:rPr>
                <a:t>Haʻapai</a:t>
              </a:r>
              <a:r>
                <a:rPr lang="en-GB" sz="1600" dirty="0">
                  <a:latin typeface="Arial" pitchFamily="34" charset="0"/>
                  <a:cs typeface="Arial" pitchFamily="34" charset="0"/>
                </a:rPr>
                <a:t> islets into a single island. The last eruption is from 28 December 2021 to 15 January 2022 (Fig 3). </a:t>
              </a:r>
            </a:p>
          </p:txBody>
        </p:sp>
        <p:sp>
          <p:nvSpPr>
            <p:cNvPr id="23" name="TextBox 22"/>
            <p:cNvSpPr txBox="1"/>
            <p:nvPr/>
          </p:nvSpPr>
          <p:spPr>
            <a:xfrm>
              <a:off x="0" y="3355139"/>
              <a:ext cx="3362178" cy="307777"/>
            </a:xfrm>
            <a:prstGeom prst="rect">
              <a:avLst/>
            </a:prstGeom>
            <a:noFill/>
          </p:spPr>
          <p:txBody>
            <a:bodyPr wrap="square" rtlCol="0">
              <a:spAutoFit/>
            </a:bodyPr>
            <a:lstStyle/>
            <a:p>
              <a:pPr algn="ctr"/>
              <a:r>
                <a:rPr lang="en-GB" sz="1400" dirty="0"/>
                <a:t>Fig 1: Map of the Kingdom of Tonga</a:t>
              </a:r>
            </a:p>
          </p:txBody>
        </p:sp>
        <p:sp>
          <p:nvSpPr>
            <p:cNvPr id="24" name="Rectangle 23"/>
            <p:cNvSpPr/>
            <p:nvPr/>
          </p:nvSpPr>
          <p:spPr>
            <a:xfrm>
              <a:off x="3686828" y="6151758"/>
              <a:ext cx="3416513" cy="523220"/>
            </a:xfrm>
            <a:prstGeom prst="rect">
              <a:avLst/>
            </a:prstGeom>
          </p:spPr>
          <p:txBody>
            <a:bodyPr wrap="none">
              <a:spAutoFit/>
            </a:bodyPr>
            <a:lstStyle/>
            <a:p>
              <a:r>
                <a:rPr lang="en-GB" sz="1400" dirty="0"/>
                <a:t>Fig 2: Tonga–</a:t>
              </a:r>
              <a:r>
                <a:rPr lang="en-GB" sz="1400" dirty="0" err="1"/>
                <a:t>Kermadec</a:t>
              </a:r>
              <a:r>
                <a:rPr lang="en-GB" sz="1400" dirty="0"/>
                <a:t> arc–back-arc system </a:t>
              </a:r>
            </a:p>
            <a:p>
              <a:r>
                <a:rPr lang="en-GB" sz="1400" dirty="0"/>
                <a:t>(Source: Smith and Price, 2006)</a:t>
              </a:r>
            </a:p>
          </p:txBody>
        </p:sp>
        <p:pic>
          <p:nvPicPr>
            <p:cNvPr id="15" name="Picture 7"/>
            <p:cNvPicPr>
              <a:picLocks noChangeAspect="1" noChangeArrowheads="1"/>
            </p:cNvPicPr>
            <p:nvPr/>
          </p:nvPicPr>
          <p:blipFill>
            <a:blip r:embed="rId5"/>
            <a:srcRect/>
            <a:stretch>
              <a:fillRect/>
            </a:stretch>
          </p:blipFill>
          <p:spPr bwMode="auto">
            <a:xfrm>
              <a:off x="7174523" y="1146519"/>
              <a:ext cx="3601329" cy="1779561"/>
            </a:xfrm>
            <a:prstGeom prst="rect">
              <a:avLst/>
            </a:prstGeom>
            <a:noFill/>
            <a:ln w="9525">
              <a:noFill/>
              <a:miter lim="800000"/>
              <a:headEnd/>
              <a:tailEnd/>
            </a:ln>
            <a:effectLst/>
          </p:spPr>
        </p:pic>
        <p:sp>
          <p:nvSpPr>
            <p:cNvPr id="16" name="Rectangle 15"/>
            <p:cNvSpPr/>
            <p:nvPr/>
          </p:nvSpPr>
          <p:spPr>
            <a:xfrm>
              <a:off x="7811429" y="2920959"/>
              <a:ext cx="2640867" cy="523220"/>
            </a:xfrm>
            <a:prstGeom prst="rect">
              <a:avLst/>
            </a:prstGeom>
          </p:spPr>
          <p:txBody>
            <a:bodyPr wrap="square">
              <a:spAutoFit/>
            </a:bodyPr>
            <a:lstStyle/>
            <a:p>
              <a:r>
                <a:rPr lang="en-GB" sz="1400" dirty="0"/>
                <a:t>Fig </a:t>
              </a:r>
              <a:r>
                <a:rPr lang="en-GB" sz="1400" dirty="0" smtClean="0"/>
                <a:t>3: </a:t>
              </a:r>
              <a:r>
                <a:rPr lang="en-GB" sz="1400" dirty="0"/>
                <a:t>Eruption history of  HTHH; </a:t>
              </a:r>
            </a:p>
            <a:p>
              <a:r>
                <a:rPr lang="en-GB" sz="1400" dirty="0"/>
                <a:t>Source: Terry </a:t>
              </a:r>
              <a:r>
                <a:rPr lang="en-GB" sz="1400" i="1" dirty="0"/>
                <a:t>et al., </a:t>
              </a:r>
              <a:r>
                <a:rPr lang="en-GB" sz="1400" dirty="0"/>
                <a:t>(2022)</a:t>
              </a:r>
            </a:p>
          </p:txBody>
        </p:sp>
      </p:grpSp>
    </p:spTree>
    <p:extLst>
      <p:ext uri="{BB962C8B-B14F-4D97-AF65-F5344CB8AC3E}">
        <p14:creationId xmlns:p14="http://schemas.microsoft.com/office/powerpoint/2010/main" xmlns="" val="607453612"/>
      </p:ext>
    </p:extLst>
  </p:cSld>
  <p:clrMapOvr>
    <a:masterClrMapping/>
  </p:clrMapOvr>
  <mc:AlternateContent xmlns:mc="http://schemas.openxmlformats.org/markup-compatibility/2006">
    <mc:Choice xmlns:p14="http://schemas.microsoft.com/office/powerpoint/2010/main" xmlns="" Requires="p14">
      <p:transition spd="slow" p14:dur="2000" advTm="36140"/>
    </mc:Choice>
    <mc:Fallback>
      <p:transition spd="slow" advTm="361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OBJECTIVES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P1.4-796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618977" y="1466447"/>
            <a:ext cx="9495694" cy="1631216"/>
          </a:xfrm>
          <a:prstGeom prst="rect">
            <a:avLst/>
          </a:prstGeom>
        </p:spPr>
        <p:txBody>
          <a:bodyPr wrap="square">
            <a:spAutoFit/>
          </a:bodyPr>
          <a:lstStyle/>
          <a:p>
            <a:r>
              <a:rPr lang="en-GB" sz="2000" dirty="0">
                <a:latin typeface="Arial" pitchFamily="34" charset="0"/>
                <a:cs typeface="Arial" pitchFamily="34" charset="0"/>
              </a:rPr>
              <a:t>The objectives of the study </a:t>
            </a:r>
            <a:r>
              <a:rPr lang="en-GB" sz="2000" dirty="0" smtClean="0">
                <a:latin typeface="Arial" pitchFamily="34" charset="0"/>
                <a:cs typeface="Arial" pitchFamily="34" charset="0"/>
              </a:rPr>
              <a:t>are:</a:t>
            </a:r>
          </a:p>
          <a:p>
            <a:r>
              <a:rPr lang="en-GB" sz="2000" dirty="0" smtClean="0">
                <a:latin typeface="Arial" pitchFamily="34" charset="0"/>
                <a:cs typeface="Arial" pitchFamily="34" charset="0"/>
              </a:rPr>
              <a:t> </a:t>
            </a:r>
            <a:endParaRPr lang="en-GB" sz="2000" dirty="0">
              <a:latin typeface="Arial" pitchFamily="34" charset="0"/>
              <a:cs typeface="Arial" pitchFamily="34" charset="0"/>
            </a:endParaRPr>
          </a:p>
          <a:p>
            <a:pPr marL="400050" indent="-400050">
              <a:buFont typeface="+mj-lt"/>
              <a:buAutoNum type="romanLcPeriod"/>
            </a:pPr>
            <a:r>
              <a:rPr lang="en-GB" sz="2000" dirty="0">
                <a:latin typeface="Arial" pitchFamily="34" charset="0"/>
                <a:cs typeface="Arial" pitchFamily="34" charset="0"/>
              </a:rPr>
              <a:t>Examine the usefulness of acoustic stations in CTBT and its verification regime</a:t>
            </a:r>
          </a:p>
          <a:p>
            <a:pPr marL="400050" indent="-400050">
              <a:buFont typeface="+mj-lt"/>
              <a:buAutoNum type="romanLcPeriod"/>
            </a:pPr>
            <a:r>
              <a:rPr lang="en-GB" sz="2000" dirty="0">
                <a:latin typeface="Arial" pitchFamily="34" charset="0"/>
                <a:cs typeface="Arial" pitchFamily="34" charset="0"/>
              </a:rPr>
              <a:t>Identify the importance of the acoustic (infrasound and </a:t>
            </a:r>
            <a:r>
              <a:rPr lang="en-GB" sz="2000" dirty="0" err="1">
                <a:latin typeface="Arial" pitchFamily="34" charset="0"/>
                <a:cs typeface="Arial" pitchFamily="34" charset="0"/>
              </a:rPr>
              <a:t>hydroacoustic</a:t>
            </a:r>
            <a:r>
              <a:rPr lang="en-GB" sz="2000" dirty="0">
                <a:latin typeface="Arial" pitchFamily="34" charset="0"/>
                <a:cs typeface="Arial" pitchFamily="34" charset="0"/>
              </a:rPr>
              <a:t>) data application</a:t>
            </a:r>
          </a:p>
        </p:txBody>
      </p:sp>
    </p:spTree>
    <p:extLst>
      <p:ext uri="{BB962C8B-B14F-4D97-AF65-F5344CB8AC3E}">
        <p14:creationId xmlns:p14="http://schemas.microsoft.com/office/powerpoint/2010/main" xmlns=""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METHODS/DATA</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P1.4-796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10"/>
          <p:cNvGrpSpPr/>
          <p:nvPr/>
        </p:nvGrpSpPr>
        <p:grpSpPr>
          <a:xfrm>
            <a:off x="182880" y="1266090"/>
            <a:ext cx="10494498" cy="4886128"/>
            <a:chOff x="182880" y="1266090"/>
            <a:chExt cx="10494498" cy="4886128"/>
          </a:xfrm>
        </p:grpSpPr>
        <p:sp>
          <p:nvSpPr>
            <p:cNvPr id="7" name="TextBox 6"/>
            <p:cNvSpPr txBox="1"/>
            <p:nvPr/>
          </p:nvSpPr>
          <p:spPr>
            <a:xfrm>
              <a:off x="4303756" y="1350498"/>
              <a:ext cx="6373622" cy="4801720"/>
            </a:xfrm>
            <a:prstGeom prst="rect">
              <a:avLst/>
            </a:prstGeom>
            <a:noFill/>
          </p:spPr>
          <p:txBody>
            <a:bodyPr wrap="square" lIns="91841" tIns="45921" rIns="91841" bIns="45921" rtlCol="0">
              <a:spAutoFit/>
            </a:bodyPr>
            <a:lstStyle/>
            <a:p>
              <a:pPr algn="just"/>
              <a:r>
                <a:rPr lang="en-GB" dirty="0">
                  <a:cs typeface="Times New Roman" pitchFamily="18" charset="0"/>
                </a:rPr>
                <a:t>The event was reported in REB (Fig. 4). </a:t>
              </a:r>
              <a:r>
                <a:rPr lang="en-GB" dirty="0" err="1">
                  <a:cs typeface="Times New Roman" pitchFamily="18" charset="0"/>
                </a:rPr>
                <a:t>Hydroacoustic</a:t>
              </a:r>
              <a:r>
                <a:rPr lang="en-GB" dirty="0">
                  <a:cs typeface="Times New Roman" pitchFamily="18" charset="0"/>
                </a:rPr>
                <a:t> and infrasound stations at local, regional and </a:t>
              </a:r>
              <a:r>
                <a:rPr lang="en-GB" dirty="0" err="1">
                  <a:cs typeface="Times New Roman" pitchFamily="18" charset="0"/>
                </a:rPr>
                <a:t>teleseismic</a:t>
              </a:r>
              <a:r>
                <a:rPr lang="en-GB" dirty="0">
                  <a:cs typeface="Times New Roman" pitchFamily="18" charset="0"/>
                </a:rPr>
                <a:t> distances from the epicentre </a:t>
              </a:r>
              <a:r>
                <a:rPr lang="en-GB" dirty="0"/>
                <a:t>recorded the event. The IMS data analysed were obtained from IDC using </a:t>
              </a:r>
              <a:r>
                <a:rPr lang="en-GB" dirty="0" err="1"/>
                <a:t>AutoDRM</a:t>
              </a:r>
              <a:r>
                <a:rPr lang="en-GB" dirty="0"/>
                <a:t>. Data processing was performed using </a:t>
              </a:r>
              <a:r>
                <a:rPr lang="en-GB" dirty="0" smtClean="0"/>
                <a:t>DTK-GMPCC </a:t>
              </a:r>
              <a:r>
                <a:rPr lang="en-GB" dirty="0"/>
                <a:t>part of NDC in-a-Box software provided by the CTBTO.</a:t>
              </a:r>
              <a:r>
                <a:rPr lang="en-GB" dirty="0">
                  <a:solidFill>
                    <a:srgbClr val="000000"/>
                  </a:solidFill>
                  <a:ea typeface="Times New Roman" pitchFamily="18" charset="0"/>
                  <a:cs typeface="Times New Roman" pitchFamily="18" charset="0"/>
                </a:rPr>
                <a:t> Data from BDF and EDH channels of the infrasound and </a:t>
              </a:r>
              <a:r>
                <a:rPr lang="en-GB" dirty="0" err="1">
                  <a:solidFill>
                    <a:srgbClr val="000000"/>
                  </a:solidFill>
                  <a:ea typeface="Times New Roman" pitchFamily="18" charset="0"/>
                  <a:cs typeface="Times New Roman" pitchFamily="18" charset="0"/>
                </a:rPr>
                <a:t>hydroacoustic</a:t>
              </a:r>
              <a:r>
                <a:rPr lang="en-GB" dirty="0">
                  <a:solidFill>
                    <a:srgbClr val="000000"/>
                  </a:solidFill>
                  <a:ea typeface="Times New Roman" pitchFamily="18" charset="0"/>
                  <a:cs typeface="Times New Roman" pitchFamily="18" charset="0"/>
                </a:rPr>
                <a:t> stations were analysed </a:t>
              </a:r>
              <a:r>
                <a:rPr lang="en-GB" dirty="0" smtClean="0">
                  <a:solidFill>
                    <a:srgbClr val="000000"/>
                  </a:solidFill>
                  <a:ea typeface="Times New Roman" pitchFamily="18" charset="0"/>
                  <a:cs typeface="Times New Roman" pitchFamily="18" charset="0"/>
                </a:rPr>
                <a:t>respectively. GPMCC </a:t>
              </a:r>
              <a:r>
                <a:rPr lang="en-GB" dirty="0">
                  <a:solidFill>
                    <a:srgbClr val="000000"/>
                  </a:solidFill>
                  <a:ea typeface="Times New Roman" pitchFamily="18" charset="0"/>
                  <a:cs typeface="Times New Roman" pitchFamily="18" charset="0"/>
                </a:rPr>
                <a:t>was used for the analysis because of its ability to detect low-amplitude acoustic waves hidden  in incoherent noise. GPMCC was used to:</a:t>
              </a:r>
            </a:p>
            <a:p>
              <a:pPr algn="just">
                <a:buFont typeface="Wingdings" pitchFamily="2" charset="2"/>
                <a:buChar char="v"/>
              </a:pPr>
              <a:r>
                <a:rPr lang="en-GB" dirty="0"/>
                <a:t>study the wave front property by extending the time-frequency band configuration from 0.01 – 4.0Hz to 0.0001 – 0.1Hz.</a:t>
              </a:r>
              <a:r>
                <a:rPr lang="en-GB" dirty="0">
                  <a:cs typeface="Times New Roman" pitchFamily="18" charset="0"/>
                </a:rPr>
                <a:t> </a:t>
              </a:r>
            </a:p>
            <a:p>
              <a:pPr algn="just">
                <a:buFont typeface="Wingdings" pitchFamily="2" charset="2"/>
                <a:buChar char="v"/>
              </a:pPr>
              <a:r>
                <a:rPr lang="en-GB" dirty="0">
                  <a:cs typeface="Times New Roman" pitchFamily="18" charset="0"/>
                </a:rPr>
                <a:t> determine t</a:t>
              </a:r>
              <a:r>
                <a:rPr lang="en-GB" dirty="0"/>
                <a:t>he wave parameters of: </a:t>
              </a:r>
            </a:p>
            <a:p>
              <a:pPr algn="just">
                <a:buFont typeface="Wingdings" pitchFamily="2" charset="2"/>
                <a:buChar char="§"/>
              </a:pPr>
              <a:r>
                <a:rPr lang="en-GB" dirty="0" err="1"/>
                <a:t>backazimuth</a:t>
              </a:r>
              <a:r>
                <a:rPr lang="en-GB" dirty="0"/>
                <a:t>, </a:t>
              </a:r>
            </a:p>
            <a:p>
              <a:pPr algn="just">
                <a:buFont typeface="Wingdings" pitchFamily="2" charset="2"/>
                <a:buChar char="§"/>
              </a:pPr>
              <a:r>
                <a:rPr lang="en-GB" dirty="0"/>
                <a:t>frequency, </a:t>
              </a:r>
            </a:p>
            <a:p>
              <a:pPr algn="just">
                <a:buFont typeface="Wingdings" pitchFamily="2" charset="2"/>
                <a:buChar char="§"/>
              </a:pPr>
              <a:r>
                <a:rPr lang="en-GB" dirty="0"/>
                <a:t>amplitude, and </a:t>
              </a:r>
            </a:p>
            <a:p>
              <a:pPr algn="just">
                <a:buFont typeface="Wingdings" pitchFamily="2" charset="2"/>
                <a:buChar char="§"/>
              </a:pPr>
              <a:r>
                <a:rPr lang="en-GB" dirty="0"/>
                <a:t>velocity</a:t>
              </a:r>
              <a:endParaRPr lang="en-GB" dirty="0">
                <a:cs typeface="Times New Roman" pitchFamily="18" charset="0"/>
              </a:endParaRPr>
            </a:p>
          </p:txBody>
        </p:sp>
        <p:pic>
          <p:nvPicPr>
            <p:cNvPr id="8" name="Picture 7"/>
            <p:cNvPicPr/>
            <p:nvPr/>
          </p:nvPicPr>
          <p:blipFill>
            <a:blip r:embed="rId3"/>
            <a:srcRect l="28559" t="10355" r="12329" b="14793"/>
            <a:stretch>
              <a:fillRect/>
            </a:stretch>
          </p:blipFill>
          <p:spPr bwMode="auto">
            <a:xfrm>
              <a:off x="182880" y="1266090"/>
              <a:ext cx="4065563" cy="4417257"/>
            </a:xfrm>
            <a:prstGeom prst="rect">
              <a:avLst/>
            </a:prstGeom>
            <a:noFill/>
            <a:ln w="9525">
              <a:noFill/>
              <a:miter lim="800000"/>
              <a:headEnd/>
              <a:tailEnd/>
            </a:ln>
          </p:spPr>
        </p:pic>
        <p:sp>
          <p:nvSpPr>
            <p:cNvPr id="10" name="Rectangle 9"/>
            <p:cNvSpPr/>
            <p:nvPr/>
          </p:nvSpPr>
          <p:spPr>
            <a:xfrm>
              <a:off x="718920" y="5720248"/>
              <a:ext cx="2662780" cy="369332"/>
            </a:xfrm>
            <a:prstGeom prst="rect">
              <a:avLst/>
            </a:prstGeom>
          </p:spPr>
          <p:txBody>
            <a:bodyPr wrap="none">
              <a:spAutoFit/>
            </a:bodyPr>
            <a:lstStyle/>
            <a:p>
              <a:r>
                <a:rPr lang="en-GB" dirty="0" smtClean="0"/>
                <a:t>Fig 4: REB </a:t>
              </a:r>
              <a:r>
                <a:rPr lang="en-GB" dirty="0"/>
                <a:t>Event 21637158</a:t>
              </a:r>
            </a:p>
          </p:txBody>
        </p:sp>
      </p:grpSp>
    </p:spTree>
    <p:extLst>
      <p:ext uri="{BB962C8B-B14F-4D97-AF65-F5344CB8AC3E}">
        <p14:creationId xmlns:p14="http://schemas.microsoft.com/office/powerpoint/2010/main" xmlns=""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RESULTS </a:t>
            </a:r>
            <a:r>
              <a:rPr lang="en-GB" sz="1800" b="1" dirty="0" smtClean="0">
                <a:solidFill>
                  <a:schemeClr val="bg1"/>
                </a:solidFill>
                <a:latin typeface="Arial" panose="020B0604020202020204" pitchFamily="34" charset="0"/>
                <a:cs typeface="Arial" panose="020B0604020202020204" pitchFamily="34" charset="0"/>
              </a:rPr>
              <a:t>AND DISCUSSIONS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P1.4-796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 19"/>
          <p:cNvGrpSpPr/>
          <p:nvPr/>
        </p:nvGrpSpPr>
        <p:grpSpPr>
          <a:xfrm>
            <a:off x="168813" y="1105041"/>
            <a:ext cx="10643940" cy="5436008"/>
            <a:chOff x="168813" y="1105041"/>
            <a:chExt cx="10643940" cy="5436008"/>
          </a:xfrm>
        </p:grpSpPr>
        <p:sp>
          <p:nvSpPr>
            <p:cNvPr id="7" name="Rectangle 6"/>
            <p:cNvSpPr/>
            <p:nvPr/>
          </p:nvSpPr>
          <p:spPr>
            <a:xfrm>
              <a:off x="168813" y="1145067"/>
              <a:ext cx="2518116" cy="2169825"/>
            </a:xfrm>
            <a:prstGeom prst="rect">
              <a:avLst/>
            </a:prstGeom>
          </p:spPr>
          <p:txBody>
            <a:bodyPr wrap="square">
              <a:spAutoFit/>
            </a:bodyPr>
            <a:lstStyle/>
            <a:p>
              <a:pPr lvl="0" algn="just"/>
              <a:r>
                <a:rPr lang="en-GB" sz="1500" dirty="0">
                  <a:latin typeface="Arial" pitchFamily="34" charset="0"/>
                  <a:cs typeface="Arial" pitchFamily="34" charset="0"/>
                </a:rPr>
                <a:t>The Tonga eruption is a natural occurring inter-geosphere interaction. It started from the earth through the ocean into the atmosphere with frequency ranges and energy transfer pattern  varying from one medium to another. </a:t>
              </a:r>
            </a:p>
          </p:txBody>
        </p:sp>
        <p:pic>
          <p:nvPicPr>
            <p:cNvPr id="8" name="Picture 7"/>
            <p:cNvPicPr/>
            <p:nvPr/>
          </p:nvPicPr>
          <p:blipFill>
            <a:blip r:embed="rId3"/>
            <a:srcRect/>
            <a:stretch>
              <a:fillRect/>
            </a:stretch>
          </p:blipFill>
          <p:spPr bwMode="auto">
            <a:xfrm>
              <a:off x="8215534" y="1280161"/>
              <a:ext cx="2391508" cy="2785402"/>
            </a:xfrm>
            <a:prstGeom prst="rect">
              <a:avLst/>
            </a:prstGeom>
            <a:noFill/>
            <a:ln w="9525">
              <a:noFill/>
              <a:miter lim="800000"/>
              <a:headEnd/>
              <a:tailEnd/>
            </a:ln>
          </p:spPr>
        </p:pic>
        <p:sp>
          <p:nvSpPr>
            <p:cNvPr id="9" name="Rectangle 3"/>
            <p:cNvSpPr>
              <a:spLocks noChangeArrowheads="1"/>
            </p:cNvSpPr>
            <p:nvPr/>
          </p:nvSpPr>
          <p:spPr bwMode="auto">
            <a:xfrm>
              <a:off x="5036234" y="4360986"/>
              <a:ext cx="5711483"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sz="1500" dirty="0" smtClean="0">
                  <a:latin typeface="Arial" pitchFamily="34" charset="0"/>
                  <a:cs typeface="Arial" pitchFamily="34" charset="0"/>
                </a:rPr>
                <a:t>Result </a:t>
              </a:r>
              <a:r>
                <a:rPr lang="en-GB" sz="1500" dirty="0">
                  <a:latin typeface="Arial" pitchFamily="34" charset="0"/>
                  <a:cs typeface="Arial" pitchFamily="34" charset="0"/>
                </a:rPr>
                <a:t>obtained from reduced pressure calculation estimated the signal strength at the source as about 22kPa. Results also indicated a far-field speed of about 313​m/s. </a:t>
              </a:r>
              <a:r>
                <a:rPr kumimoji="0" lang="en-GB" sz="15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a:t>
              </a:r>
              <a:r>
                <a:rPr kumimoji="0" lang="en-GB" sz="1500" b="0" i="0" u="none" strike="noStrike" cap="none" normalizeH="0" baseline="0" dirty="0">
                  <a:ln>
                    <a:noFill/>
                  </a:ln>
                  <a:solidFill>
                    <a:schemeClr val="tx1"/>
                  </a:solidFill>
                  <a:effectLst/>
                  <a:latin typeface="Arial" pitchFamily="34" charset="0"/>
                  <a:ea typeface="Calibri" pitchFamily="34" charset="0"/>
                  <a:cs typeface="Arial" pitchFamily="34" charset="0"/>
                </a:rPr>
                <a:t>back-azimuth showed a drift from the </a:t>
              </a:r>
              <a:r>
                <a:rPr lang="en-GB" sz="1500" dirty="0" smtClean="0">
                  <a:latin typeface="Arial" pitchFamily="34" charset="0"/>
                  <a:ea typeface="Calibri" pitchFamily="34" charset="0"/>
                  <a:cs typeface="Arial" pitchFamily="34" charset="0"/>
                </a:rPr>
                <a:t>antipode (</a:t>
              </a:r>
              <a:r>
                <a:rPr lang="en-GB" sz="1500" dirty="0" err="1" smtClean="0">
                  <a:latin typeface="Arial" pitchFamily="34" charset="0"/>
                  <a:ea typeface="Calibri" pitchFamily="34" charset="0"/>
                  <a:cs typeface="Arial" pitchFamily="34" charset="0"/>
                </a:rPr>
                <a:t>Vergoz</a:t>
              </a:r>
              <a:r>
                <a:rPr lang="en-GB" sz="1500" dirty="0" smtClean="0">
                  <a:latin typeface="Arial" pitchFamily="34" charset="0"/>
                  <a:ea typeface="Calibri" pitchFamily="34" charset="0"/>
                  <a:cs typeface="Arial" pitchFamily="34" charset="0"/>
                </a:rPr>
                <a:t> </a:t>
              </a:r>
              <a:r>
                <a:rPr lang="en-GB" sz="1500" i="1" dirty="0" smtClean="0">
                  <a:latin typeface="Arial" pitchFamily="34" charset="0"/>
                  <a:ea typeface="Calibri" pitchFamily="34" charset="0"/>
                  <a:cs typeface="Arial" pitchFamily="34" charset="0"/>
                </a:rPr>
                <a:t>et al.,</a:t>
              </a:r>
              <a:r>
                <a:rPr lang="en-GB" sz="1500" dirty="0" smtClean="0">
                  <a:latin typeface="Arial" pitchFamily="34" charset="0"/>
                  <a:ea typeface="Calibri" pitchFamily="34" charset="0"/>
                  <a:cs typeface="Arial" pitchFamily="34" charset="0"/>
                </a:rPr>
                <a:t> 2022).</a:t>
              </a:r>
              <a:r>
                <a:rPr lang="en-GB" sz="1500" dirty="0" smtClean="0">
                  <a:solidFill>
                    <a:srgbClr val="0080AC"/>
                  </a:solidFill>
                  <a:latin typeface="Arial" pitchFamily="34" charset="0"/>
                  <a:ea typeface="Calibri" pitchFamily="34" charset="0"/>
                  <a:cs typeface="Arial" pitchFamily="34" charset="0"/>
                </a:rPr>
                <a:t> </a:t>
              </a:r>
              <a:endParaRPr kumimoji="0" lang="en-GB" sz="15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algn="just" fontAlgn="base">
                <a:spcBef>
                  <a:spcPct val="0"/>
                </a:spcBef>
                <a:spcAft>
                  <a:spcPct val="0"/>
                </a:spcAft>
              </a:pPr>
              <a:r>
                <a:rPr lang="en-GB" sz="1500" dirty="0" smtClean="0">
                  <a:latin typeface="Arial" pitchFamily="34" charset="0"/>
                  <a:cs typeface="Arial" pitchFamily="34" charset="0"/>
                </a:rPr>
                <a:t>The </a:t>
              </a:r>
              <a:r>
                <a:rPr lang="en-GB" sz="1500" dirty="0">
                  <a:latin typeface="Arial" pitchFamily="34" charset="0"/>
                  <a:cs typeface="Arial" pitchFamily="34" charset="0"/>
                </a:rPr>
                <a:t>eruption of 15 January, 2022 could also be classified as caldera in nature </a:t>
              </a:r>
              <a:r>
                <a:rPr lang="en-GB" sz="1500" dirty="0" smtClean="0">
                  <a:latin typeface="Arial" pitchFamily="34" charset="0"/>
                  <a:cs typeface="Arial" pitchFamily="34" charset="0"/>
                </a:rPr>
                <a:t>(Cronin</a:t>
              </a:r>
              <a:r>
                <a:rPr lang="en-GB" sz="1500" dirty="0">
                  <a:latin typeface="Arial" pitchFamily="34" charset="0"/>
                  <a:cs typeface="Arial" pitchFamily="34" charset="0"/>
                </a:rPr>
                <a:t>, </a:t>
              </a:r>
              <a:r>
                <a:rPr lang="en-GB" sz="1500" dirty="0" smtClean="0">
                  <a:latin typeface="Arial" pitchFamily="34" charset="0"/>
                  <a:cs typeface="Arial" pitchFamily="34" charset="0"/>
                </a:rPr>
                <a:t>2022; Terry </a:t>
              </a:r>
              <a:r>
                <a:rPr lang="en-GB" sz="1500" i="1" dirty="0" smtClean="0">
                  <a:latin typeface="Arial" pitchFamily="34" charset="0"/>
                  <a:cs typeface="Arial" pitchFamily="34" charset="0"/>
                </a:rPr>
                <a:t>et al. </a:t>
              </a:r>
              <a:r>
                <a:rPr lang="en-GB" sz="1500" dirty="0" smtClean="0">
                  <a:latin typeface="Arial" pitchFamily="34" charset="0"/>
                  <a:cs typeface="Arial" pitchFamily="34" charset="0"/>
                </a:rPr>
                <a:t>(2022) ). </a:t>
              </a:r>
              <a:r>
                <a:rPr lang="en-GB" sz="1500" dirty="0">
                  <a:latin typeface="Arial" pitchFamily="34" charset="0"/>
                  <a:cs typeface="Arial" pitchFamily="34" charset="0"/>
                </a:rPr>
                <a:t>Brenna </a:t>
              </a:r>
              <a:r>
                <a:rPr lang="en-GB" sz="1500" i="1" dirty="0">
                  <a:latin typeface="Arial" pitchFamily="34" charset="0"/>
                  <a:cs typeface="Arial" pitchFamily="34" charset="0"/>
                </a:rPr>
                <a:t>et al. (</a:t>
              </a:r>
              <a:r>
                <a:rPr lang="en-GB" sz="1500" dirty="0">
                  <a:latin typeface="Arial" pitchFamily="34" charset="0"/>
                  <a:cs typeface="Arial" pitchFamily="34" charset="0"/>
                </a:rPr>
                <a:t>2022) reported that geochemical analysis of magma </a:t>
              </a:r>
              <a:r>
                <a:rPr lang="en-GB" sz="1500">
                  <a:latin typeface="Arial" pitchFamily="34" charset="0"/>
                  <a:cs typeface="Arial" pitchFamily="34" charset="0"/>
                </a:rPr>
                <a:t>which </a:t>
              </a:r>
              <a:r>
                <a:rPr lang="en-GB" sz="1500" smtClean="0">
                  <a:latin typeface="Arial" pitchFamily="34" charset="0"/>
                  <a:cs typeface="Arial" pitchFamily="34" charset="0"/>
                </a:rPr>
                <a:t>erupted </a:t>
              </a:r>
              <a:r>
                <a:rPr lang="en-GB" sz="1500" dirty="0">
                  <a:latin typeface="Arial" pitchFamily="34" charset="0"/>
                  <a:cs typeface="Arial" pitchFamily="34" charset="0"/>
                </a:rPr>
                <a:t>indicated they were </a:t>
              </a:r>
              <a:r>
                <a:rPr lang="en-GB" sz="1500" dirty="0" err="1">
                  <a:latin typeface="Arial" pitchFamily="34" charset="0"/>
                  <a:cs typeface="Arial" pitchFamily="34" charset="0"/>
                </a:rPr>
                <a:t>phenocrystic</a:t>
              </a:r>
              <a:r>
                <a:rPr lang="en-GB" sz="1500" dirty="0">
                  <a:latin typeface="Arial" pitchFamily="34" charset="0"/>
                  <a:cs typeface="Arial" pitchFamily="34" charset="0"/>
                </a:rPr>
                <a:t> basaltic </a:t>
              </a:r>
              <a:r>
                <a:rPr lang="en-GB" sz="1500" dirty="0" err="1">
                  <a:latin typeface="Arial" pitchFamily="34" charset="0"/>
                  <a:cs typeface="Arial" pitchFamily="34" charset="0"/>
                </a:rPr>
                <a:t>andesites</a:t>
              </a:r>
              <a:r>
                <a:rPr lang="en-GB" sz="1500" dirty="0">
                  <a:latin typeface="Arial" pitchFamily="34" charset="0"/>
                  <a:cs typeface="Arial" pitchFamily="34" charset="0"/>
                </a:rPr>
                <a:t> and </a:t>
              </a:r>
              <a:r>
                <a:rPr lang="en-GB" sz="1500" dirty="0" err="1">
                  <a:latin typeface="Arial" pitchFamily="34" charset="0"/>
                  <a:cs typeface="Arial" pitchFamily="34" charset="0"/>
                </a:rPr>
                <a:t>andesites</a:t>
              </a:r>
              <a:r>
                <a:rPr lang="en-GB" sz="1500" dirty="0">
                  <a:latin typeface="Arial" pitchFamily="34" charset="0"/>
                  <a:cs typeface="Arial" pitchFamily="34" charset="0"/>
                </a:rPr>
                <a:t>. </a:t>
              </a:r>
              <a:endParaRPr kumimoji="0" lang="en-GB" sz="15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211016" y="3343789"/>
              <a:ext cx="2208628" cy="16080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2546252" y="3488788"/>
              <a:ext cx="2405575" cy="1420837"/>
            </a:xfrm>
            <a:prstGeom prst="rect">
              <a:avLst/>
            </a:prstGeom>
            <a:noFill/>
            <a:ln w="9525">
              <a:noFill/>
              <a:miter lim="800000"/>
              <a:headEnd/>
              <a:tailEnd/>
            </a:ln>
            <a:effectLst/>
          </p:spPr>
        </p:pic>
        <p:sp>
          <p:nvSpPr>
            <p:cNvPr id="11" name="Rectangle 10"/>
            <p:cNvSpPr/>
            <p:nvPr/>
          </p:nvSpPr>
          <p:spPr>
            <a:xfrm>
              <a:off x="5242558" y="1105041"/>
              <a:ext cx="2944839" cy="3323987"/>
            </a:xfrm>
            <a:prstGeom prst="rect">
              <a:avLst/>
            </a:prstGeom>
          </p:spPr>
          <p:txBody>
            <a:bodyPr wrap="square">
              <a:spAutoFit/>
            </a:bodyPr>
            <a:lstStyle/>
            <a:p>
              <a:pPr lvl="0" algn="just" fontAlgn="base">
                <a:spcBef>
                  <a:spcPct val="0"/>
                </a:spcBef>
                <a:spcAft>
                  <a:spcPct val="0"/>
                </a:spcAft>
              </a:pPr>
              <a:r>
                <a:rPr lang="en-GB" sz="1500" dirty="0" smtClean="0">
                  <a:latin typeface="Arial" pitchFamily="34" charset="0"/>
                  <a:ea typeface="Calibri" pitchFamily="34" charset="0"/>
                  <a:cs typeface="Arial" pitchFamily="34" charset="0"/>
                </a:rPr>
                <a:t>The acoustic waves associated with the event when filtered with the extended time-frequency configuration produce waves with undistorted shapes and easy to estimate amplitudes. The filtered waves were observed to have decayed over distance and had the characteristics of a surface waves propagating through the atmosphere with N shape, an indication that they are Lamb wave (Fig 6). </a:t>
              </a:r>
              <a:endParaRPr lang="en-GB" sz="1500" dirty="0">
                <a:latin typeface="Arial" pitchFamily="34" charset="0"/>
                <a:ea typeface="Calibri" pitchFamily="34" charset="0"/>
                <a:cs typeface="Arial" pitchFamily="34" charset="0"/>
              </a:endParaRPr>
            </a:p>
          </p:txBody>
        </p:sp>
        <p:sp>
          <p:nvSpPr>
            <p:cNvPr id="12" name="Rectangle 11"/>
            <p:cNvSpPr/>
            <p:nvPr/>
          </p:nvSpPr>
          <p:spPr>
            <a:xfrm>
              <a:off x="178190" y="5294554"/>
              <a:ext cx="4787705" cy="1246495"/>
            </a:xfrm>
            <a:prstGeom prst="rect">
              <a:avLst/>
            </a:prstGeom>
          </p:spPr>
          <p:txBody>
            <a:bodyPr wrap="square">
              <a:spAutoFit/>
            </a:bodyPr>
            <a:lstStyle/>
            <a:p>
              <a:pPr lvl="0" algn="just"/>
              <a:r>
                <a:rPr lang="en-GB" sz="1500" dirty="0" smtClean="0">
                  <a:latin typeface="Arial" pitchFamily="34" charset="0"/>
                  <a:cs typeface="Arial" pitchFamily="34" charset="0"/>
                </a:rPr>
                <a:t>The  study of acoustic  signals (Fig 5 A, B and C) for the foreshock  showed that the first arrival was recorded by infrasound station  I22FR that is 16.61</a:t>
              </a:r>
              <a:r>
                <a:rPr lang="en-GB" sz="1500" baseline="30000" dirty="0" smtClean="0">
                  <a:latin typeface="Arial" pitchFamily="34" charset="0"/>
                  <a:cs typeface="Arial" pitchFamily="34" charset="0"/>
                </a:rPr>
                <a:t>o </a:t>
              </a:r>
              <a:r>
                <a:rPr lang="en-GB" sz="1500" dirty="0" smtClean="0">
                  <a:latin typeface="Arial" pitchFamily="34" charset="0"/>
                  <a:cs typeface="Arial" pitchFamily="34" charset="0"/>
                </a:rPr>
                <a:t> at 05.30.14 and for aftershock the last arrival was the </a:t>
              </a:r>
              <a:r>
                <a:rPr lang="en-GB" sz="1500" dirty="0" err="1" smtClean="0">
                  <a:latin typeface="Arial" pitchFamily="34" charset="0"/>
                  <a:cs typeface="Arial" pitchFamily="34" charset="0"/>
                </a:rPr>
                <a:t>hydroacoustic</a:t>
              </a:r>
              <a:r>
                <a:rPr lang="en-GB" sz="1500" dirty="0" smtClean="0">
                  <a:latin typeface="Arial" pitchFamily="34" charset="0"/>
                  <a:cs typeface="Arial" pitchFamily="34" charset="0"/>
                </a:rPr>
                <a:t> station H11N  that is 42.42</a:t>
              </a:r>
              <a:r>
                <a:rPr lang="en-GB" sz="1500" baseline="30000" dirty="0" smtClean="0">
                  <a:latin typeface="Arial" pitchFamily="34" charset="0"/>
                  <a:cs typeface="Arial" pitchFamily="34" charset="0"/>
                </a:rPr>
                <a:t>o</a:t>
              </a:r>
              <a:r>
                <a:rPr lang="en-GB" sz="1500" dirty="0" smtClean="0">
                  <a:latin typeface="Arial" pitchFamily="34" charset="0"/>
                  <a:cs typeface="Arial" pitchFamily="34" charset="0"/>
                </a:rPr>
                <a:t> at 21.14.02. </a:t>
              </a:r>
              <a:endParaRPr lang="en-GB" sz="1500" dirty="0">
                <a:latin typeface="Arial" pitchFamily="34" charset="0"/>
                <a:cs typeface="Arial" pitchFamily="34" charset="0"/>
              </a:endParaRPr>
            </a:p>
          </p:txBody>
        </p:sp>
        <p:pic>
          <p:nvPicPr>
            <p:cNvPr id="1028" name="Picture 4"/>
            <p:cNvPicPr>
              <a:picLocks noChangeAspect="1" noChangeArrowheads="1"/>
            </p:cNvPicPr>
            <p:nvPr/>
          </p:nvPicPr>
          <p:blipFill>
            <a:blip r:embed="rId6"/>
            <a:srcRect/>
            <a:stretch>
              <a:fillRect/>
            </a:stretch>
          </p:blipFill>
          <p:spPr bwMode="auto">
            <a:xfrm>
              <a:off x="2729132" y="1236272"/>
              <a:ext cx="2489982" cy="1928959"/>
            </a:xfrm>
            <a:prstGeom prst="rect">
              <a:avLst/>
            </a:prstGeom>
            <a:noFill/>
            <a:ln w="9525">
              <a:noFill/>
              <a:miter lim="800000"/>
              <a:headEnd/>
              <a:tailEnd/>
            </a:ln>
            <a:effectLst/>
          </p:spPr>
        </p:pic>
        <p:sp>
          <p:nvSpPr>
            <p:cNvPr id="15" name="TextBox 14"/>
            <p:cNvSpPr txBox="1"/>
            <p:nvPr/>
          </p:nvSpPr>
          <p:spPr>
            <a:xfrm>
              <a:off x="182880" y="4965895"/>
              <a:ext cx="2316660" cy="261610"/>
            </a:xfrm>
            <a:prstGeom prst="rect">
              <a:avLst/>
            </a:prstGeom>
            <a:noFill/>
          </p:spPr>
          <p:txBody>
            <a:bodyPr wrap="none" rtlCol="0">
              <a:spAutoFit/>
            </a:bodyPr>
            <a:lstStyle/>
            <a:p>
              <a:r>
                <a:rPr lang="en-GB" sz="1100" dirty="0" smtClean="0">
                  <a:latin typeface="Arial" pitchFamily="34" charset="0"/>
                  <a:cs typeface="Arial" pitchFamily="34" charset="0"/>
                </a:rPr>
                <a:t>Fig 5A: Spectral analysis of I22FR</a:t>
              </a:r>
              <a:endParaRPr lang="en-GB" sz="1100" dirty="0">
                <a:latin typeface="Arial" pitchFamily="34" charset="0"/>
                <a:cs typeface="Arial" pitchFamily="34" charset="0"/>
              </a:endParaRPr>
            </a:p>
          </p:txBody>
        </p:sp>
        <p:sp>
          <p:nvSpPr>
            <p:cNvPr id="17" name="TextBox 16"/>
            <p:cNvSpPr txBox="1"/>
            <p:nvPr/>
          </p:nvSpPr>
          <p:spPr>
            <a:xfrm>
              <a:off x="2672862" y="3151163"/>
              <a:ext cx="2294218" cy="261610"/>
            </a:xfrm>
            <a:prstGeom prst="rect">
              <a:avLst/>
            </a:prstGeom>
            <a:noFill/>
          </p:spPr>
          <p:txBody>
            <a:bodyPr wrap="none" rtlCol="0">
              <a:spAutoFit/>
            </a:bodyPr>
            <a:lstStyle/>
            <a:p>
              <a:r>
                <a:rPr lang="en-GB" sz="1100" dirty="0" smtClean="0">
                  <a:latin typeface="Arial" pitchFamily="34" charset="0"/>
                  <a:cs typeface="Arial" pitchFamily="34" charset="0"/>
                </a:rPr>
                <a:t>Fig 5B: GMPCC analysis of H11S</a:t>
              </a:r>
              <a:endParaRPr lang="en-GB" sz="1100" dirty="0">
                <a:latin typeface="Arial" pitchFamily="34" charset="0"/>
                <a:cs typeface="Arial" pitchFamily="34" charset="0"/>
              </a:endParaRPr>
            </a:p>
          </p:txBody>
        </p:sp>
        <p:sp>
          <p:nvSpPr>
            <p:cNvPr id="18" name="TextBox 17"/>
            <p:cNvSpPr txBox="1"/>
            <p:nvPr/>
          </p:nvSpPr>
          <p:spPr>
            <a:xfrm>
              <a:off x="2602523" y="4965895"/>
              <a:ext cx="2371162" cy="261610"/>
            </a:xfrm>
            <a:prstGeom prst="rect">
              <a:avLst/>
            </a:prstGeom>
            <a:noFill/>
          </p:spPr>
          <p:txBody>
            <a:bodyPr wrap="none" rtlCol="0">
              <a:spAutoFit/>
            </a:bodyPr>
            <a:lstStyle/>
            <a:p>
              <a:r>
                <a:rPr lang="en-GB" sz="1100" dirty="0" smtClean="0">
                  <a:latin typeface="Arial" pitchFamily="34" charset="0"/>
                  <a:cs typeface="Arial" pitchFamily="34" charset="0"/>
                </a:rPr>
                <a:t>Fig 5C: GMPCC analysis of  I22FR</a:t>
              </a:r>
              <a:endParaRPr lang="en-GB" sz="1100" dirty="0">
                <a:latin typeface="Arial" pitchFamily="34" charset="0"/>
                <a:cs typeface="Arial" pitchFamily="34" charset="0"/>
              </a:endParaRPr>
            </a:p>
          </p:txBody>
        </p:sp>
        <p:sp>
          <p:nvSpPr>
            <p:cNvPr id="19" name="TextBox 18"/>
            <p:cNvSpPr txBox="1"/>
            <p:nvPr/>
          </p:nvSpPr>
          <p:spPr>
            <a:xfrm>
              <a:off x="8015192" y="4004902"/>
              <a:ext cx="2797561" cy="261610"/>
            </a:xfrm>
            <a:prstGeom prst="rect">
              <a:avLst/>
            </a:prstGeom>
            <a:noFill/>
          </p:spPr>
          <p:txBody>
            <a:bodyPr wrap="none" rtlCol="0">
              <a:spAutoFit/>
            </a:bodyPr>
            <a:lstStyle/>
            <a:p>
              <a:r>
                <a:rPr lang="en-GB" sz="1100" dirty="0" smtClean="0">
                  <a:latin typeface="Arial" pitchFamily="34" charset="0"/>
                  <a:cs typeface="Arial" pitchFamily="34" charset="0"/>
                </a:rPr>
                <a:t>Fig 6: Lamb wave from filtered waveforms</a:t>
              </a:r>
              <a:endParaRPr lang="en-GB" sz="1100" dirty="0">
                <a:latin typeface="Arial" pitchFamily="34" charset="0"/>
                <a:cs typeface="Arial" pitchFamily="34" charset="0"/>
              </a:endParaRPr>
            </a:p>
          </p:txBody>
        </p:sp>
      </p:grpSp>
    </p:spTree>
    <p:extLst>
      <p:ext uri="{BB962C8B-B14F-4D97-AF65-F5344CB8AC3E}">
        <p14:creationId xmlns:p14="http://schemas.microsoft.com/office/powerpoint/2010/main" xmlns=""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64873" y="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CONCLUSION</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P1.4-796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96947" y="1448025"/>
            <a:ext cx="10339754" cy="2554545"/>
          </a:xfrm>
          <a:prstGeom prst="rect">
            <a:avLst/>
          </a:prstGeom>
        </p:spPr>
        <p:txBody>
          <a:bodyPr wrap="square">
            <a:spAutoFit/>
          </a:bodyPr>
          <a:lstStyle/>
          <a:p>
            <a:pPr algn="just"/>
            <a:r>
              <a:rPr lang="en-GB" sz="2000" dirty="0">
                <a:latin typeface="Arial" pitchFamily="34" charset="0"/>
                <a:cs typeface="Arial" pitchFamily="34" charset="0"/>
              </a:rPr>
              <a:t>The analysis using GPMCC generated information on azimuth, frequency, average speed and correlation between element traces for the acoustic stations. </a:t>
            </a:r>
            <a:r>
              <a:rPr lang="en-GB" sz="2000" dirty="0" err="1">
                <a:latin typeface="Arial" pitchFamily="34" charset="0"/>
                <a:cs typeface="Arial" pitchFamily="34" charset="0"/>
              </a:rPr>
              <a:t>Azimuthal</a:t>
            </a:r>
            <a:r>
              <a:rPr lang="en-GB" sz="2000" dirty="0">
                <a:latin typeface="Arial" pitchFamily="34" charset="0"/>
                <a:cs typeface="Arial" pitchFamily="34" charset="0"/>
              </a:rPr>
              <a:t> rays of each station pointed to the source of infrasound waves. The data from IMS acoustic stations (foreshock, event and aftershock) indicated that the eruptions are modest-size earthquakes of </a:t>
            </a:r>
            <a:r>
              <a:rPr lang="en-GB" sz="2000" dirty="0" err="1">
                <a:latin typeface="Arial" pitchFamily="34" charset="0"/>
                <a:cs typeface="Arial" pitchFamily="34" charset="0"/>
              </a:rPr>
              <a:t>surt</a:t>
            </a:r>
            <a:r>
              <a:rPr lang="en-GB" sz="2000" dirty="0">
                <a:latin typeface="Arial" pitchFamily="34" charset="0"/>
                <a:cs typeface="Arial" pitchFamily="34" charset="0"/>
              </a:rPr>
              <a:t>-</a:t>
            </a:r>
            <a:r>
              <a:rPr lang="en-GB" sz="2000" dirty="0" err="1">
                <a:latin typeface="Arial" pitchFamily="34" charset="0"/>
                <a:cs typeface="Arial" pitchFamily="34" charset="0"/>
              </a:rPr>
              <a:t>seyan</a:t>
            </a:r>
            <a:r>
              <a:rPr lang="en-GB" sz="2000" dirty="0">
                <a:latin typeface="Arial" pitchFamily="34" charset="0"/>
                <a:cs typeface="Arial" pitchFamily="34" charset="0"/>
              </a:rPr>
              <a:t> type. The eruption of 15 January, 2022 could also be classified as caldera in nature as a result of observed interaction of fresh magma highly charged with gas and water</a:t>
            </a:r>
          </a:p>
          <a:p>
            <a:pPr algn="just"/>
            <a:endParaRPr lang="en-GB" sz="2000" dirty="0">
              <a:latin typeface="Arial" pitchFamily="34" charset="0"/>
              <a:cs typeface="Arial" pitchFamily="34" charset="0"/>
            </a:endParaRPr>
          </a:p>
        </p:txBody>
      </p:sp>
      <p:pic>
        <p:nvPicPr>
          <p:cNvPr id="8"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REFERENCES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P1.4-796</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571" t="13860" r="18041" b="8302"/>
          <a:stretch/>
        </p:blipFill>
        <p:spPr bwMode="auto">
          <a:xfrm>
            <a:off x="10803988" y="168812"/>
            <a:ext cx="1209820"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37625" y="1117502"/>
            <a:ext cx="10508565" cy="5355312"/>
          </a:xfrm>
          <a:prstGeom prst="rect">
            <a:avLst/>
          </a:prstGeom>
        </p:spPr>
        <p:txBody>
          <a:bodyPr wrap="square">
            <a:spAutoFit/>
          </a:bodyPr>
          <a:lstStyle/>
          <a:p>
            <a:pPr marL="514350" lvl="0" indent="-514350" fontAlgn="base">
              <a:spcBef>
                <a:spcPct val="0"/>
              </a:spcBef>
              <a:spcAft>
                <a:spcPct val="0"/>
              </a:spcAft>
              <a:buFontTx/>
              <a:buAutoNum type="arabicPeriod"/>
            </a:pPr>
            <a:r>
              <a:rPr lang="en-GB" dirty="0">
                <a:ea typeface="Times New Roman" pitchFamily="18" charset="0"/>
                <a:cs typeface="Times New Roman" pitchFamily="18" charset="0"/>
              </a:rPr>
              <a:t>Brenna, M., Cronin, S.J., Smith, I.E.M., </a:t>
            </a:r>
            <a:r>
              <a:rPr lang="en-GB" dirty="0" err="1">
                <a:ea typeface="Times New Roman" pitchFamily="18" charset="0"/>
                <a:cs typeface="Times New Roman" pitchFamily="18" charset="0"/>
              </a:rPr>
              <a:t>Pontesilli</a:t>
            </a:r>
            <a:r>
              <a:rPr lang="en-GB" dirty="0">
                <a:ea typeface="Times New Roman" pitchFamily="18" charset="0"/>
                <a:cs typeface="Times New Roman" pitchFamily="18" charset="0"/>
              </a:rPr>
              <a:t>, A., </a:t>
            </a:r>
            <a:r>
              <a:rPr lang="en-GB" dirty="0" err="1">
                <a:ea typeface="Times New Roman" pitchFamily="18" charset="0"/>
                <a:cs typeface="Times New Roman" pitchFamily="18" charset="0"/>
              </a:rPr>
              <a:t>Tost</a:t>
            </a:r>
            <a:r>
              <a:rPr lang="en-GB" dirty="0">
                <a:ea typeface="Times New Roman" pitchFamily="18" charset="0"/>
                <a:cs typeface="Times New Roman" pitchFamily="18" charset="0"/>
              </a:rPr>
              <a:t>, M.,  Barker, S., </a:t>
            </a:r>
            <a:r>
              <a:rPr lang="en-GB" dirty="0" err="1">
                <a:ea typeface="Times New Roman" pitchFamily="18" charset="0"/>
                <a:cs typeface="Times New Roman" pitchFamily="18" charset="0"/>
              </a:rPr>
              <a:t>Tonga’onevai</a:t>
            </a:r>
            <a:r>
              <a:rPr lang="en-GB" dirty="0">
                <a:ea typeface="Times New Roman" pitchFamily="18" charset="0"/>
                <a:cs typeface="Times New Roman" pitchFamily="18" charset="0"/>
              </a:rPr>
              <a:t>, S., Kula, T., and </a:t>
            </a:r>
            <a:r>
              <a:rPr lang="en-GB" dirty="0" err="1">
                <a:ea typeface="Times New Roman" pitchFamily="18" charset="0"/>
                <a:cs typeface="Times New Roman" pitchFamily="18" charset="0"/>
              </a:rPr>
              <a:t>Rennie</a:t>
            </a:r>
            <a:r>
              <a:rPr lang="en-GB" dirty="0">
                <a:ea typeface="Times New Roman" pitchFamily="18" charset="0"/>
                <a:cs typeface="Times New Roman" pitchFamily="18" charset="0"/>
              </a:rPr>
              <a:t>, V., (2022) Post-caldera volcanism reveals shallow priming of an intra-ocean arc andesitic caldera </a:t>
            </a:r>
            <a:r>
              <a:rPr lang="en-GB" i="1" dirty="0" err="1">
                <a:ea typeface="Times New Roman" pitchFamily="18" charset="0"/>
                <a:cs typeface="Times New Roman" pitchFamily="18" charset="0"/>
              </a:rPr>
              <a:t>Lithos</a:t>
            </a:r>
            <a:r>
              <a:rPr lang="en-GB" i="1" dirty="0">
                <a:ea typeface="Times New Roman" pitchFamily="18" charset="0"/>
                <a:cs typeface="Times New Roman" pitchFamily="18" charset="0"/>
              </a:rPr>
              <a:t>, 412–413, </a:t>
            </a:r>
            <a:r>
              <a:rPr lang="en-GB" dirty="0">
                <a:ea typeface="Times New Roman" pitchFamily="18" charset="0"/>
                <a:cs typeface="Times New Roman" pitchFamily="18" charset="0"/>
              </a:rPr>
              <a:t>Article 106614  </a:t>
            </a:r>
            <a:r>
              <a:rPr lang="en-GB" dirty="0">
                <a:ea typeface="Times New Roman" pitchFamily="18" charset="0"/>
                <a:cs typeface="Times New Roman" pitchFamily="18" charset="0"/>
                <a:hlinkClick r:id="rId3"/>
              </a:rPr>
              <a:t>10.1016/j.lithos.2022.106614</a:t>
            </a:r>
            <a:endParaRPr lang="en-GB" dirty="0">
              <a:ea typeface="Times New Roman" pitchFamily="18" charset="0"/>
              <a:cs typeface="Times New Roman" pitchFamily="18" charset="0"/>
            </a:endParaRPr>
          </a:p>
          <a:p>
            <a:pPr marL="514350" lvl="0" indent="-514350" fontAlgn="base">
              <a:spcBef>
                <a:spcPct val="0"/>
              </a:spcBef>
              <a:spcAft>
                <a:spcPct val="0"/>
              </a:spcAft>
              <a:buFontTx/>
              <a:buAutoNum type="arabicPeriod"/>
            </a:pPr>
            <a:r>
              <a:rPr lang="en-GB" dirty="0"/>
              <a:t>Cronin, S., (2022). Why the volcanic eruption in Tonga was so violent, and what to expect next. The conversation </a:t>
            </a:r>
            <a:r>
              <a:rPr lang="en-GB" dirty="0">
                <a:hlinkClick r:id="rId4"/>
              </a:rPr>
              <a:t>https://theconversation.com/why-thevolcanic-eruption-in-tonga-was-so-violent-and-what-to-expect-next175035</a:t>
            </a:r>
            <a:endParaRPr lang="en-GB" dirty="0"/>
          </a:p>
          <a:p>
            <a:pPr marL="514350" lvl="0" indent="-514350" fontAlgn="base">
              <a:spcBef>
                <a:spcPct val="0"/>
              </a:spcBef>
              <a:spcAft>
                <a:spcPct val="0"/>
              </a:spcAft>
              <a:buFontTx/>
              <a:buAutoNum type="arabicPeriod"/>
            </a:pPr>
            <a:r>
              <a:rPr lang="en-GB" dirty="0"/>
              <a:t>Smith, I.E.M. and Price, R.C., (2006). The Tonga–</a:t>
            </a:r>
            <a:r>
              <a:rPr lang="en-GB" dirty="0" err="1"/>
              <a:t>Kermadec</a:t>
            </a:r>
            <a:r>
              <a:rPr lang="en-GB" dirty="0"/>
              <a:t> arc and Havre–Lau back-arc system: Their role in the development of tectonic and magmatic models for the western Pacific. </a:t>
            </a:r>
            <a:r>
              <a:rPr lang="en-GB" i="1" dirty="0"/>
              <a:t>Journal of </a:t>
            </a:r>
            <a:r>
              <a:rPr lang="en-GB" i="1" dirty="0" err="1"/>
              <a:t>Volcanology</a:t>
            </a:r>
            <a:r>
              <a:rPr lang="en-GB" i="1" dirty="0"/>
              <a:t> and Geothermal Research 156</a:t>
            </a:r>
            <a:r>
              <a:rPr lang="en-GB" dirty="0"/>
              <a:t> pp 315–331</a:t>
            </a:r>
          </a:p>
          <a:p>
            <a:pPr marL="514350" lvl="0" indent="-514350" fontAlgn="base">
              <a:spcBef>
                <a:spcPct val="0"/>
              </a:spcBef>
              <a:spcAft>
                <a:spcPct val="0"/>
              </a:spcAft>
              <a:buFontTx/>
              <a:buAutoNum type="arabicPeriod"/>
            </a:pPr>
            <a:r>
              <a:rPr lang="en-GB" dirty="0">
                <a:ea typeface="Times New Roman" pitchFamily="18" charset="0"/>
                <a:cs typeface="Times New Roman" pitchFamily="18" charset="0"/>
              </a:rPr>
              <a:t>Taylor,  P.W., </a:t>
            </a:r>
            <a:r>
              <a:rPr lang="en-GB" dirty="0" err="1">
                <a:ea typeface="Times New Roman" pitchFamily="18" charset="0"/>
                <a:cs typeface="Times New Roman" pitchFamily="18" charset="0"/>
              </a:rPr>
              <a:t>Mafi</a:t>
            </a:r>
            <a:r>
              <a:rPr lang="en-GB" dirty="0">
                <a:ea typeface="Times New Roman" pitchFamily="18" charset="0"/>
                <a:cs typeface="Times New Roman" pitchFamily="18" charset="0"/>
              </a:rPr>
              <a:t>,  K.S., and ‘</a:t>
            </a:r>
            <a:r>
              <a:rPr lang="en-GB" dirty="0" err="1">
                <a:ea typeface="Times New Roman" pitchFamily="18" charset="0"/>
                <a:cs typeface="Times New Roman" pitchFamily="18" charset="0"/>
              </a:rPr>
              <a:t>Aho</a:t>
            </a:r>
            <a:r>
              <a:rPr lang="en-GB" dirty="0">
                <a:ea typeface="Times New Roman" pitchFamily="18" charset="0"/>
                <a:cs typeface="Times New Roman" pitchFamily="18" charset="0"/>
              </a:rPr>
              <a:t>, P.,  (2016). Volcanic hazards and their management in the Kingdom of Tonga P.W. Taylor (Ed.), SPC Technical Bulletin SPC00017: Volcanic Hazards and Emergency Management in the Southwest Pacific, pp. 75-86</a:t>
            </a:r>
            <a:endParaRPr lang="en-GB" dirty="0">
              <a:ea typeface="Times New Roman" pitchFamily="18" charset="0"/>
              <a:cs typeface="Arial" pitchFamily="34" charset="0"/>
            </a:endParaRPr>
          </a:p>
          <a:p>
            <a:pPr marL="514350" lvl="0" indent="-514350" fontAlgn="base">
              <a:spcBef>
                <a:spcPct val="0"/>
              </a:spcBef>
              <a:spcAft>
                <a:spcPct val="0"/>
              </a:spcAft>
              <a:buFontTx/>
              <a:buAutoNum type="arabicPeriod"/>
            </a:pPr>
            <a:r>
              <a:rPr lang="en-GB" dirty="0">
                <a:ea typeface="Calibri" pitchFamily="34" charset="0"/>
                <a:cs typeface="Times New Roman" pitchFamily="18" charset="0"/>
              </a:rPr>
              <a:t>Terry,  J.P., </a:t>
            </a:r>
            <a:r>
              <a:rPr lang="en-GB" dirty="0" err="1">
                <a:ea typeface="Calibri" pitchFamily="34" charset="0"/>
                <a:cs typeface="Times New Roman" pitchFamily="18" charset="0"/>
              </a:rPr>
              <a:t>Gof</a:t>
            </a:r>
            <a:r>
              <a:rPr lang="en-GB" dirty="0">
                <a:ea typeface="Calibri" pitchFamily="34" charset="0"/>
                <a:cs typeface="Times New Roman" pitchFamily="18" charset="0"/>
              </a:rPr>
              <a:t>, J., </a:t>
            </a:r>
            <a:r>
              <a:rPr lang="en-GB" dirty="0" err="1">
                <a:ea typeface="Calibri" pitchFamily="34" charset="0"/>
                <a:cs typeface="Times New Roman" pitchFamily="18" charset="0"/>
              </a:rPr>
              <a:t>Winspear</a:t>
            </a:r>
            <a:r>
              <a:rPr lang="en-GB" dirty="0">
                <a:ea typeface="Calibri" pitchFamily="34" charset="0"/>
                <a:cs typeface="Times New Roman" pitchFamily="18" charset="0"/>
              </a:rPr>
              <a:t>, N., </a:t>
            </a:r>
            <a:r>
              <a:rPr lang="en-GB" dirty="0" err="1">
                <a:ea typeface="Calibri" pitchFamily="34" charset="0"/>
                <a:cs typeface="Times New Roman" pitchFamily="18" charset="0"/>
              </a:rPr>
              <a:t>Bongolan</a:t>
            </a:r>
            <a:r>
              <a:rPr lang="en-GB" dirty="0">
                <a:ea typeface="Calibri" pitchFamily="34" charset="0"/>
                <a:cs typeface="Times New Roman" pitchFamily="18" charset="0"/>
              </a:rPr>
              <a:t>, V.P., and Fisher, S. (2022) Tonga volcanic eruption and tsunami, January 2022: globally the most </a:t>
            </a:r>
            <a:r>
              <a:rPr lang="en-GB" dirty="0" err="1">
                <a:ea typeface="Calibri" pitchFamily="34" charset="0"/>
                <a:cs typeface="Times New Roman" pitchFamily="18" charset="0"/>
              </a:rPr>
              <a:t>signifcant</a:t>
            </a:r>
            <a:r>
              <a:rPr lang="en-GB" dirty="0">
                <a:ea typeface="Calibri" pitchFamily="34" charset="0"/>
                <a:cs typeface="Times New Roman" pitchFamily="18" charset="0"/>
              </a:rPr>
              <a:t> opportunity to observe an explosive and </a:t>
            </a:r>
            <a:r>
              <a:rPr lang="en-GB" dirty="0" err="1">
                <a:ea typeface="Calibri" pitchFamily="34" charset="0"/>
                <a:cs typeface="Times New Roman" pitchFamily="18" charset="0"/>
              </a:rPr>
              <a:t>tsunamigenic</a:t>
            </a:r>
            <a:r>
              <a:rPr lang="en-GB" dirty="0">
                <a:ea typeface="Calibri" pitchFamily="34" charset="0"/>
                <a:cs typeface="Times New Roman" pitchFamily="18" charset="0"/>
              </a:rPr>
              <a:t> submarine eruption since AD 1883 Krakatau. </a:t>
            </a:r>
            <a:r>
              <a:rPr lang="en-GB" i="1" dirty="0" err="1">
                <a:ea typeface="Calibri" pitchFamily="34" charset="0"/>
                <a:cs typeface="Times New Roman" pitchFamily="18" charset="0"/>
              </a:rPr>
              <a:t>Geoscience</a:t>
            </a:r>
            <a:r>
              <a:rPr lang="en-GB" i="1" dirty="0">
                <a:ea typeface="Calibri" pitchFamily="34" charset="0"/>
                <a:cs typeface="Times New Roman" pitchFamily="18" charset="0"/>
              </a:rPr>
              <a:t> Letters 9:24, </a:t>
            </a:r>
            <a:r>
              <a:rPr lang="en-GB" dirty="0">
                <a:ea typeface="Calibri" pitchFamily="34" charset="0"/>
                <a:cs typeface="Times New Roman" pitchFamily="18" charset="0"/>
              </a:rPr>
              <a:t>pp. 1-11</a:t>
            </a:r>
          </a:p>
          <a:p>
            <a:pPr marL="514350" indent="-514350" fontAlgn="base">
              <a:spcBef>
                <a:spcPct val="0"/>
              </a:spcBef>
              <a:spcAft>
                <a:spcPct val="0"/>
              </a:spcAft>
              <a:buFontTx/>
              <a:buAutoNum type="arabicPeriod"/>
            </a:pPr>
            <a:r>
              <a:rPr lang="en-GB" dirty="0" err="1"/>
              <a:t>Vergoz</a:t>
            </a:r>
            <a:r>
              <a:rPr lang="en-GB" dirty="0"/>
              <a:t>, J., </a:t>
            </a:r>
            <a:r>
              <a:rPr lang="en-GB" dirty="0" err="1"/>
              <a:t>Hupe</a:t>
            </a:r>
            <a:r>
              <a:rPr lang="en-GB" dirty="0"/>
              <a:t>, P., </a:t>
            </a:r>
            <a:r>
              <a:rPr lang="en-GB" dirty="0" err="1"/>
              <a:t>Listowski</a:t>
            </a:r>
            <a:r>
              <a:rPr lang="en-GB" dirty="0"/>
              <a:t>, C., Le </a:t>
            </a:r>
            <a:r>
              <a:rPr lang="en-GB" dirty="0" err="1"/>
              <a:t>Pichon</a:t>
            </a:r>
            <a:r>
              <a:rPr lang="en-GB" dirty="0"/>
              <a:t>, A., </a:t>
            </a:r>
            <a:r>
              <a:rPr lang="en-GB" dirty="0" err="1"/>
              <a:t>Garcés</a:t>
            </a:r>
            <a:r>
              <a:rPr lang="en-GB" dirty="0"/>
              <a:t>, M.A., </a:t>
            </a:r>
            <a:r>
              <a:rPr lang="en-GB" dirty="0" err="1"/>
              <a:t>Marchetti</a:t>
            </a:r>
            <a:r>
              <a:rPr lang="en-GB" dirty="0"/>
              <a:t>, E., </a:t>
            </a:r>
            <a:r>
              <a:rPr lang="en-GB" dirty="0" err="1"/>
              <a:t>Labazuy</a:t>
            </a:r>
            <a:r>
              <a:rPr lang="en-GB" dirty="0"/>
              <a:t>, P., </a:t>
            </a:r>
            <a:r>
              <a:rPr lang="en-GB" dirty="0" err="1"/>
              <a:t>Ceranna</a:t>
            </a:r>
            <a:r>
              <a:rPr lang="en-GB" dirty="0"/>
              <a:t>, L., </a:t>
            </a:r>
            <a:r>
              <a:rPr lang="en-GB" dirty="0" err="1"/>
              <a:t>Pilger</a:t>
            </a:r>
            <a:r>
              <a:rPr lang="en-GB" dirty="0"/>
              <a:t>, C., </a:t>
            </a:r>
            <a:r>
              <a:rPr lang="en-GB" dirty="0" err="1"/>
              <a:t>Gaebler</a:t>
            </a:r>
            <a:r>
              <a:rPr lang="en-GB" dirty="0"/>
              <a:t>, P., </a:t>
            </a:r>
            <a:r>
              <a:rPr lang="en-GB" dirty="0" err="1"/>
              <a:t>Näsholm</a:t>
            </a:r>
            <a:r>
              <a:rPr lang="en-GB" dirty="0"/>
              <a:t>, S.P., </a:t>
            </a:r>
            <a:r>
              <a:rPr lang="en-GB" dirty="0" err="1"/>
              <a:t>Brissaud</a:t>
            </a:r>
            <a:r>
              <a:rPr lang="en-GB" dirty="0"/>
              <a:t>, Q., </a:t>
            </a:r>
            <a:r>
              <a:rPr lang="en-GB" dirty="0" err="1"/>
              <a:t>Poli</a:t>
            </a:r>
            <a:r>
              <a:rPr lang="en-GB" dirty="0"/>
              <a:t>, P.., Shapiro, N., De </a:t>
            </a:r>
            <a:r>
              <a:rPr lang="en-GB" dirty="0" err="1"/>
              <a:t>Negri</a:t>
            </a:r>
            <a:r>
              <a:rPr lang="en-GB" dirty="0"/>
              <a:t>, R., </a:t>
            </a:r>
            <a:r>
              <a:rPr lang="en-GB" dirty="0" err="1"/>
              <a:t>Mialle</a:t>
            </a:r>
            <a:r>
              <a:rPr lang="en-GB" dirty="0"/>
              <a:t>, P., (2020). IMS observations of infrasound and acoustic-gravity waves produced by the January 2022 volcanic eruption of </a:t>
            </a:r>
            <a:r>
              <a:rPr lang="en-GB" dirty="0" err="1"/>
              <a:t>Hunga</a:t>
            </a:r>
            <a:r>
              <a:rPr lang="en-GB" dirty="0"/>
              <a:t>, Tonga: A global analysis. </a:t>
            </a:r>
            <a:r>
              <a:rPr lang="en-GB" i="1" dirty="0"/>
              <a:t>Earth and Planetary Science Letters 591</a:t>
            </a:r>
            <a:r>
              <a:rPr lang="en-GB" dirty="0"/>
              <a:t>, pp 1-13</a:t>
            </a:r>
            <a:endParaRPr lang="en-GB" dirty="0">
              <a:cs typeface="Arial" pitchFamily="34" charset="0"/>
            </a:endParaRPr>
          </a:p>
        </p:txBody>
      </p:sp>
    </p:spTree>
    <p:extLst>
      <p:ext uri="{BB962C8B-B14F-4D97-AF65-F5344CB8AC3E}">
        <p14:creationId xmlns:p14="http://schemas.microsoft.com/office/powerpoint/2010/main" xmlns=""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7440</TotalTime>
  <Words>1119</Words>
  <Application>Microsoft Office PowerPoint</Application>
  <PresentationFormat>Custom</PresentationFormat>
  <Paragraphs>64</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Uche Madu</cp:lastModifiedBy>
  <cp:revision>53</cp:revision>
  <dcterms:created xsi:type="dcterms:W3CDTF">2023-04-18T13:25:54Z</dcterms:created>
  <dcterms:modified xsi:type="dcterms:W3CDTF">2023-06-10T17:50:56Z</dcterms:modified>
</cp:coreProperties>
</file>