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varScale="1">
        <p:scale>
          <a:sx n="86" d="100"/>
          <a:sy n="86" d="100"/>
        </p:scale>
        <p:origin x="483"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0F70C-D652-448C-8621-61C167E7E501}" type="datetimeFigureOut">
              <a:rPr lang="en-GB" smtClean="0"/>
              <a:t>21/06/2023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744BB-CD61-4AE3-A789-1B9A7E08DA70}" type="slidenum">
              <a:rPr lang="en-GB" smtClean="0"/>
              <a:t>‹#›</a:t>
            </a:fld>
            <a:endParaRPr lang="en-GB"/>
          </a:p>
        </p:txBody>
      </p:sp>
    </p:spTree>
    <p:extLst>
      <p:ext uri="{BB962C8B-B14F-4D97-AF65-F5344CB8AC3E}">
        <p14:creationId xmlns:p14="http://schemas.microsoft.com/office/powerpoint/2010/main" val="311632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6744BB-CD61-4AE3-A789-1B9A7E08DA70}" type="slidenum">
              <a:rPr lang="en-GB" smtClean="0"/>
              <a:t>1</a:t>
            </a:fld>
            <a:endParaRPr lang="en-GB"/>
          </a:p>
        </p:txBody>
      </p:sp>
    </p:spTree>
    <p:extLst>
      <p:ext uri="{BB962C8B-B14F-4D97-AF65-F5344CB8AC3E}">
        <p14:creationId xmlns:p14="http://schemas.microsoft.com/office/powerpoint/2010/main" val="391730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06/21/2023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06/21/2023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06/21/2023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06/21/2023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06/21/2023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06/21/2023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06/21/2023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06/21/2023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06/21/2023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06/21/2023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06/21/2023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65A0F6D8-DA6E-4C1D-8C45-84F127129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980" y="3056150"/>
            <a:ext cx="2397870" cy="179840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51AB4DC-58D5-C4A4-6BF9-8102961E9BDB}"/>
              </a:ext>
            </a:extLst>
          </p:cNvPr>
          <p:cNvSpPr txBox="1">
            <a:spLocks/>
          </p:cNvSpPr>
          <p:nvPr/>
        </p:nvSpPr>
        <p:spPr>
          <a:xfrm>
            <a:off x="10835523" y="706371"/>
            <a:ext cx="1069383" cy="92333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rtl="0">
              <a:spcBef>
                <a:spcPts val="0"/>
              </a:spcBef>
              <a:spcAft>
                <a:spcPts val="0"/>
              </a:spcAft>
            </a:pPr>
            <a:r>
              <a:rPr lang="en-GB" sz="1200" b="1" i="0" u="none" strike="noStrike" dirty="0">
                <a:solidFill>
                  <a:srgbClr val="FFFFFF"/>
                </a:solidFill>
                <a:effectLst/>
                <a:latin typeface="Arial" panose="020B0604020202020204" pitchFamily="34" charset="0"/>
              </a:rPr>
              <a:t>P2.1-806</a:t>
            </a:r>
            <a:endParaRPr lang="en-GB" sz="500" b="0" dirty="0">
              <a:effectLst/>
            </a:endParaRPr>
          </a:p>
          <a:p>
            <a:br>
              <a:rPr lang="en-GB" sz="800" dirty="0"/>
            </a:br>
            <a:endParaRPr lang="en-AT"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64181" y="1070458"/>
            <a:ext cx="7490716" cy="3139321"/>
          </a:xfrm>
          <a:prstGeom prst="rect">
            <a:avLst/>
          </a:prstGeom>
          <a:noFill/>
        </p:spPr>
        <p:txBody>
          <a:bodyPr wrap="square" rtlCol="0">
            <a:spAutoFit/>
          </a:bodyPr>
          <a:lstStyle/>
          <a:p>
            <a:pPr algn="just" rtl="0">
              <a:spcBef>
                <a:spcPts val="0"/>
              </a:spcBef>
              <a:spcAft>
                <a:spcPts val="0"/>
              </a:spcAft>
            </a:pPr>
            <a:r>
              <a:rPr lang="en-GB" sz="1800" b="0" i="0" u="none" strike="noStrike" dirty="0">
                <a:solidFill>
                  <a:srgbClr val="1D2228"/>
                </a:solidFill>
                <a:effectLst/>
                <a:latin typeface="Arial" panose="020B0604020202020204" pitchFamily="34" charset="0"/>
              </a:rPr>
              <a:t>The study aims to perform high-accuracy locations of DPRK nuclear tests and identify any potential seismic event that could occur near the test site. In addition,</a:t>
            </a:r>
            <a:r>
              <a:rPr lang="ro-RO" sz="1800" b="0" i="0" u="none" strike="noStrike" dirty="0">
                <a:solidFill>
                  <a:srgbClr val="1D2228"/>
                </a:solidFill>
                <a:effectLst/>
                <a:latin typeface="Arial" panose="020B0604020202020204" pitchFamily="34" charset="0"/>
              </a:rPr>
              <a:t> </a:t>
            </a:r>
            <a:r>
              <a:rPr lang="en-GB" sz="1800" b="0" i="0" u="none" strike="noStrike" dirty="0">
                <a:solidFill>
                  <a:srgbClr val="1D2228"/>
                </a:solidFill>
                <a:effectLst/>
                <a:latin typeface="Arial" panose="020B0604020202020204" pitchFamily="34" charset="0"/>
              </a:rPr>
              <a:t>multiple discrimination algorithms to distinguish between the known nuclear events  and surrounding natural seismic activity</a:t>
            </a:r>
            <a:r>
              <a:rPr lang="ro-RO" sz="1800" b="0" i="0" u="none" strike="noStrike" dirty="0">
                <a:solidFill>
                  <a:srgbClr val="1D2228"/>
                </a:solidFill>
                <a:effectLst/>
                <a:latin typeface="Arial" panose="020B0604020202020204" pitchFamily="34" charset="0"/>
              </a:rPr>
              <a:t> were applied</a:t>
            </a:r>
            <a:r>
              <a:rPr lang="en-GB" sz="1800" b="0" i="0" u="none" strike="noStrike" dirty="0">
                <a:solidFill>
                  <a:srgbClr val="1D2228"/>
                </a:solidFill>
                <a:effectLst/>
                <a:latin typeface="Arial" panose="020B0604020202020204" pitchFamily="34" charset="0"/>
              </a:rPr>
              <a:t>.</a:t>
            </a:r>
          </a:p>
          <a:p>
            <a:pPr algn="just" rtl="0">
              <a:spcBef>
                <a:spcPts val="0"/>
              </a:spcBef>
              <a:spcAft>
                <a:spcPts val="0"/>
              </a:spcAft>
            </a:pPr>
            <a:endParaRPr lang="en-GB" dirty="0">
              <a:solidFill>
                <a:srgbClr val="1D2228"/>
              </a:solidFill>
              <a:latin typeface="Arial" panose="020B0604020202020204" pitchFamily="34" charset="0"/>
            </a:endParaRPr>
          </a:p>
          <a:p>
            <a:pPr algn="just" rtl="0">
              <a:spcBef>
                <a:spcPts val="0"/>
              </a:spcBef>
              <a:spcAft>
                <a:spcPts val="0"/>
              </a:spcAft>
            </a:pPr>
            <a:r>
              <a:rPr lang="en-GB" sz="1800" b="0" i="0" u="none" strike="noStrike" dirty="0">
                <a:solidFill>
                  <a:srgbClr val="1D2228"/>
                </a:solidFill>
                <a:effectLst/>
                <a:latin typeface="Arial" panose="020B0604020202020204" pitchFamily="34" charset="0"/>
              </a:rPr>
              <a:t>S</a:t>
            </a:r>
            <a:r>
              <a:rPr lang="en-GB" sz="1800" b="0" i="0" u="none" strike="noStrike" dirty="0">
                <a:solidFill>
                  <a:srgbClr val="000000"/>
                </a:solidFill>
                <a:effectLst/>
                <a:latin typeface="Arial" panose="020B0604020202020204" pitchFamily="34" charset="0"/>
              </a:rPr>
              <a:t>eismic signals recorded by seismic stations at various distances were examined using </a:t>
            </a:r>
            <a:r>
              <a:rPr lang="en-GB" sz="1800" b="0" i="0" u="none" strike="noStrike" dirty="0">
                <a:solidFill>
                  <a:srgbClr val="1D2228"/>
                </a:solidFill>
                <a:effectLst/>
                <a:latin typeface="Arial" panose="020B0604020202020204" pitchFamily="34" charset="0"/>
              </a:rPr>
              <a:t>DPRK’s nuclear tests and seismic activity between 2006 and 2022, </a:t>
            </a:r>
            <a:r>
              <a:rPr lang="en-GB" sz="1800" b="0" i="0" u="none" strike="noStrike" dirty="0">
                <a:solidFill>
                  <a:srgbClr val="000000"/>
                </a:solidFill>
                <a:effectLst/>
                <a:latin typeface="Arial" panose="020B0604020202020204" pitchFamily="34" charset="0"/>
              </a:rPr>
              <a:t>in order to acquire fresh insights into the spatial distribution of seismic events and to develop accurate discrimination approaches.</a:t>
            </a:r>
            <a:endParaRPr lang="en-GB" sz="1600" b="0" dirty="0">
              <a:effectLst/>
            </a:endParaRPr>
          </a:p>
        </p:txBody>
      </p:sp>
      <p:pic>
        <p:nvPicPr>
          <p:cNvPr id="1028" name="Picture 4">
            <a:extLst>
              <a:ext uri="{FF2B5EF4-FFF2-40B4-BE49-F238E27FC236}">
                <a16:creationId xmlns:a16="http://schemas.microsoft.com/office/drawing/2014/main" id="{BF1D66E5-D5EF-44A8-8DDC-4ACD7B524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097" y="1168036"/>
            <a:ext cx="4432809" cy="20132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1227B36-2D69-4A7B-A3D8-95F01AB83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1246" y="4693568"/>
            <a:ext cx="2168157" cy="2164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F3E03DD-03DB-4599-B4BE-550E9E1CE5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4980" y="5068884"/>
            <a:ext cx="2294572" cy="17891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D94158F-B48C-4E8C-ADEF-BA87D0D488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7660" y="3214059"/>
            <a:ext cx="2041743" cy="14825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44FBE2-CB50-4514-BEAD-0F7DFE76457E}"/>
              </a:ext>
            </a:extLst>
          </p:cNvPr>
          <p:cNvSpPr txBox="1"/>
          <p:nvPr/>
        </p:nvSpPr>
        <p:spPr>
          <a:xfrm>
            <a:off x="64181" y="4298479"/>
            <a:ext cx="7407916" cy="2585323"/>
          </a:xfrm>
          <a:prstGeom prst="rect">
            <a:avLst/>
          </a:prstGeom>
          <a:noFill/>
        </p:spPr>
        <p:txBody>
          <a:bodyPr wrap="square">
            <a:spAutoFit/>
          </a:bodyPr>
          <a:lstStyle/>
          <a:p>
            <a:pPr algn="just" fontAlgn="base"/>
            <a:r>
              <a:rPr lang="en-GB" sz="1800" b="0" i="0" u="none" strike="noStrike" dirty="0">
                <a:solidFill>
                  <a:srgbClr val="000000"/>
                </a:solidFill>
                <a:effectLst/>
                <a:latin typeface="Arial" panose="020B0604020202020204" pitchFamily="34" charset="0"/>
              </a:rPr>
              <a:t>The results showed that there is an average bias of up to 5 km between the locations shown by our analysis and those provided by IDC. In addition, Pn/Lg, Pg/Lg spectral ratio measurements can successfully distinguish NKNT from nearby earthquakes at frequencies over 2 Hz. </a:t>
            </a:r>
          </a:p>
          <a:p>
            <a:pPr algn="just" fontAlgn="base"/>
            <a:endParaRPr lang="en-GB" sz="1800" b="0" i="0" u="none" strike="noStrike" dirty="0">
              <a:solidFill>
                <a:srgbClr val="000000"/>
              </a:solidFill>
              <a:effectLst/>
              <a:latin typeface="Arial" panose="020B0604020202020204" pitchFamily="34" charset="0"/>
            </a:endParaRPr>
          </a:p>
          <a:p>
            <a:pPr algn="just" rtl="0" fontAlgn="base">
              <a:spcBef>
                <a:spcPts val="0"/>
              </a:spcBef>
              <a:spcAft>
                <a:spcPts val="0"/>
              </a:spcAft>
            </a:pPr>
            <a:r>
              <a:rPr lang="en-GB" sz="1800" b="0" i="0" u="none" strike="noStrike" dirty="0">
                <a:solidFill>
                  <a:srgbClr val="000000"/>
                </a:solidFill>
                <a:effectLst/>
                <a:latin typeface="Arial" panose="020B0604020202020204" pitchFamily="34" charset="0"/>
              </a:rPr>
              <a:t>Despite the fact that there aren't many measurements of the quality factors of the coda waves at regional stations, the Qc values for earthquakes tend to be higher than those for nuclear tests.</a:t>
            </a:r>
          </a:p>
        </p:txBody>
      </p:sp>
      <p:sp>
        <p:nvSpPr>
          <p:cNvPr id="11" name="TextBox 10">
            <a:extLst>
              <a:ext uri="{FF2B5EF4-FFF2-40B4-BE49-F238E27FC236}">
                <a16:creationId xmlns:a16="http://schemas.microsoft.com/office/drawing/2014/main" id="{7FCB4D6E-55A2-48BF-BFA6-4C6765C534AA}"/>
              </a:ext>
            </a:extLst>
          </p:cNvPr>
          <p:cNvSpPr txBox="1"/>
          <p:nvPr/>
        </p:nvSpPr>
        <p:spPr>
          <a:xfrm>
            <a:off x="1906384" y="-1515"/>
            <a:ext cx="9016539" cy="1138773"/>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rgbClr val="CB6D04"/>
                </a:solidFill>
                <a:latin typeface="Arial"/>
                <a:ea typeface="Arial"/>
                <a:cs typeface="Arial"/>
                <a:sym typeface="Arial"/>
              </a:rPr>
              <a:t>Seismic Data Analysis for the Discrimination, Detection, and Location of Seismic Events of the People’s Democratic Republic of Korea</a:t>
            </a:r>
            <a:endParaRPr lang="en-GB"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Arial"/>
                <a:ea typeface="Arial"/>
                <a:cs typeface="Arial"/>
                <a:sym typeface="Arial"/>
              </a:rPr>
              <a:t>Iulia Armeanu</a:t>
            </a:r>
            <a:r>
              <a:rPr lang="en-GB" sz="1800" b="0" i="0" u="none" strike="noStrike" cap="none" baseline="30000" dirty="0">
                <a:solidFill>
                  <a:schemeClr val="lt1"/>
                </a:solidFill>
                <a:latin typeface="Arial"/>
                <a:ea typeface="Arial"/>
                <a:cs typeface="Arial"/>
                <a:sym typeface="Arial"/>
              </a:rPr>
              <a:t>1,2</a:t>
            </a:r>
            <a:r>
              <a:rPr lang="en-GB" sz="1800" b="0" i="0" u="none" strike="noStrike" cap="none" dirty="0">
                <a:solidFill>
                  <a:schemeClr val="lt1"/>
                </a:solidFill>
                <a:latin typeface="Arial"/>
                <a:ea typeface="Arial"/>
                <a:cs typeface="Arial"/>
                <a:sym typeface="Arial"/>
              </a:rPr>
              <a:t>, Felix Borleanu</a:t>
            </a:r>
            <a:r>
              <a:rPr lang="en-GB" sz="1800" b="0" i="0" u="none" strike="noStrike" cap="none" baseline="30000" dirty="0">
                <a:solidFill>
                  <a:schemeClr val="lt1"/>
                </a:solidFill>
                <a:latin typeface="Arial"/>
                <a:ea typeface="Arial"/>
                <a:cs typeface="Arial"/>
                <a:sym typeface="Arial"/>
              </a:rPr>
              <a:t>1</a:t>
            </a:r>
            <a:r>
              <a:rPr lang="en-GB" sz="1800" b="0" i="0" u="none" strike="noStrike" cap="none" dirty="0">
                <a:solidFill>
                  <a:schemeClr val="lt1"/>
                </a:solidFill>
                <a:latin typeface="Arial"/>
                <a:ea typeface="Arial"/>
                <a:cs typeface="Arial"/>
                <a:sym typeface="Arial"/>
              </a:rPr>
              <a:t>, Daniela Ghica</a:t>
            </a:r>
            <a:r>
              <a:rPr lang="en-GB" sz="1800" b="0" i="0" u="none" strike="noStrike" cap="none" baseline="30000" dirty="0">
                <a:solidFill>
                  <a:schemeClr val="lt1"/>
                </a:solidFill>
                <a:latin typeface="Arial"/>
                <a:ea typeface="Arial"/>
                <a:cs typeface="Arial"/>
                <a:sym typeface="Arial"/>
              </a:rPr>
              <a:t>1</a:t>
            </a:r>
            <a:r>
              <a:rPr lang="en-GB" sz="1800" b="0" i="0" u="none" strike="noStrike" cap="none" dirty="0">
                <a:solidFill>
                  <a:schemeClr val="lt1"/>
                </a:solidFill>
                <a:latin typeface="Arial"/>
                <a:ea typeface="Arial"/>
                <a:cs typeface="Arial"/>
                <a:sym typeface="Arial"/>
              </a:rPr>
              <a:t>, Cristian Neagoe</a:t>
            </a:r>
            <a:r>
              <a:rPr lang="en-GB" sz="1800" b="0" i="0" u="none" strike="noStrike" cap="none" baseline="30000" dirty="0">
                <a:solidFill>
                  <a:schemeClr val="lt1"/>
                </a:solidFill>
                <a:latin typeface="Arial"/>
                <a:ea typeface="Arial"/>
                <a:cs typeface="Arial"/>
                <a:sym typeface="Arial"/>
              </a:rPr>
              <a:t>1</a:t>
            </a:r>
            <a:r>
              <a:rPr lang="en-GB" sz="1800" b="0" i="0" u="none" strike="noStrike" cap="none" dirty="0">
                <a:solidFill>
                  <a:schemeClr val="lt1"/>
                </a:solidFill>
                <a:latin typeface="Arial"/>
                <a:ea typeface="Arial"/>
                <a:cs typeface="Arial"/>
                <a:sym typeface="Arial"/>
              </a:rPr>
              <a:t>, Lavinia Varzaru</a:t>
            </a:r>
            <a:r>
              <a:rPr lang="en-GB" sz="1800" b="0" i="0" u="none" strike="noStrike" cap="none" baseline="30000" dirty="0">
                <a:solidFill>
                  <a:schemeClr val="lt1"/>
                </a:solidFill>
                <a:latin typeface="Arial"/>
                <a:ea typeface="Arial"/>
                <a:cs typeface="Arial"/>
                <a:sym typeface="Arial"/>
              </a:rPr>
              <a:t>1</a:t>
            </a:r>
            <a:r>
              <a:rPr lang="en-GB" sz="1800" b="0" i="0" u="none" strike="noStrike" cap="none" dirty="0">
                <a:solidFill>
                  <a:schemeClr val="lt1"/>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chemeClr val="lt1"/>
                </a:solidFill>
                <a:latin typeface="Arial"/>
                <a:ea typeface="Arial"/>
                <a:cs typeface="Arial"/>
                <a:sym typeface="Arial"/>
              </a:rPr>
              <a:t>1 - National Institute for Earth Physics, Romania; 2 – University of Bucharest, Faculty of Physics, Romania</a:t>
            </a:r>
          </a:p>
        </p:txBody>
      </p:sp>
    </p:spTree>
    <p:extLst>
      <p:ext uri="{BB962C8B-B14F-4D97-AF65-F5344CB8AC3E}">
        <p14:creationId xmlns:p14="http://schemas.microsoft.com/office/powerpoint/2010/main" val="6074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3197</TotalTime>
  <Words>236</Words>
  <Application>Microsoft Office PowerPoint</Application>
  <PresentationFormat>Widescreen</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Iulia Armeanu</cp:lastModifiedBy>
  <cp:revision>31</cp:revision>
  <dcterms:created xsi:type="dcterms:W3CDTF">2023-04-18T13:25:54Z</dcterms:created>
  <dcterms:modified xsi:type="dcterms:W3CDTF">2023-06-20T21:51:59Z</dcterms:modified>
</cp:coreProperties>
</file>