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jXDr2ykDtAC/DeS2aAEDLH0cIn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4C"/>
    <a:srgbClr val="487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5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137f5d4df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1" name="Google Shape;161;g25137f5d4df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 name="Google Shape;1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grpSp>
        <p:nvGrpSpPr>
          <p:cNvPr id="33" name="Google Shape;33;p9"/>
          <p:cNvGrpSpPr/>
          <p:nvPr/>
        </p:nvGrpSpPr>
        <p:grpSpPr>
          <a:xfrm>
            <a:off x="11020425" y="5397498"/>
            <a:ext cx="1003300" cy="1219199"/>
            <a:chOff x="6942" y="3400"/>
            <a:chExt cx="632" cy="768"/>
          </a:xfrm>
        </p:grpSpPr>
        <p:sp>
          <p:nvSpPr>
            <p:cNvPr id="34" name="Google Shape;34;p9"/>
            <p:cNvSpPr/>
            <p:nvPr/>
          </p:nvSpPr>
          <p:spPr>
            <a:xfrm>
              <a:off x="6942" y="3403"/>
              <a:ext cx="632" cy="7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 name="Google Shape;35;p9"/>
            <p:cNvSpPr/>
            <p:nvPr/>
          </p:nvSpPr>
          <p:spPr>
            <a:xfrm>
              <a:off x="7000" y="3407"/>
              <a:ext cx="518" cy="516"/>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9"/>
            <p:cNvSpPr/>
            <p:nvPr/>
          </p:nvSpPr>
          <p:spPr>
            <a:xfrm>
              <a:off x="6993" y="3400"/>
              <a:ext cx="532" cy="53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19"/>
          <p:cNvSpPr>
            <a:spLocks noGrp="1"/>
          </p:cNvSpPr>
          <p:nvPr>
            <p:ph type="pic" idx="2"/>
          </p:nvPr>
        </p:nvSpPr>
        <p:spPr>
          <a:xfrm>
            <a:off x="5183188" y="987425"/>
            <a:ext cx="6172200" cy="4873625"/>
          </a:xfrm>
          <a:prstGeom prst="rect">
            <a:avLst/>
          </a:prstGeom>
          <a:noFill/>
          <a:ln>
            <a:noFill/>
          </a:ln>
        </p:spPr>
      </p:sp>
      <p:sp>
        <p:nvSpPr>
          <p:cNvPr id="105" name="Google Shape;105;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6" name="Google Shape;10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7" name="Google Shape;6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2" name="Google Shape;82;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9" name="Google Shape;9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slide" Target="../slides/slide2.xml"/><Relationship Id="rId10" Type="http://schemas.openxmlformats.org/officeDocument/2006/relationships/slide" Target="../slides/slide6.xml"/><Relationship Id="rId4" Type="http://schemas.openxmlformats.org/officeDocument/2006/relationships/image" Target="../media/image2.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slideLayout" Target="../slideLayouts/slideLayout4.xml"/><Relationship Id="rId21" Type="http://schemas.openxmlformats.org/officeDocument/2006/relationships/image" Target="../media/image14.png"/><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png"/><Relationship Id="rId2" Type="http://schemas.openxmlformats.org/officeDocument/2006/relationships/slideLayout" Target="../slideLayouts/slideLayout3.xm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6.xml"/><Relationship Id="rId5" Type="http://schemas.openxmlformats.org/officeDocument/2006/relationships/slideLayout" Target="../slideLayouts/slideLayout6.xml"/><Relationship Id="rId15" Type="http://schemas.openxmlformats.org/officeDocument/2006/relationships/image" Target="../media/image10.png"/><Relationship Id="rId23" Type="http://schemas.openxmlformats.org/officeDocument/2006/relationships/image" Target="../media/image15.png"/><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png"/><Relationship Id="rId22"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pic>
        <p:nvPicPr>
          <p:cNvPr id="6" name="Google Shape;6;p8"/>
          <p:cNvPicPr preferRelativeResize="0"/>
          <p:nvPr/>
        </p:nvPicPr>
        <p:blipFill rotWithShape="1">
          <a:blip r:embed="rId4">
            <a:alphaModFix/>
          </a:blip>
          <a:srcRect/>
          <a:stretch/>
        </p:blipFill>
        <p:spPr>
          <a:xfrm>
            <a:off x="197124" y="400850"/>
            <a:ext cx="2039389" cy="1019695"/>
          </a:xfrm>
          <a:prstGeom prst="rect">
            <a:avLst/>
          </a:prstGeom>
          <a:noFill/>
          <a:ln>
            <a:noFill/>
          </a:ln>
        </p:spPr>
      </p:pic>
      <p:pic>
        <p:nvPicPr>
          <p:cNvPr id="7" name="Google Shape;7;p8">
            <a:hlinkClick r:id="rId5" action="ppaction://hlinksldjump"/>
          </p:cNvPr>
          <p:cNvPicPr preferRelativeResize="0"/>
          <p:nvPr/>
        </p:nvPicPr>
        <p:blipFill rotWithShape="1">
          <a:blip r:embed="rId6">
            <a:alphaModFix/>
          </a:blip>
          <a:srcRect/>
          <a:stretch/>
        </p:blipFill>
        <p:spPr>
          <a:xfrm>
            <a:off x="315118" y="1927567"/>
            <a:ext cx="1803400" cy="723900"/>
          </a:xfrm>
          <a:prstGeom prst="rect">
            <a:avLst/>
          </a:prstGeom>
          <a:noFill/>
          <a:ln>
            <a:noFill/>
          </a:ln>
        </p:spPr>
      </p:pic>
      <p:pic>
        <p:nvPicPr>
          <p:cNvPr id="8" name="Google Shape;8;p8"/>
          <p:cNvPicPr preferRelativeResize="0"/>
          <p:nvPr/>
        </p:nvPicPr>
        <p:blipFill rotWithShape="1">
          <a:blip r:embed="rId7">
            <a:alphaModFix/>
          </a:blip>
          <a:srcRect/>
          <a:stretch/>
        </p:blipFill>
        <p:spPr>
          <a:xfrm>
            <a:off x="2819167" y="1927567"/>
            <a:ext cx="1803400" cy="723900"/>
          </a:xfrm>
          <a:prstGeom prst="rect">
            <a:avLst/>
          </a:prstGeom>
          <a:noFill/>
          <a:ln>
            <a:noFill/>
          </a:ln>
        </p:spPr>
      </p:pic>
      <p:pic>
        <p:nvPicPr>
          <p:cNvPr id="9" name="Google Shape;9;p8">
            <a:hlinkClick r:id="rId8" action="ppaction://hlinksldjump"/>
          </p:cNvPr>
          <p:cNvPicPr preferRelativeResize="0"/>
          <p:nvPr/>
        </p:nvPicPr>
        <p:blipFill rotWithShape="1">
          <a:blip r:embed="rId9">
            <a:alphaModFix/>
          </a:blip>
          <a:srcRect/>
          <a:stretch/>
        </p:blipFill>
        <p:spPr>
          <a:xfrm>
            <a:off x="7569433" y="1927567"/>
            <a:ext cx="1803400" cy="723900"/>
          </a:xfrm>
          <a:prstGeom prst="rect">
            <a:avLst/>
          </a:prstGeom>
          <a:noFill/>
          <a:ln>
            <a:noFill/>
          </a:ln>
        </p:spPr>
      </p:pic>
      <p:pic>
        <p:nvPicPr>
          <p:cNvPr id="10" name="Google Shape;10;p8">
            <a:hlinkClick r:id="rId10" action="ppaction://hlinksldjump"/>
          </p:cNvPr>
          <p:cNvPicPr preferRelativeResize="0"/>
          <p:nvPr/>
        </p:nvPicPr>
        <p:blipFill rotWithShape="1">
          <a:blip r:embed="rId11">
            <a:alphaModFix/>
          </a:blip>
          <a:srcRect/>
          <a:stretch/>
        </p:blipFill>
        <p:spPr>
          <a:xfrm>
            <a:off x="10073482" y="1927567"/>
            <a:ext cx="1803400" cy="723900"/>
          </a:xfrm>
          <a:prstGeom prst="rect">
            <a:avLst/>
          </a:prstGeom>
          <a:noFill/>
          <a:ln>
            <a:noFill/>
          </a:ln>
        </p:spPr>
      </p:pic>
      <p:pic>
        <p:nvPicPr>
          <p:cNvPr id="11" name="Google Shape;11;p8">
            <a:hlinkClick r:id="" action="ppaction://hlinkshowjump?jump=nextslide"/>
          </p:cNvPr>
          <p:cNvPicPr preferRelativeResize="0"/>
          <p:nvPr/>
        </p:nvPicPr>
        <p:blipFill rotWithShape="1">
          <a:blip r:embed="rId12">
            <a:alphaModFix/>
          </a:blip>
          <a:srcRect/>
          <a:stretch/>
        </p:blipFill>
        <p:spPr>
          <a:xfrm>
            <a:off x="5379720" y="3624775"/>
            <a:ext cx="1432560" cy="396240"/>
          </a:xfrm>
          <a:prstGeom prst="rect">
            <a:avLst/>
          </a:prstGeom>
          <a:noFill/>
          <a:ln>
            <a:noFill/>
          </a:ln>
          <a:effectLst>
            <a:outerShdw blurRad="50800" dist="38100" dir="2700000" algn="tl" rotWithShape="0">
              <a:srgbClr val="000000">
                <a:alpha val="40000"/>
              </a:srgbClr>
            </a:outerShdw>
          </a:effectLst>
        </p:spPr>
      </p:pic>
      <p:grpSp>
        <p:nvGrpSpPr>
          <p:cNvPr id="12" name="Google Shape;12;p8"/>
          <p:cNvGrpSpPr/>
          <p:nvPr/>
        </p:nvGrpSpPr>
        <p:grpSpPr>
          <a:xfrm>
            <a:off x="2640003" y="2912198"/>
            <a:ext cx="2161727" cy="2160000"/>
            <a:chOff x="1720" y="1835"/>
            <a:chExt cx="1253" cy="1252"/>
          </a:xfrm>
        </p:grpSpPr>
        <p:sp>
          <p:nvSpPr>
            <p:cNvPr id="13" name="Google Shape;13;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019"/>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 name="Google Shape;15;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 name="Google Shape;16;p8"/>
          <p:cNvGrpSpPr/>
          <p:nvPr/>
        </p:nvGrpSpPr>
        <p:grpSpPr>
          <a:xfrm>
            <a:off x="7390269" y="2932111"/>
            <a:ext cx="2161727" cy="2160000"/>
            <a:chOff x="1720" y="1835"/>
            <a:chExt cx="1253" cy="1252"/>
          </a:xfrm>
        </p:grpSpPr>
        <p:sp>
          <p:nvSpPr>
            <p:cNvPr id="17" name="Google Shape;17;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019"/>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 name="Google Shape;20;p8"/>
          <p:cNvGrpSpPr/>
          <p:nvPr/>
        </p:nvGrpSpPr>
        <p:grpSpPr>
          <a:xfrm>
            <a:off x="9894318" y="2912198"/>
            <a:ext cx="2161727" cy="2160000"/>
            <a:chOff x="1720" y="1835"/>
            <a:chExt cx="1253" cy="1252"/>
          </a:xfrm>
        </p:grpSpPr>
        <p:sp>
          <p:nvSpPr>
            <p:cNvPr id="21" name="Google Shape;21;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019"/>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 name="Google Shape;24;p8"/>
          <p:cNvGrpSpPr/>
          <p:nvPr/>
        </p:nvGrpSpPr>
        <p:grpSpPr>
          <a:xfrm>
            <a:off x="135955" y="2932111"/>
            <a:ext cx="2161727" cy="2160000"/>
            <a:chOff x="1720" y="1835"/>
            <a:chExt cx="1253" cy="1252"/>
          </a:xfrm>
        </p:grpSpPr>
        <p:sp>
          <p:nvSpPr>
            <p:cNvPr id="25" name="Google Shape;25;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019"/>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 name="Google Shape;28;p8"/>
          <p:cNvGrpSpPr/>
          <p:nvPr/>
        </p:nvGrpSpPr>
        <p:grpSpPr>
          <a:xfrm>
            <a:off x="5162550" y="4986338"/>
            <a:ext cx="1866900" cy="1625600"/>
            <a:chOff x="3252" y="3141"/>
            <a:chExt cx="1176" cy="1024"/>
          </a:xfrm>
        </p:grpSpPr>
        <p:sp>
          <p:nvSpPr>
            <p:cNvPr id="29" name="Google Shape;29;p8"/>
            <p:cNvSpPr/>
            <p:nvPr/>
          </p:nvSpPr>
          <p:spPr>
            <a:xfrm>
              <a:off x="3252" y="3141"/>
              <a:ext cx="1176" cy="10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
            <p:cNvSpPr/>
            <p:nvPr/>
          </p:nvSpPr>
          <p:spPr>
            <a:xfrm>
              <a:off x="3389" y="4004"/>
              <a:ext cx="902" cy="149"/>
            </a:xfrm>
            <a:custGeom>
              <a:avLst/>
              <a:gdLst/>
              <a:ahLst/>
              <a:cxnLst/>
              <a:rect l="l" t="t" r="r" b="b"/>
              <a:pathLst>
                <a:path w="1913" h="349" extrusionOk="0">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
            <p:cNvSpPr/>
            <p:nvPr/>
          </p:nvSpPr>
          <p:spPr>
            <a:xfrm>
              <a:off x="3365" y="3987"/>
              <a:ext cx="959" cy="159"/>
            </a:xfrm>
            <a:custGeom>
              <a:avLst/>
              <a:gdLst/>
              <a:ahLst/>
              <a:cxnLst/>
              <a:rect l="l" t="t" r="r" b="b"/>
              <a:pathLst>
                <a:path w="1953" h="388" extrusionOk="0">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7"/>
        <p:cNvGrpSpPr/>
        <p:nvPr/>
      </p:nvGrpSpPr>
      <p:grpSpPr>
        <a:xfrm>
          <a:off x="0" y="0"/>
          <a:ext cx="0" cy="0"/>
          <a:chOff x="0" y="0"/>
          <a:chExt cx="0" cy="0"/>
        </a:xfrm>
      </p:grpSpPr>
      <p:pic>
        <p:nvPicPr>
          <p:cNvPr id="38" name="Google Shape;38;p10">
            <a:hlinkClick r:id="" action="ppaction://hlinkshowjump?jump=firstslide"/>
          </p:cNvPr>
          <p:cNvPicPr preferRelativeResize="0"/>
          <p:nvPr/>
        </p:nvPicPr>
        <p:blipFill rotWithShape="1">
          <a:blip r:embed="rId14">
            <a:alphaModFix/>
          </a:blip>
          <a:srcRect/>
          <a:stretch/>
        </p:blipFill>
        <p:spPr>
          <a:xfrm>
            <a:off x="11416375" y="2263000"/>
            <a:ext cx="213360" cy="213360"/>
          </a:xfrm>
          <a:prstGeom prst="rect">
            <a:avLst/>
          </a:prstGeom>
          <a:noFill/>
          <a:ln>
            <a:noFill/>
          </a:ln>
        </p:spPr>
      </p:pic>
      <p:pic>
        <p:nvPicPr>
          <p:cNvPr id="39" name="Google Shape;39;p10">
            <a:hlinkClick r:id="" action="ppaction://hlinkshowjump?jump=nextslide"/>
          </p:cNvPr>
          <p:cNvPicPr preferRelativeResize="0"/>
          <p:nvPr/>
        </p:nvPicPr>
        <p:blipFill rotWithShape="1">
          <a:blip r:embed="rId15">
            <a:alphaModFix/>
          </a:blip>
          <a:srcRect/>
          <a:stretch/>
        </p:blipFill>
        <p:spPr>
          <a:xfrm>
            <a:off x="11629735" y="4211192"/>
            <a:ext cx="209550" cy="209550"/>
          </a:xfrm>
          <a:prstGeom prst="rect">
            <a:avLst/>
          </a:prstGeom>
          <a:noFill/>
          <a:ln>
            <a:noFill/>
          </a:ln>
        </p:spPr>
      </p:pic>
      <p:pic>
        <p:nvPicPr>
          <p:cNvPr id="40" name="Google Shape;40;p10">
            <a:hlinkClick r:id="" action="ppaction://hlinkshowjump?jump=previousslide"/>
          </p:cNvPr>
          <p:cNvPicPr preferRelativeResize="0"/>
          <p:nvPr/>
        </p:nvPicPr>
        <p:blipFill rotWithShape="1">
          <a:blip r:embed="rId16">
            <a:alphaModFix/>
          </a:blip>
          <a:srcRect/>
          <a:stretch/>
        </p:blipFill>
        <p:spPr>
          <a:xfrm>
            <a:off x="11206825" y="4216497"/>
            <a:ext cx="209550" cy="209550"/>
          </a:xfrm>
          <a:prstGeom prst="rect">
            <a:avLst/>
          </a:prstGeom>
          <a:noFill/>
          <a:ln>
            <a:noFill/>
          </a:ln>
        </p:spPr>
      </p:pic>
      <p:grpSp>
        <p:nvGrpSpPr>
          <p:cNvPr id="41" name="Google Shape;41;p10"/>
          <p:cNvGrpSpPr/>
          <p:nvPr/>
        </p:nvGrpSpPr>
        <p:grpSpPr>
          <a:xfrm>
            <a:off x="11020425" y="5397501"/>
            <a:ext cx="1008063" cy="1219199"/>
            <a:chOff x="6942" y="3400"/>
            <a:chExt cx="635" cy="768"/>
          </a:xfrm>
        </p:grpSpPr>
        <p:sp>
          <p:nvSpPr>
            <p:cNvPr id="42" name="Google Shape;42;p10"/>
            <p:cNvSpPr/>
            <p:nvPr/>
          </p:nvSpPr>
          <p:spPr>
            <a:xfrm>
              <a:off x="6942" y="3403"/>
              <a:ext cx="632" cy="7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10"/>
            <p:cNvSpPr/>
            <p:nvPr/>
          </p:nvSpPr>
          <p:spPr>
            <a:xfrm>
              <a:off x="6949" y="4028"/>
              <a:ext cx="621" cy="133"/>
            </a:xfrm>
            <a:custGeom>
              <a:avLst/>
              <a:gdLst/>
              <a:ahLst/>
              <a:cxnLst/>
              <a:rect l="l" t="t" r="r" b="b"/>
              <a:pathLst>
                <a:path w="1849" h="397" extrusionOk="0">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 name="Google Shape;44;p10"/>
            <p:cNvSpPr/>
            <p:nvPr/>
          </p:nvSpPr>
          <p:spPr>
            <a:xfrm>
              <a:off x="6942" y="4022"/>
              <a:ext cx="635" cy="146"/>
            </a:xfrm>
            <a:custGeom>
              <a:avLst/>
              <a:gdLst/>
              <a:ahLst/>
              <a:cxnLst/>
              <a:rect l="l" t="t" r="r" b="b"/>
              <a:pathLst>
                <a:path w="1889" h="436" extrusionOk="0">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 name="Google Shape;45;p10"/>
            <p:cNvSpPr/>
            <p:nvPr/>
          </p:nvSpPr>
          <p:spPr>
            <a:xfrm>
              <a:off x="7000" y="3407"/>
              <a:ext cx="518" cy="516"/>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10"/>
            <p:cNvSpPr/>
            <p:nvPr/>
          </p:nvSpPr>
          <p:spPr>
            <a:xfrm>
              <a:off x="6993" y="3400"/>
              <a:ext cx="532" cy="53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47" name="Google Shape;47;p10">
            <a:hlinkClick r:id="rId17" action="ppaction://hlinksldjump"/>
          </p:cNvPr>
          <p:cNvPicPr preferRelativeResize="0"/>
          <p:nvPr/>
        </p:nvPicPr>
        <p:blipFill rotWithShape="1">
          <a:blip r:embed="rId18">
            <a:alphaModFix/>
          </a:blip>
          <a:srcRect/>
          <a:stretch/>
        </p:blipFill>
        <p:spPr>
          <a:xfrm>
            <a:off x="11060217" y="2647996"/>
            <a:ext cx="933450" cy="184150"/>
          </a:xfrm>
          <a:prstGeom prst="rect">
            <a:avLst/>
          </a:prstGeom>
          <a:noFill/>
          <a:ln>
            <a:noFill/>
          </a:ln>
        </p:spPr>
      </p:pic>
      <p:pic>
        <p:nvPicPr>
          <p:cNvPr id="48" name="Google Shape;48;p10">
            <a:hlinkClick r:id="rId19" action="ppaction://hlinksldjump"/>
          </p:cNvPr>
          <p:cNvPicPr preferRelativeResize="0"/>
          <p:nvPr/>
        </p:nvPicPr>
        <p:blipFill rotWithShape="1">
          <a:blip r:embed="rId20">
            <a:alphaModFix/>
          </a:blip>
          <a:srcRect/>
          <a:stretch/>
        </p:blipFill>
        <p:spPr>
          <a:xfrm>
            <a:off x="11060217" y="2954826"/>
            <a:ext cx="933450" cy="184150"/>
          </a:xfrm>
          <a:prstGeom prst="rect">
            <a:avLst/>
          </a:prstGeom>
          <a:noFill/>
          <a:ln>
            <a:noFill/>
          </a:ln>
        </p:spPr>
      </p:pic>
      <p:pic>
        <p:nvPicPr>
          <p:cNvPr id="49" name="Google Shape;49;p10"/>
          <p:cNvPicPr preferRelativeResize="0"/>
          <p:nvPr/>
        </p:nvPicPr>
        <p:blipFill rotWithShape="1">
          <a:blip r:embed="rId21">
            <a:alphaModFix/>
          </a:blip>
          <a:srcRect/>
          <a:stretch/>
        </p:blipFill>
        <p:spPr>
          <a:xfrm>
            <a:off x="11060217" y="3261656"/>
            <a:ext cx="933450" cy="184150"/>
          </a:xfrm>
          <a:prstGeom prst="rect">
            <a:avLst/>
          </a:prstGeom>
          <a:noFill/>
          <a:ln>
            <a:noFill/>
          </a:ln>
        </p:spPr>
      </p:pic>
      <p:pic>
        <p:nvPicPr>
          <p:cNvPr id="50" name="Google Shape;50;p10">
            <a:hlinkClick r:id="rId22" action="ppaction://hlinksldjump"/>
          </p:cNvPr>
          <p:cNvPicPr preferRelativeResize="0"/>
          <p:nvPr/>
        </p:nvPicPr>
        <p:blipFill rotWithShape="1">
          <a:blip r:embed="rId23">
            <a:alphaModFix/>
          </a:blip>
          <a:srcRect/>
          <a:stretch/>
        </p:blipFill>
        <p:spPr>
          <a:xfrm>
            <a:off x="11060217" y="3568486"/>
            <a:ext cx="933450" cy="184150"/>
          </a:xfrm>
          <a:prstGeom prst="rect">
            <a:avLst/>
          </a:prstGeom>
          <a:noFill/>
          <a:ln>
            <a:noFill/>
          </a:ln>
        </p:spPr>
      </p:pic>
      <p:pic>
        <p:nvPicPr>
          <p:cNvPr id="51" name="Google Shape;51;p10">
            <a:hlinkClick r:id="rId24" action="ppaction://hlinksldjump"/>
          </p:cNvPr>
          <p:cNvPicPr preferRelativeResize="0"/>
          <p:nvPr/>
        </p:nvPicPr>
        <p:blipFill rotWithShape="1">
          <a:blip r:embed="rId25">
            <a:alphaModFix/>
          </a:blip>
          <a:srcRect/>
          <a:stretch/>
        </p:blipFill>
        <p:spPr>
          <a:xfrm>
            <a:off x="11060217" y="3872988"/>
            <a:ext cx="933450" cy="184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7.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38/s41598-019-41627-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doi.org/10.1785/0220180164" TargetMode="External"/><Relationship Id="rId4" Type="http://schemas.openxmlformats.org/officeDocument/2006/relationships/hyperlink" Target="https://doi.org/10.1785/02202202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
          <p:cNvSpPr txBox="1"/>
          <p:nvPr/>
        </p:nvSpPr>
        <p:spPr>
          <a:xfrm>
            <a:off x="2137774" y="263491"/>
            <a:ext cx="8916128" cy="1354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rgbClr val="CB6D04"/>
                </a:solidFill>
                <a:latin typeface="Arial"/>
                <a:ea typeface="Arial"/>
                <a:cs typeface="Arial"/>
                <a:sym typeface="Arial"/>
              </a:rPr>
              <a:t>Seismic Data Analysis for the Discrimination, Detection, and Location of Seismic Events of the People’s Democratic Republic of Korea</a:t>
            </a:r>
            <a:endParaRPr sz="18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Arial"/>
                <a:ea typeface="Arial"/>
                <a:cs typeface="Arial"/>
                <a:sym typeface="Arial"/>
              </a:rPr>
              <a:t>Iulia Armeanu</a:t>
            </a:r>
            <a:r>
              <a:rPr lang="en-GB" sz="1800" b="0" i="0" u="none" strike="noStrike" cap="none" baseline="30000" dirty="0">
                <a:solidFill>
                  <a:schemeClr val="lt1"/>
                </a:solidFill>
                <a:latin typeface="Arial"/>
                <a:ea typeface="Arial"/>
                <a:cs typeface="Arial"/>
                <a:sym typeface="Arial"/>
              </a:rPr>
              <a:t>1,2</a:t>
            </a:r>
            <a:r>
              <a:rPr lang="en-GB" sz="1800" b="0" i="0" u="none" strike="noStrike" cap="none" dirty="0">
                <a:solidFill>
                  <a:schemeClr val="lt1"/>
                </a:solidFill>
                <a:latin typeface="Arial"/>
                <a:ea typeface="Arial"/>
                <a:cs typeface="Arial"/>
                <a:sym typeface="Arial"/>
              </a:rPr>
              <a:t>, Felix Borleanu</a:t>
            </a:r>
            <a:r>
              <a:rPr lang="en-GB" sz="1800" b="0" i="0" u="none" strike="noStrike" cap="none" baseline="30000" dirty="0">
                <a:solidFill>
                  <a:schemeClr val="lt1"/>
                </a:solidFill>
                <a:latin typeface="Arial"/>
                <a:ea typeface="Arial"/>
                <a:cs typeface="Arial"/>
                <a:sym typeface="Arial"/>
              </a:rPr>
              <a:t>1</a:t>
            </a:r>
            <a:r>
              <a:rPr lang="en-GB" sz="1800" b="0" i="0" u="none" strike="noStrike" cap="none" dirty="0">
                <a:solidFill>
                  <a:schemeClr val="lt1"/>
                </a:solidFill>
                <a:latin typeface="Arial"/>
                <a:ea typeface="Arial"/>
                <a:cs typeface="Arial"/>
                <a:sym typeface="Arial"/>
              </a:rPr>
              <a:t>, Daniela Ghica</a:t>
            </a:r>
            <a:r>
              <a:rPr lang="en-GB" sz="1800" b="0" i="0" u="none" strike="noStrike" cap="none" baseline="30000" dirty="0">
                <a:solidFill>
                  <a:schemeClr val="lt1"/>
                </a:solidFill>
                <a:latin typeface="Arial"/>
                <a:ea typeface="Arial"/>
                <a:cs typeface="Arial"/>
                <a:sym typeface="Arial"/>
              </a:rPr>
              <a:t>1</a:t>
            </a:r>
            <a:r>
              <a:rPr lang="en-GB" sz="1800" b="0" i="0" u="none" strike="noStrike" cap="none" dirty="0">
                <a:solidFill>
                  <a:schemeClr val="lt1"/>
                </a:solidFill>
                <a:latin typeface="Arial"/>
                <a:ea typeface="Arial"/>
                <a:cs typeface="Arial"/>
                <a:sym typeface="Arial"/>
              </a:rPr>
              <a:t>, Cristian Neagoe</a:t>
            </a:r>
            <a:r>
              <a:rPr lang="en-GB" sz="1800" b="0" i="0" u="none" strike="noStrike" cap="none" baseline="30000" dirty="0">
                <a:solidFill>
                  <a:schemeClr val="lt1"/>
                </a:solidFill>
                <a:latin typeface="Arial"/>
                <a:ea typeface="Arial"/>
                <a:cs typeface="Arial"/>
                <a:sym typeface="Arial"/>
              </a:rPr>
              <a:t>1</a:t>
            </a:r>
            <a:r>
              <a:rPr lang="en-GB" sz="1800" b="0" i="0" u="none" strike="noStrike" cap="none" dirty="0">
                <a:solidFill>
                  <a:schemeClr val="lt1"/>
                </a:solidFill>
                <a:latin typeface="Arial"/>
                <a:ea typeface="Arial"/>
                <a:cs typeface="Arial"/>
                <a:sym typeface="Arial"/>
              </a:rPr>
              <a:t>, Lavinia Varzaru</a:t>
            </a:r>
            <a:r>
              <a:rPr lang="en-GB" sz="1800" b="0" i="0" u="none" strike="noStrike" cap="none" baseline="30000" dirty="0">
                <a:solidFill>
                  <a:schemeClr val="lt1"/>
                </a:solidFill>
                <a:latin typeface="Arial"/>
                <a:ea typeface="Arial"/>
                <a:cs typeface="Arial"/>
                <a:sym typeface="Arial"/>
              </a:rPr>
              <a:t>1</a:t>
            </a:r>
            <a:r>
              <a:rPr lang="en-GB" sz="1800" b="0" i="0" u="none" strike="noStrike" cap="none" dirty="0">
                <a:solidFill>
                  <a:schemeClr val="lt1"/>
                </a:solidFill>
                <a:latin typeface="Arial"/>
                <a:ea typeface="Arial"/>
                <a:cs typeface="Arial"/>
                <a:sym typeface="Arial"/>
              </a:rPr>
              <a:t> </a:t>
            </a:r>
            <a:endParaRPr sz="18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chemeClr val="lt1"/>
                </a:solidFill>
                <a:latin typeface="Arial"/>
                <a:ea typeface="Arial"/>
                <a:cs typeface="Arial"/>
                <a:sym typeface="Arial"/>
              </a:rPr>
              <a:t>1 - National Institute for Earth Physics, Romania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chemeClr val="lt1"/>
                </a:solidFill>
                <a:latin typeface="Arial"/>
                <a:ea typeface="Arial"/>
                <a:cs typeface="Arial"/>
                <a:sym typeface="Arial"/>
              </a:rPr>
              <a:t>2 – University of Bucharest, Faculty of Physics, Romania</a:t>
            </a:r>
            <a:endParaRPr sz="1400" b="0" i="0" u="none" strike="noStrike" cap="none" dirty="0">
              <a:solidFill>
                <a:schemeClr val="lt1"/>
              </a:solidFill>
              <a:latin typeface="Arial"/>
              <a:ea typeface="Arial"/>
              <a:cs typeface="Arial"/>
              <a:sym typeface="Arial"/>
            </a:endParaRPr>
          </a:p>
        </p:txBody>
      </p:sp>
      <p:sp>
        <p:nvSpPr>
          <p:cNvPr id="126" name="Google Shape;126;p1"/>
          <p:cNvSpPr txBox="1"/>
          <p:nvPr/>
        </p:nvSpPr>
        <p:spPr>
          <a:xfrm>
            <a:off x="60355" y="2958850"/>
            <a:ext cx="2316551" cy="2092851"/>
          </a:xfrm>
          <a:prstGeom prst="rect">
            <a:avLst/>
          </a:prstGeom>
          <a:noFill/>
          <a:ln>
            <a:noFill/>
          </a:ln>
        </p:spPr>
        <p:txBody>
          <a:bodyPr spcFirstLastPara="1" wrap="square" lIns="108000" tIns="108000" rIns="108000" bIns="108000" anchor="ctr" anchorCtr="1">
            <a:noAutofit/>
          </a:bodyPr>
          <a:lstStyle/>
          <a:p>
            <a:pPr lvl="0" algn="ctr">
              <a:lnSpc>
                <a:spcPct val="90000"/>
              </a:lnSpc>
              <a:buClr>
                <a:srgbClr val="1D2228"/>
              </a:buClr>
              <a:buSzPts val="1200"/>
            </a:pPr>
            <a:r>
              <a:rPr lang="en-GB" sz="1200" b="0" i="0" u="none" strike="noStrike" cap="none" dirty="0">
                <a:solidFill>
                  <a:srgbClr val="1D2228"/>
                </a:solidFill>
                <a:latin typeface="Arial"/>
                <a:ea typeface="Arial"/>
                <a:cs typeface="Arial"/>
                <a:sym typeface="Arial"/>
              </a:rPr>
              <a:t>The study aims to perform high-accuracy locations of DPRK nuclear tests and identify any potential seismic event that could occur near the test site. </a:t>
            </a:r>
            <a:r>
              <a:rPr lang="ro-RO" sz="1200" b="0" i="0" u="none" strike="noStrike" cap="none" dirty="0">
                <a:solidFill>
                  <a:srgbClr val="1D2228"/>
                </a:solidFill>
                <a:latin typeface="Arial"/>
                <a:ea typeface="Arial"/>
                <a:cs typeface="Arial"/>
                <a:sym typeface="Arial"/>
              </a:rPr>
              <a:t>I</a:t>
            </a:r>
            <a:r>
              <a:rPr lang="en-GB" sz="1200" b="0" i="0" u="none" strike="noStrike" cap="none" dirty="0">
                <a:solidFill>
                  <a:srgbClr val="1D2228"/>
                </a:solidFill>
                <a:latin typeface="Arial"/>
                <a:ea typeface="Arial"/>
                <a:cs typeface="Arial"/>
                <a:sym typeface="Arial"/>
              </a:rPr>
              <a:t>n addition, we apply multiple discrimination algorithms to distinguish between the known nuclear events  and surrounding natural seismic activity.</a:t>
            </a:r>
          </a:p>
        </p:txBody>
      </p:sp>
      <p:sp>
        <p:nvSpPr>
          <p:cNvPr id="127" name="Google Shape;127;p1"/>
          <p:cNvSpPr txBox="1"/>
          <p:nvPr/>
        </p:nvSpPr>
        <p:spPr>
          <a:xfrm>
            <a:off x="5338029" y="6313980"/>
            <a:ext cx="1531435" cy="28052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200"/>
              <a:buFont typeface="Arial"/>
              <a:buNone/>
            </a:pPr>
            <a:r>
              <a:rPr lang="en-GB" sz="1200" b="1" i="0" u="none" strike="noStrike" cap="none">
                <a:solidFill>
                  <a:schemeClr val="lt1"/>
                </a:solidFill>
                <a:latin typeface="Arial"/>
                <a:ea typeface="Arial"/>
                <a:cs typeface="Arial"/>
                <a:sym typeface="Arial"/>
              </a:rPr>
              <a:t>P2.1-806</a:t>
            </a:r>
            <a:endParaRPr sz="1200" b="1" i="0" u="none" strike="noStrike" cap="none">
              <a:solidFill>
                <a:schemeClr val="lt1"/>
              </a:solidFill>
              <a:latin typeface="Arial"/>
              <a:ea typeface="Arial"/>
              <a:cs typeface="Arial"/>
              <a:sym typeface="Arial"/>
            </a:endParaRPr>
          </a:p>
        </p:txBody>
      </p:sp>
      <p:sp>
        <p:nvSpPr>
          <p:cNvPr id="128" name="Google Shape;128;p1"/>
          <p:cNvSpPr txBox="1"/>
          <p:nvPr/>
        </p:nvSpPr>
        <p:spPr>
          <a:xfrm>
            <a:off x="2566972" y="2937712"/>
            <a:ext cx="2304000" cy="2134376"/>
          </a:xfrm>
          <a:prstGeom prst="rect">
            <a:avLst/>
          </a:prstGeom>
          <a:noFill/>
          <a:ln>
            <a:noFill/>
          </a:ln>
        </p:spPr>
        <p:txBody>
          <a:bodyPr spcFirstLastPara="1" wrap="square" lIns="108000" tIns="108000" rIns="108000" bIns="108000" anchor="ctr" anchorCtr="1">
            <a:noAutofit/>
          </a:bodyPr>
          <a:lstStyle/>
          <a:p>
            <a:pPr lvl="0" algn="ctr">
              <a:lnSpc>
                <a:spcPct val="90000"/>
              </a:lnSpc>
              <a:buClr>
                <a:srgbClr val="1D2228"/>
              </a:buClr>
              <a:buSzPts val="1200"/>
            </a:pPr>
            <a:r>
              <a:rPr lang="en-GB" sz="1200" b="0" i="0" u="none" strike="noStrike" cap="none" dirty="0">
                <a:solidFill>
                  <a:srgbClr val="1D2228"/>
                </a:solidFill>
                <a:latin typeface="Arial"/>
                <a:ea typeface="Arial"/>
                <a:cs typeface="Arial"/>
                <a:sym typeface="Arial"/>
              </a:rPr>
              <a:t>To </a:t>
            </a:r>
            <a:r>
              <a:rPr lang="ro-RO" sz="1200" b="0" i="0" u="none" strike="noStrike" cap="none" dirty="0">
                <a:solidFill>
                  <a:srgbClr val="1D2228"/>
                </a:solidFill>
                <a:latin typeface="Arial"/>
                <a:ea typeface="Arial"/>
                <a:cs typeface="Arial"/>
                <a:sym typeface="Arial"/>
              </a:rPr>
              <a:t>examine</a:t>
            </a:r>
            <a:r>
              <a:rPr lang="en-GB" sz="1200" b="0" i="0" u="none" strike="noStrike" cap="none" dirty="0">
                <a:solidFill>
                  <a:srgbClr val="1D2228"/>
                </a:solidFill>
                <a:latin typeface="Arial"/>
                <a:ea typeface="Arial"/>
                <a:cs typeface="Arial"/>
                <a:sym typeface="Arial"/>
              </a:rPr>
              <a:t> the seismic activity from 2006 to 2022, we applied relative and absolute location techniques</a:t>
            </a:r>
            <a:r>
              <a:rPr lang="ro-RO" sz="1200" b="0" i="0" u="none" strike="noStrike" cap="none" dirty="0">
                <a:solidFill>
                  <a:srgbClr val="1D2228"/>
                </a:solidFill>
                <a:latin typeface="Arial"/>
                <a:ea typeface="Arial"/>
                <a:cs typeface="Arial"/>
                <a:sym typeface="Arial"/>
              </a:rPr>
              <a:t>, as well as a</a:t>
            </a:r>
            <a:r>
              <a:rPr lang="ro-RO" sz="1200" dirty="0">
                <a:solidFill>
                  <a:srgbClr val="1D2228"/>
                </a:solidFill>
              </a:rPr>
              <a:t> </a:t>
            </a:r>
            <a:r>
              <a:rPr lang="en-GB" sz="1200" b="0" i="0" u="none" strike="noStrike" cap="none" dirty="0">
                <a:solidFill>
                  <a:srgbClr val="1D2228"/>
                </a:solidFill>
                <a:latin typeface="Arial"/>
                <a:ea typeface="Arial"/>
                <a:cs typeface="Arial"/>
                <a:sym typeface="Arial"/>
              </a:rPr>
              <a:t>waveform cross-correlation detector, to scan the continuous recordings. The discrimination algorithms, based on multiple signal processing, were evaluated using recordings from regional and distant stations.</a:t>
            </a:r>
          </a:p>
        </p:txBody>
      </p:sp>
      <p:sp>
        <p:nvSpPr>
          <p:cNvPr id="129" name="Google Shape;129;p1"/>
          <p:cNvSpPr txBox="1"/>
          <p:nvPr/>
        </p:nvSpPr>
        <p:spPr>
          <a:xfrm>
            <a:off x="7351679" y="2937712"/>
            <a:ext cx="2254299" cy="2175151"/>
          </a:xfrm>
          <a:prstGeom prst="rect">
            <a:avLst/>
          </a:prstGeom>
          <a:noFill/>
          <a:ln>
            <a:noFill/>
          </a:ln>
        </p:spPr>
        <p:txBody>
          <a:bodyPr spcFirstLastPara="1" wrap="square" lIns="108000" tIns="108000" rIns="108000" bIns="108000" anchor="ctr" anchorCtr="1">
            <a:noAutofit/>
          </a:bodyPr>
          <a:lstStyle/>
          <a:p>
            <a:pPr marL="0" marR="0" lvl="0" indent="0" algn="ctr" rtl="0">
              <a:lnSpc>
                <a:spcPct val="90000"/>
              </a:lnSpc>
              <a:spcBef>
                <a:spcPts val="0"/>
              </a:spcBef>
              <a:spcAft>
                <a:spcPts val="0"/>
              </a:spcAft>
              <a:buClr>
                <a:srgbClr val="1D2228"/>
              </a:buClr>
              <a:buSzPts val="1200"/>
              <a:buFont typeface="Arial"/>
              <a:buNone/>
            </a:pPr>
            <a:r>
              <a:rPr lang="en-GB" sz="1200" b="0" i="0" u="none" strike="noStrike" cap="none" dirty="0">
                <a:solidFill>
                  <a:srgbClr val="1D2228"/>
                </a:solidFill>
                <a:latin typeface="Arial"/>
                <a:ea typeface="Arial"/>
                <a:cs typeface="Arial"/>
                <a:sym typeface="Arial"/>
              </a:rPr>
              <a:t>The relocation of nuclear tests showed average differences of up to 5</a:t>
            </a:r>
            <a:r>
              <a:rPr lang="ro-RO" sz="1200" b="0" i="0" u="none" strike="noStrike" cap="none" dirty="0">
                <a:solidFill>
                  <a:srgbClr val="1D2228"/>
                </a:solidFill>
                <a:latin typeface="Arial"/>
                <a:ea typeface="Arial"/>
                <a:cs typeface="Arial"/>
                <a:sym typeface="Arial"/>
              </a:rPr>
              <a:t> </a:t>
            </a:r>
            <a:r>
              <a:rPr lang="en-GB" sz="1200" b="0" i="0" u="none" strike="noStrike" cap="none" dirty="0">
                <a:solidFill>
                  <a:srgbClr val="1D2228"/>
                </a:solidFill>
                <a:latin typeface="Arial"/>
                <a:ea typeface="Arial"/>
                <a:cs typeface="Arial"/>
                <a:sym typeface="Arial"/>
              </a:rPr>
              <a:t>km compared to previous studies.</a:t>
            </a:r>
            <a:r>
              <a:rPr lang="ro-RO" sz="1200" b="0" i="0" u="none" strike="noStrike" cap="none" dirty="0">
                <a:solidFill>
                  <a:srgbClr val="1D2228"/>
                </a:solidFill>
                <a:latin typeface="Arial"/>
                <a:ea typeface="Arial"/>
                <a:cs typeface="Arial"/>
                <a:sym typeface="Arial"/>
              </a:rPr>
              <a:t> Moreover</a:t>
            </a:r>
            <a:r>
              <a:rPr lang="en-GB" sz="1200" b="0" i="0" u="none" strike="noStrike" cap="none" dirty="0">
                <a:solidFill>
                  <a:srgbClr val="1D2228"/>
                </a:solidFill>
                <a:latin typeface="Arial"/>
                <a:ea typeface="Arial"/>
                <a:cs typeface="Arial"/>
                <a:sym typeface="Arial"/>
              </a:rPr>
              <a:t>, the detection technique identified 8 new potential tectonic events. The selected discrimination algorithms successfully separated the seismic events, but their accuracy is influenced by distance,</a:t>
            </a:r>
            <a:r>
              <a:rPr lang="ro-RO" sz="1200" b="0" i="0" u="none" strike="noStrike" cap="none" dirty="0">
                <a:solidFill>
                  <a:srgbClr val="1D2228"/>
                </a:solidFill>
                <a:latin typeface="Arial"/>
                <a:ea typeface="Arial"/>
                <a:cs typeface="Arial"/>
                <a:sym typeface="Arial"/>
              </a:rPr>
              <a:t> </a:t>
            </a:r>
            <a:r>
              <a:rPr lang="en-GB" sz="1200" b="0" i="0" u="none" strike="noStrike" cap="none" dirty="0">
                <a:solidFill>
                  <a:srgbClr val="1D2228"/>
                </a:solidFill>
                <a:latin typeface="Arial"/>
                <a:ea typeface="Arial"/>
                <a:cs typeface="Arial"/>
                <a:sym typeface="Arial"/>
              </a:rPr>
              <a:t>SNR and geolog</a:t>
            </a:r>
            <a:r>
              <a:rPr lang="ro-RO" sz="1200" b="0" i="0" u="none" strike="noStrike" cap="none" dirty="0">
                <a:solidFill>
                  <a:srgbClr val="1D2228"/>
                </a:solidFill>
                <a:latin typeface="Arial"/>
                <a:ea typeface="Arial"/>
                <a:cs typeface="Arial"/>
                <a:sym typeface="Arial"/>
              </a:rPr>
              <a:t>y.</a:t>
            </a:r>
            <a:endParaRPr lang="en-GB" sz="1200" b="0" i="0" u="none" strike="noStrike" cap="none" dirty="0">
              <a:solidFill>
                <a:srgbClr val="1D2228"/>
              </a:solidFill>
              <a:latin typeface="Arial"/>
              <a:ea typeface="Arial"/>
              <a:cs typeface="Arial"/>
              <a:sym typeface="Arial"/>
            </a:endParaRPr>
          </a:p>
        </p:txBody>
      </p:sp>
      <p:sp>
        <p:nvSpPr>
          <p:cNvPr id="130" name="Google Shape;130;p1"/>
          <p:cNvSpPr txBox="1"/>
          <p:nvPr/>
        </p:nvSpPr>
        <p:spPr>
          <a:xfrm>
            <a:off x="9865183" y="2917325"/>
            <a:ext cx="2254298" cy="2175151"/>
          </a:xfrm>
          <a:prstGeom prst="rect">
            <a:avLst/>
          </a:prstGeom>
          <a:noFill/>
          <a:ln>
            <a:noFill/>
          </a:ln>
        </p:spPr>
        <p:txBody>
          <a:bodyPr spcFirstLastPara="1" wrap="square" lIns="108000" tIns="108000" rIns="108000" bIns="108000" anchor="ctr" anchorCtr="1">
            <a:noAutofit/>
          </a:bodyPr>
          <a:lstStyle/>
          <a:p>
            <a:pPr lvl="0" algn="ctr">
              <a:lnSpc>
                <a:spcPct val="90000"/>
              </a:lnSpc>
              <a:buClr>
                <a:srgbClr val="FF0000"/>
              </a:buClr>
              <a:buSzPts val="1200"/>
            </a:pPr>
            <a:r>
              <a:rPr lang="en-GB" sz="1200" dirty="0">
                <a:solidFill>
                  <a:schemeClr val="dk1"/>
                </a:solidFill>
              </a:rPr>
              <a:t>High accurate locations are obtained </a:t>
            </a:r>
            <a:r>
              <a:rPr lang="ro-RO" sz="1200" dirty="0">
                <a:solidFill>
                  <a:schemeClr val="dk1"/>
                </a:solidFill>
              </a:rPr>
              <a:t>using </a:t>
            </a:r>
            <a:r>
              <a:rPr lang="en-GB" sz="1200" dirty="0">
                <a:solidFill>
                  <a:schemeClr val="dk1"/>
                </a:solidFill>
              </a:rPr>
              <a:t>stations with a good azimuthal coverage. Relative locations techniques are more accurate than those</a:t>
            </a:r>
            <a:r>
              <a:rPr lang="ro-RO" sz="1200" dirty="0">
                <a:solidFill>
                  <a:schemeClr val="dk1"/>
                </a:solidFill>
              </a:rPr>
              <a:t> </a:t>
            </a:r>
            <a:r>
              <a:rPr lang="en-GB" sz="1200" dirty="0">
                <a:solidFill>
                  <a:schemeClr val="dk1"/>
                </a:solidFill>
              </a:rPr>
              <a:t>revealed by routine methods.</a:t>
            </a:r>
            <a:r>
              <a:rPr lang="ro-RO" sz="1200" dirty="0">
                <a:solidFill>
                  <a:schemeClr val="dk1"/>
                </a:solidFill>
              </a:rPr>
              <a:t> </a:t>
            </a:r>
            <a:r>
              <a:rPr lang="en-GB" sz="1200" dirty="0">
                <a:solidFill>
                  <a:schemeClr val="dk1"/>
                </a:solidFill>
              </a:rPr>
              <a:t>Selected</a:t>
            </a:r>
            <a:r>
              <a:rPr lang="ro-RO" sz="1200" dirty="0">
                <a:solidFill>
                  <a:schemeClr val="dk1"/>
                </a:solidFill>
              </a:rPr>
              <a:t> </a:t>
            </a:r>
            <a:r>
              <a:rPr lang="en-GB" sz="1200" dirty="0">
                <a:solidFill>
                  <a:schemeClr val="dk1"/>
                </a:solidFill>
              </a:rPr>
              <a:t>algorithms reveal distinct characteristics for the two types of events that could be further </a:t>
            </a:r>
            <a:r>
              <a:rPr lang="ro-RO" sz="1200" dirty="0">
                <a:solidFill>
                  <a:schemeClr val="dk1"/>
                </a:solidFill>
              </a:rPr>
              <a:t>used</a:t>
            </a:r>
            <a:r>
              <a:rPr lang="en-GB" sz="1200" dirty="0">
                <a:solidFill>
                  <a:schemeClr val="dk1"/>
                </a:solidFill>
              </a:rPr>
              <a:t> as labels in convolutional neural network approaches.</a:t>
            </a:r>
          </a:p>
        </p:txBody>
      </p:sp>
      <p:sp>
        <p:nvSpPr>
          <p:cNvPr id="131" name="Google Shape;131;p1"/>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i="0" u="none" strike="noStrike" cap="none">
                <a:solidFill>
                  <a:schemeClr val="lt1"/>
                </a:solidFill>
                <a:latin typeface="Arial"/>
                <a:ea typeface="Arial"/>
                <a:cs typeface="Arial"/>
                <a:sym typeface="Arial"/>
              </a:rPr>
              <a:t>Please do not use this space, a QR code will be automatically overlayed</a:t>
            </a:r>
            <a:endParaRPr sz="2000" b="1" i="0" u="none" strike="noStrike" cap="none">
              <a:solidFill>
                <a:schemeClr val="lt1"/>
              </a:solidFill>
              <a:latin typeface="Arial"/>
              <a:ea typeface="Arial"/>
              <a:cs typeface="Arial"/>
              <a:sym typeface="Arial"/>
            </a:endParaRPr>
          </a:p>
        </p:txBody>
      </p:sp>
      <p:pic>
        <p:nvPicPr>
          <p:cNvPr id="132" name="Google Shape;132;p1"/>
          <p:cNvPicPr preferRelativeResize="0"/>
          <p:nvPr/>
        </p:nvPicPr>
        <p:blipFill rotWithShape="1">
          <a:blip r:embed="rId3">
            <a:alphaModFix/>
          </a:blip>
          <a:srcRect/>
          <a:stretch/>
        </p:blipFill>
        <p:spPr>
          <a:xfrm>
            <a:off x="10895214" y="124278"/>
            <a:ext cx="884052" cy="12556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Introduction and Objectives </a:t>
            </a:r>
            <a:endParaRPr sz="5400" b="0" i="0" u="none" strike="noStrike" cap="none">
              <a:solidFill>
                <a:schemeClr val="lt1"/>
              </a:solidFill>
              <a:latin typeface="Arial"/>
              <a:ea typeface="Arial"/>
              <a:cs typeface="Arial"/>
              <a:sym typeface="Arial"/>
            </a:endParaRPr>
          </a:p>
        </p:txBody>
      </p:sp>
      <p:sp>
        <p:nvSpPr>
          <p:cNvPr id="138" name="Google Shape;138;p2"/>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i="0" u="none" strike="noStrike" cap="none">
                <a:solidFill>
                  <a:schemeClr val="lt1"/>
                </a:solidFill>
                <a:latin typeface="Arial"/>
                <a:ea typeface="Arial"/>
                <a:cs typeface="Arial"/>
                <a:sym typeface="Arial"/>
              </a:rPr>
              <a:t>P2.1-806</a:t>
            </a:r>
            <a:endParaRPr sz="1000" b="1" i="0" u="none" strike="noStrike" cap="none">
              <a:solidFill>
                <a:schemeClr val="lt1"/>
              </a:solidFill>
              <a:latin typeface="Arial"/>
              <a:ea typeface="Arial"/>
              <a:cs typeface="Arial"/>
              <a:sym typeface="Arial"/>
            </a:endParaRPr>
          </a:p>
        </p:txBody>
      </p:sp>
      <p:sp>
        <p:nvSpPr>
          <p:cNvPr id="139" name="Google Shape;139;p2"/>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i="0" u="none" strike="noStrike" cap="none">
                <a:solidFill>
                  <a:schemeClr val="lt1"/>
                </a:solidFill>
                <a:latin typeface="Arial"/>
                <a:ea typeface="Arial"/>
                <a:cs typeface="Arial"/>
                <a:sym typeface="Arial"/>
              </a:rPr>
              <a:t>Please do not use this space, a QR code will be automatically overlayed</a:t>
            </a:r>
            <a:endParaRPr sz="2000" b="1" i="0" u="none" strike="noStrike" cap="none">
              <a:solidFill>
                <a:schemeClr val="lt1"/>
              </a:solidFill>
              <a:latin typeface="Arial"/>
              <a:ea typeface="Arial"/>
              <a:cs typeface="Arial"/>
              <a:sym typeface="Arial"/>
            </a:endParaRPr>
          </a:p>
        </p:txBody>
      </p:sp>
      <p:pic>
        <p:nvPicPr>
          <p:cNvPr id="140" name="Google Shape;140;p2"/>
          <p:cNvPicPr preferRelativeResize="0"/>
          <p:nvPr/>
        </p:nvPicPr>
        <p:blipFill rotWithShape="1">
          <a:blip r:embed="rId3">
            <a:alphaModFix/>
          </a:blip>
          <a:srcRect/>
          <a:stretch/>
        </p:blipFill>
        <p:spPr>
          <a:xfrm>
            <a:off x="11057392" y="127785"/>
            <a:ext cx="884052" cy="1255636"/>
          </a:xfrm>
          <a:prstGeom prst="rect">
            <a:avLst/>
          </a:prstGeom>
          <a:noFill/>
          <a:ln>
            <a:noFill/>
          </a:ln>
        </p:spPr>
      </p:pic>
      <p:sp>
        <p:nvSpPr>
          <p:cNvPr id="141" name="Google Shape;141;p2"/>
          <p:cNvSpPr txBox="1"/>
          <p:nvPr/>
        </p:nvSpPr>
        <p:spPr>
          <a:xfrm>
            <a:off x="69075" y="1119950"/>
            <a:ext cx="7321800" cy="6126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In the last years, North Korea conducted a series of nuclear tests (</a:t>
            </a:r>
            <a:r>
              <a:rPr lang="en-GB" sz="1800" b="0" i="0" u="none" strike="noStrike" cap="none">
                <a:solidFill>
                  <a:schemeClr val="dk1"/>
                </a:solidFill>
                <a:highlight>
                  <a:srgbClr val="FFFFFF"/>
                </a:highlight>
                <a:latin typeface="Arial"/>
                <a:ea typeface="Arial"/>
                <a:cs typeface="Arial"/>
                <a:sym typeface="Arial"/>
              </a:rPr>
              <a:t>He et al., 2017) </a:t>
            </a:r>
            <a:r>
              <a:rPr lang="en-GB" sz="1800" b="0" i="0" u="none" strike="noStrike" cap="none">
                <a:solidFill>
                  <a:schemeClr val="dk1"/>
                </a:solidFill>
                <a:latin typeface="Arial"/>
                <a:ea typeface="Arial"/>
                <a:cs typeface="Arial"/>
                <a:sym typeface="Arial"/>
              </a:rPr>
              <a:t>and has managed to establish itself as a major player in the global nuclear landscape. </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120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To conclusively verify the occurrence of a future artificial nuclear test prior</a:t>
            </a:r>
            <a:r>
              <a:rPr lang="en-GB" sz="1800">
                <a:solidFill>
                  <a:schemeClr val="dk1"/>
                </a:solidFill>
              </a:rPr>
              <a:t> </a:t>
            </a:r>
            <a:r>
              <a:rPr lang="en-GB" sz="1800" b="0" i="0" u="none" strike="noStrike" cap="none">
                <a:solidFill>
                  <a:schemeClr val="dk1"/>
                </a:solidFill>
                <a:latin typeface="Arial"/>
                <a:ea typeface="Arial"/>
                <a:cs typeface="Arial"/>
                <a:sym typeface="Arial"/>
              </a:rPr>
              <a:t>nuclear</a:t>
            </a:r>
            <a:r>
              <a:rPr lang="en-GB" sz="1800">
                <a:solidFill>
                  <a:schemeClr val="dk1"/>
                </a:solidFill>
              </a:rPr>
              <a:t> </a:t>
            </a:r>
            <a:r>
              <a:rPr lang="en-GB" sz="1800" b="0" i="0" u="none" strike="noStrike" cap="none">
                <a:solidFill>
                  <a:schemeClr val="dk1"/>
                </a:solidFill>
                <a:latin typeface="Arial"/>
                <a:ea typeface="Arial"/>
                <a:cs typeface="Arial"/>
                <a:sym typeface="Arial"/>
              </a:rPr>
              <a:t>tests must be thoroughly examined applying interdisciplinary analytic techniques, to establish as many patterns as possible.</a:t>
            </a: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120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Because natural earthquakes were also reported in the area where the nuclear tests were conducted (</a:t>
            </a:r>
            <a:r>
              <a:rPr lang="en-GB" sz="1800" b="0" i="0" u="none" strike="noStrike" cap="none">
                <a:solidFill>
                  <a:schemeClr val="dk1"/>
                </a:solidFill>
                <a:highlight>
                  <a:srgbClr val="FFFFFF"/>
                </a:highlight>
                <a:latin typeface="Arial"/>
                <a:ea typeface="Arial"/>
                <a:cs typeface="Arial"/>
                <a:sym typeface="Arial"/>
              </a:rPr>
              <a:t>He et al., 2017, Hong et al., 2019)</a:t>
            </a:r>
            <a:r>
              <a:rPr lang="en-GB" sz="1800" b="0" i="0" u="none" strike="noStrike" cap="none">
                <a:solidFill>
                  <a:schemeClr val="dk1"/>
                </a:solidFill>
                <a:latin typeface="Arial"/>
                <a:ea typeface="Arial"/>
                <a:cs typeface="Arial"/>
                <a:sym typeface="Arial"/>
              </a:rPr>
              <a:t>, it is essential that the two types of events be distinguished as precisely as possible.</a:t>
            </a: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1200"/>
              </a:spcBef>
              <a:spcAft>
                <a:spcPts val="0"/>
              </a:spcAft>
              <a:buClr>
                <a:schemeClr val="dk1"/>
              </a:buClr>
              <a:buSzPts val="1100"/>
              <a:buFont typeface="Arial"/>
              <a:buNone/>
            </a:pPr>
            <a:r>
              <a:rPr lang="en-GB" sz="1800" b="0" i="0" u="none" strike="noStrike" cap="none">
                <a:solidFill>
                  <a:schemeClr val="dk1"/>
                </a:solidFill>
                <a:latin typeface="Arial"/>
                <a:ea typeface="Arial"/>
                <a:cs typeface="Arial"/>
                <a:sym typeface="Arial"/>
              </a:rPr>
              <a:t>In the following, we examine seismic signals recorded by seismic stations at various distances in order to acquire fresh insights into the spatial distribution of seismic events and to develop accurate discrimination approaches.</a:t>
            </a: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1200"/>
              </a:spcBef>
              <a:spcAft>
                <a:spcPts val="0"/>
              </a:spcAft>
              <a:buClr>
                <a:schemeClr val="dk1"/>
              </a:buClr>
              <a:buSzPts val="1800"/>
              <a:buFont typeface="Arial"/>
              <a:buNone/>
            </a:pPr>
            <a:r>
              <a:rPr lang="en-GB" sz="1800" b="0" i="0" u="none" strike="noStrike" cap="none">
                <a:solidFill>
                  <a:schemeClr val="dk1"/>
                </a:solidFill>
                <a:latin typeface="Arial"/>
                <a:ea typeface="Arial"/>
                <a:cs typeface="Arial"/>
                <a:sym typeface="Arial"/>
              </a:rPr>
              <a:t>Through a comprehensive analysis of seismic data, we can contribute to efforts aimed at promoting non-proliferation and peaceful resolutions to nuclear challenges.</a:t>
            </a: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12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2" name="Google Shape;142;p2"/>
          <p:cNvPicPr preferRelativeResize="0"/>
          <p:nvPr/>
        </p:nvPicPr>
        <p:blipFill rotWithShape="1">
          <a:blip r:embed="rId4">
            <a:alphaModFix/>
          </a:blip>
          <a:srcRect/>
          <a:stretch/>
        </p:blipFill>
        <p:spPr>
          <a:xfrm>
            <a:off x="7332750" y="1224200"/>
            <a:ext cx="3201899" cy="2589849"/>
          </a:xfrm>
          <a:prstGeom prst="rect">
            <a:avLst/>
          </a:prstGeom>
          <a:noFill/>
          <a:ln>
            <a:noFill/>
          </a:ln>
        </p:spPr>
      </p:pic>
      <p:sp>
        <p:nvSpPr>
          <p:cNvPr id="143" name="Google Shape;143;p2"/>
          <p:cNvSpPr txBox="1"/>
          <p:nvPr/>
        </p:nvSpPr>
        <p:spPr>
          <a:xfrm>
            <a:off x="7195950" y="3814050"/>
            <a:ext cx="34755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rgbClr val="000000"/>
                </a:solidFill>
                <a:latin typeface="Arial"/>
                <a:ea typeface="Arial"/>
                <a:cs typeface="Arial"/>
                <a:sym typeface="Arial"/>
              </a:rPr>
              <a:t>Seismic activity between 2006 and 2017 according to EMSC-CSEM</a:t>
            </a:r>
            <a:endParaRPr sz="1300" b="0" i="0" u="none" strike="noStrike" cap="none" dirty="0">
              <a:solidFill>
                <a:srgbClr val="000000"/>
              </a:solidFill>
              <a:latin typeface="Arial"/>
              <a:ea typeface="Arial"/>
              <a:cs typeface="Arial"/>
              <a:sym typeface="Arial"/>
            </a:endParaRPr>
          </a:p>
        </p:txBody>
      </p:sp>
      <p:pic>
        <p:nvPicPr>
          <p:cNvPr id="144" name="Google Shape;144;p2"/>
          <p:cNvPicPr preferRelativeResize="0"/>
          <p:nvPr/>
        </p:nvPicPr>
        <p:blipFill rotWithShape="1">
          <a:blip r:embed="rId5">
            <a:alphaModFix/>
          </a:blip>
          <a:srcRect/>
          <a:stretch/>
        </p:blipFill>
        <p:spPr>
          <a:xfrm>
            <a:off x="7342275" y="4268150"/>
            <a:ext cx="3182850" cy="2589850"/>
          </a:xfrm>
          <a:prstGeom prst="rect">
            <a:avLst/>
          </a:prstGeom>
          <a:noFill/>
          <a:ln>
            <a:noFill/>
          </a:ln>
        </p:spPr>
      </p:pic>
      <p:cxnSp>
        <p:nvCxnSpPr>
          <p:cNvPr id="145" name="Google Shape;145;p2"/>
          <p:cNvCxnSpPr/>
          <p:nvPr/>
        </p:nvCxnSpPr>
        <p:spPr>
          <a:xfrm>
            <a:off x="9034100" y="2571750"/>
            <a:ext cx="6600" cy="21432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Data and Methods</a:t>
            </a:r>
            <a:endParaRPr sz="5400" b="0" i="0" u="none" strike="noStrike" cap="none">
              <a:solidFill>
                <a:schemeClr val="lt1"/>
              </a:solidFill>
              <a:latin typeface="Arial"/>
              <a:ea typeface="Arial"/>
              <a:cs typeface="Arial"/>
              <a:sym typeface="Arial"/>
            </a:endParaRPr>
          </a:p>
        </p:txBody>
      </p:sp>
      <p:sp>
        <p:nvSpPr>
          <p:cNvPr id="151" name="Google Shape;151;p3"/>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i="0" u="none" strike="noStrike" cap="none">
                <a:solidFill>
                  <a:schemeClr val="lt1"/>
                </a:solidFill>
                <a:latin typeface="Arial"/>
                <a:ea typeface="Arial"/>
                <a:cs typeface="Arial"/>
                <a:sym typeface="Arial"/>
              </a:rPr>
              <a:t>P2.1-806</a:t>
            </a:r>
            <a:endParaRPr sz="1000" b="1" i="0" u="none" strike="noStrike" cap="none">
              <a:solidFill>
                <a:schemeClr val="lt1"/>
              </a:solidFill>
              <a:latin typeface="Arial"/>
              <a:ea typeface="Arial"/>
              <a:cs typeface="Arial"/>
              <a:sym typeface="Arial"/>
            </a:endParaRPr>
          </a:p>
        </p:txBody>
      </p:sp>
      <p:sp>
        <p:nvSpPr>
          <p:cNvPr id="152" name="Google Shape;152;p3"/>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i="0" u="none" strike="noStrike" cap="none">
                <a:solidFill>
                  <a:schemeClr val="lt1"/>
                </a:solidFill>
                <a:latin typeface="Arial"/>
                <a:ea typeface="Arial"/>
                <a:cs typeface="Arial"/>
                <a:sym typeface="Arial"/>
              </a:rPr>
              <a:t>Please do not use this space, a QR code will be automatically overlayed</a:t>
            </a:r>
            <a:endParaRPr sz="2000" b="1" i="0" u="none" strike="noStrike" cap="none">
              <a:solidFill>
                <a:schemeClr val="lt1"/>
              </a:solidFill>
              <a:latin typeface="Arial"/>
              <a:ea typeface="Arial"/>
              <a:cs typeface="Arial"/>
              <a:sym typeface="Arial"/>
            </a:endParaRPr>
          </a:p>
        </p:txBody>
      </p:sp>
      <p:pic>
        <p:nvPicPr>
          <p:cNvPr id="153" name="Google Shape;153;p3"/>
          <p:cNvPicPr preferRelativeResize="0"/>
          <p:nvPr/>
        </p:nvPicPr>
        <p:blipFill rotWithShape="1">
          <a:blip r:embed="rId3">
            <a:alphaModFix/>
          </a:blip>
          <a:srcRect/>
          <a:stretch/>
        </p:blipFill>
        <p:spPr>
          <a:xfrm>
            <a:off x="11057392" y="144411"/>
            <a:ext cx="884052" cy="1255636"/>
          </a:xfrm>
          <a:prstGeom prst="rect">
            <a:avLst/>
          </a:prstGeom>
          <a:noFill/>
          <a:ln>
            <a:noFill/>
          </a:ln>
        </p:spPr>
      </p:pic>
      <p:pic>
        <p:nvPicPr>
          <p:cNvPr id="154" name="Google Shape;154;p3"/>
          <p:cNvPicPr preferRelativeResize="0"/>
          <p:nvPr/>
        </p:nvPicPr>
        <p:blipFill rotWithShape="1">
          <a:blip r:embed="rId4">
            <a:alphaModFix/>
          </a:blip>
          <a:srcRect/>
          <a:stretch/>
        </p:blipFill>
        <p:spPr>
          <a:xfrm>
            <a:off x="8289489" y="4353505"/>
            <a:ext cx="2530233" cy="2503919"/>
          </a:xfrm>
          <a:prstGeom prst="rect">
            <a:avLst/>
          </a:prstGeom>
          <a:noFill/>
          <a:ln>
            <a:noFill/>
          </a:ln>
        </p:spPr>
      </p:pic>
      <p:sp>
        <p:nvSpPr>
          <p:cNvPr id="155" name="Google Shape;155;p3"/>
          <p:cNvSpPr txBox="1"/>
          <p:nvPr/>
        </p:nvSpPr>
        <p:spPr>
          <a:xfrm>
            <a:off x="0" y="1360768"/>
            <a:ext cx="5394900" cy="4594241"/>
          </a:xfrm>
          <a:prstGeom prst="rect">
            <a:avLst/>
          </a:prstGeom>
          <a:blipFill rotWithShape="1">
            <a:blip r:embed="rId5">
              <a:alphaModFix/>
            </a:blip>
            <a:stretch>
              <a:fillRect r="-33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6" name="Google Shape;156;p3"/>
          <p:cNvPicPr preferRelativeResize="0"/>
          <p:nvPr/>
        </p:nvPicPr>
        <p:blipFill rotWithShape="1">
          <a:blip r:embed="rId6">
            <a:alphaModFix/>
          </a:blip>
          <a:srcRect/>
          <a:stretch/>
        </p:blipFill>
        <p:spPr>
          <a:xfrm>
            <a:off x="533095" y="5497232"/>
            <a:ext cx="4328710" cy="1252535"/>
          </a:xfrm>
          <a:prstGeom prst="rect">
            <a:avLst/>
          </a:prstGeom>
          <a:noFill/>
          <a:ln>
            <a:noFill/>
          </a:ln>
        </p:spPr>
      </p:pic>
      <p:pic>
        <p:nvPicPr>
          <p:cNvPr id="157" name="Google Shape;157;p3"/>
          <p:cNvPicPr preferRelativeResize="0"/>
          <p:nvPr/>
        </p:nvPicPr>
        <p:blipFill rotWithShape="1">
          <a:blip r:embed="rId7">
            <a:alphaModFix/>
          </a:blip>
          <a:srcRect/>
          <a:stretch/>
        </p:blipFill>
        <p:spPr>
          <a:xfrm>
            <a:off x="5724889" y="4497456"/>
            <a:ext cx="2432500" cy="1999551"/>
          </a:xfrm>
          <a:prstGeom prst="rect">
            <a:avLst/>
          </a:prstGeom>
          <a:noFill/>
          <a:ln>
            <a:noFill/>
          </a:ln>
        </p:spPr>
      </p:pic>
      <p:pic>
        <p:nvPicPr>
          <p:cNvPr id="158" name="Google Shape;158;p3"/>
          <p:cNvPicPr preferRelativeResize="0"/>
          <p:nvPr/>
        </p:nvPicPr>
        <p:blipFill rotWithShape="1">
          <a:blip r:embed="rId8">
            <a:alphaModFix/>
          </a:blip>
          <a:srcRect/>
          <a:stretch/>
        </p:blipFill>
        <p:spPr>
          <a:xfrm>
            <a:off x="5591719" y="1224897"/>
            <a:ext cx="4765914" cy="31291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5137f5d4df_1_3"/>
          <p:cNvSpPr txBox="1"/>
          <p:nvPr/>
        </p:nvSpPr>
        <p:spPr>
          <a:xfrm>
            <a:off x="2193009" y="266330"/>
            <a:ext cx="8021400" cy="5592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Results</a:t>
            </a:r>
            <a:endParaRPr sz="5400" b="0" i="0" u="none" strike="noStrike" cap="none">
              <a:solidFill>
                <a:schemeClr val="lt1"/>
              </a:solidFill>
              <a:latin typeface="Arial"/>
              <a:ea typeface="Arial"/>
              <a:cs typeface="Arial"/>
              <a:sym typeface="Arial"/>
            </a:endParaRPr>
          </a:p>
        </p:txBody>
      </p:sp>
      <p:sp>
        <p:nvSpPr>
          <p:cNvPr id="164" name="Google Shape;164;g25137f5d4df_1_3"/>
          <p:cNvSpPr txBox="1"/>
          <p:nvPr/>
        </p:nvSpPr>
        <p:spPr>
          <a:xfrm>
            <a:off x="11125514" y="6385300"/>
            <a:ext cx="817800" cy="234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i="0" u="none" strike="noStrike" cap="none">
                <a:solidFill>
                  <a:schemeClr val="lt1"/>
                </a:solidFill>
                <a:latin typeface="Arial"/>
                <a:ea typeface="Arial"/>
                <a:cs typeface="Arial"/>
                <a:sym typeface="Arial"/>
              </a:rPr>
              <a:t>P2.1-806</a:t>
            </a:r>
            <a:endParaRPr sz="2400" b="1" i="0" u="none" strike="noStrike" cap="none">
              <a:solidFill>
                <a:schemeClr val="lt1"/>
              </a:solidFill>
              <a:latin typeface="Arial"/>
              <a:ea typeface="Arial"/>
              <a:cs typeface="Arial"/>
              <a:sym typeface="Arial"/>
            </a:endParaRPr>
          </a:p>
        </p:txBody>
      </p:sp>
      <p:sp>
        <p:nvSpPr>
          <p:cNvPr id="165" name="Google Shape;165;g25137f5d4df_1_3"/>
          <p:cNvSpPr txBox="1"/>
          <p:nvPr/>
        </p:nvSpPr>
        <p:spPr>
          <a:xfrm>
            <a:off x="11103778" y="5453065"/>
            <a:ext cx="837600" cy="7413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i="0" u="none" strike="noStrike" cap="none">
                <a:solidFill>
                  <a:schemeClr val="lt1"/>
                </a:solidFill>
                <a:latin typeface="Arial"/>
                <a:ea typeface="Arial"/>
                <a:cs typeface="Arial"/>
                <a:sym typeface="Arial"/>
              </a:rPr>
              <a:t>Please do not use this space, a QR code will be automatically overlayed</a:t>
            </a:r>
            <a:endParaRPr sz="2000" b="1" i="0" u="none" strike="noStrike" cap="none">
              <a:solidFill>
                <a:schemeClr val="lt1"/>
              </a:solidFill>
              <a:latin typeface="Arial"/>
              <a:ea typeface="Arial"/>
              <a:cs typeface="Arial"/>
              <a:sym typeface="Arial"/>
            </a:endParaRPr>
          </a:p>
        </p:txBody>
      </p:sp>
      <p:pic>
        <p:nvPicPr>
          <p:cNvPr id="167" name="Google Shape;167;g25137f5d4df_1_3"/>
          <p:cNvPicPr preferRelativeResize="0"/>
          <p:nvPr/>
        </p:nvPicPr>
        <p:blipFill rotWithShape="1">
          <a:blip r:embed="rId3">
            <a:alphaModFix/>
          </a:blip>
          <a:srcRect/>
          <a:stretch/>
        </p:blipFill>
        <p:spPr>
          <a:xfrm>
            <a:off x="11057392" y="127785"/>
            <a:ext cx="884052" cy="1255636"/>
          </a:xfrm>
          <a:prstGeom prst="rect">
            <a:avLst/>
          </a:prstGeom>
          <a:noFill/>
          <a:ln>
            <a:noFill/>
          </a:ln>
        </p:spPr>
      </p:pic>
      <p:grpSp>
        <p:nvGrpSpPr>
          <p:cNvPr id="2" name="Group 1">
            <a:extLst>
              <a:ext uri="{FF2B5EF4-FFF2-40B4-BE49-F238E27FC236}">
                <a16:creationId xmlns:a16="http://schemas.microsoft.com/office/drawing/2014/main" id="{87432B29-D7A3-40DF-8369-E4C30A3FD969}"/>
              </a:ext>
            </a:extLst>
          </p:cNvPr>
          <p:cNvGrpSpPr/>
          <p:nvPr/>
        </p:nvGrpSpPr>
        <p:grpSpPr>
          <a:xfrm>
            <a:off x="4031145" y="3331983"/>
            <a:ext cx="6760637" cy="3665909"/>
            <a:chOff x="4340360" y="1198981"/>
            <a:chExt cx="6322450" cy="3355219"/>
          </a:xfrm>
        </p:grpSpPr>
        <p:pic>
          <p:nvPicPr>
            <p:cNvPr id="170" name="Google Shape;170;g25137f5d4df_1_3"/>
            <p:cNvPicPr preferRelativeResize="0"/>
            <p:nvPr/>
          </p:nvPicPr>
          <p:blipFill rotWithShape="1">
            <a:blip r:embed="rId4">
              <a:alphaModFix/>
            </a:blip>
            <a:srcRect/>
            <a:stretch/>
          </p:blipFill>
          <p:spPr>
            <a:xfrm>
              <a:off x="4446694" y="1445418"/>
              <a:ext cx="3060698" cy="2434912"/>
            </a:xfrm>
            <a:prstGeom prst="rect">
              <a:avLst/>
            </a:prstGeom>
            <a:noFill/>
            <a:ln>
              <a:noFill/>
            </a:ln>
          </p:spPr>
        </p:pic>
        <p:sp>
          <p:nvSpPr>
            <p:cNvPr id="166" name="Google Shape;166;g25137f5d4df_1_3"/>
            <p:cNvSpPr txBox="1"/>
            <p:nvPr/>
          </p:nvSpPr>
          <p:spPr>
            <a:xfrm>
              <a:off x="4869859" y="1198981"/>
              <a:ext cx="23406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600" b="1" i="0" u="none" strike="noStrike" cap="none" dirty="0">
                  <a:solidFill>
                    <a:schemeClr val="dk1"/>
                  </a:solidFill>
                  <a:latin typeface="Arial"/>
                  <a:ea typeface="Arial"/>
                  <a:cs typeface="Arial"/>
                  <a:sym typeface="Arial"/>
                </a:rPr>
                <a:t>Coda waves analysis</a:t>
              </a:r>
              <a:endParaRPr sz="1600" b="0" i="0" u="none" strike="noStrike" cap="none" dirty="0">
                <a:solidFill>
                  <a:srgbClr val="000000"/>
                </a:solidFill>
                <a:latin typeface="Arial"/>
                <a:ea typeface="Arial"/>
                <a:cs typeface="Arial"/>
                <a:sym typeface="Arial"/>
              </a:endParaRPr>
            </a:p>
          </p:txBody>
        </p:sp>
        <p:pic>
          <p:nvPicPr>
            <p:cNvPr id="168" name="Google Shape;168;g25137f5d4df_1_3"/>
            <p:cNvPicPr preferRelativeResize="0"/>
            <p:nvPr/>
          </p:nvPicPr>
          <p:blipFill rotWithShape="1">
            <a:blip r:embed="rId5">
              <a:alphaModFix/>
            </a:blip>
            <a:srcRect/>
            <a:stretch/>
          </p:blipFill>
          <p:spPr>
            <a:xfrm>
              <a:off x="7613725" y="1542224"/>
              <a:ext cx="2934780" cy="2241299"/>
            </a:xfrm>
            <a:prstGeom prst="rect">
              <a:avLst/>
            </a:prstGeom>
            <a:noFill/>
            <a:ln>
              <a:noFill/>
            </a:ln>
          </p:spPr>
        </p:pic>
        <p:sp>
          <p:nvSpPr>
            <p:cNvPr id="169" name="Google Shape;169;g25137f5d4df_1_3"/>
            <p:cNvSpPr txBox="1"/>
            <p:nvPr/>
          </p:nvSpPr>
          <p:spPr>
            <a:xfrm>
              <a:off x="7602112" y="1221817"/>
              <a:ext cx="306069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600" b="1" i="0" u="none" strike="noStrike" cap="none" dirty="0">
                  <a:solidFill>
                    <a:schemeClr val="dk1"/>
                  </a:solidFill>
                  <a:latin typeface="Arial"/>
                  <a:ea typeface="Arial"/>
                  <a:cs typeface="Arial"/>
                  <a:sym typeface="Arial"/>
                </a:rPr>
                <a:t>Waveform cross-correlation</a:t>
              </a:r>
              <a:endParaRPr sz="1600" b="0" i="0" u="none" strike="noStrike" cap="none" dirty="0">
                <a:solidFill>
                  <a:srgbClr val="000000"/>
                </a:solidFill>
                <a:latin typeface="Arial"/>
                <a:ea typeface="Arial"/>
                <a:cs typeface="Arial"/>
                <a:sym typeface="Arial"/>
              </a:endParaRPr>
            </a:p>
          </p:txBody>
        </p:sp>
        <p:sp>
          <p:nvSpPr>
            <p:cNvPr id="174" name="Google Shape;174;g25137f5d4df_1_3"/>
            <p:cNvSpPr txBox="1"/>
            <p:nvPr/>
          </p:nvSpPr>
          <p:spPr>
            <a:xfrm>
              <a:off x="4340360" y="3722900"/>
              <a:ext cx="33996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GB" dirty="0"/>
                <a:t>Qc tends to be higher for earthquakes than for nuclear tests, especially in the lower frequency ranges.</a:t>
              </a:r>
              <a:endParaRPr b="0" i="0" u="none" strike="noStrike" cap="none" dirty="0">
                <a:solidFill>
                  <a:srgbClr val="000000"/>
                </a:solidFill>
                <a:latin typeface="Arial"/>
                <a:ea typeface="Arial"/>
                <a:cs typeface="Arial"/>
                <a:sym typeface="Arial"/>
              </a:endParaRPr>
            </a:p>
          </p:txBody>
        </p:sp>
        <p:sp>
          <p:nvSpPr>
            <p:cNvPr id="175" name="Google Shape;175;g25137f5d4df_1_3"/>
            <p:cNvSpPr txBox="1"/>
            <p:nvPr/>
          </p:nvSpPr>
          <p:spPr>
            <a:xfrm>
              <a:off x="7635161" y="3722900"/>
              <a:ext cx="29946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dirty="0">
                  <a:solidFill>
                    <a:schemeClr val="dk1"/>
                  </a:solidFill>
                </a:rPr>
                <a:t>The nuclear tests exhibit a stronger correlation, as observed in the upper left corner.</a:t>
              </a:r>
              <a:endParaRPr i="0" u="none" strike="noStrike" cap="none" dirty="0">
                <a:solidFill>
                  <a:schemeClr val="dk1"/>
                </a:solidFill>
              </a:endParaRPr>
            </a:p>
          </p:txBody>
        </p:sp>
      </p:grpSp>
      <p:grpSp>
        <p:nvGrpSpPr>
          <p:cNvPr id="3" name="Group 2">
            <a:extLst>
              <a:ext uri="{FF2B5EF4-FFF2-40B4-BE49-F238E27FC236}">
                <a16:creationId xmlns:a16="http://schemas.microsoft.com/office/drawing/2014/main" id="{A3895094-51A8-44AB-BAFC-F23C5BB83FA5}"/>
              </a:ext>
            </a:extLst>
          </p:cNvPr>
          <p:cNvGrpSpPr/>
          <p:nvPr/>
        </p:nvGrpSpPr>
        <p:grpSpPr>
          <a:xfrm>
            <a:off x="4031145" y="1108674"/>
            <a:ext cx="6672600" cy="2437611"/>
            <a:chOff x="4340360" y="4521795"/>
            <a:chExt cx="6513000" cy="2238506"/>
          </a:xfrm>
        </p:grpSpPr>
        <p:pic>
          <p:nvPicPr>
            <p:cNvPr id="171" name="Google Shape;171;g25137f5d4df_1_3"/>
            <p:cNvPicPr preferRelativeResize="0"/>
            <p:nvPr/>
          </p:nvPicPr>
          <p:blipFill rotWithShape="1">
            <a:blip r:embed="rId6">
              <a:alphaModFix/>
            </a:blip>
            <a:srcRect/>
            <a:stretch/>
          </p:blipFill>
          <p:spPr>
            <a:xfrm>
              <a:off x="4419899" y="4845074"/>
              <a:ext cx="3150125" cy="1392149"/>
            </a:xfrm>
            <a:prstGeom prst="rect">
              <a:avLst/>
            </a:prstGeom>
            <a:noFill/>
            <a:ln>
              <a:noFill/>
            </a:ln>
          </p:spPr>
        </p:pic>
        <p:sp>
          <p:nvSpPr>
            <p:cNvPr id="172" name="Google Shape;172;g25137f5d4df_1_3"/>
            <p:cNvSpPr txBox="1"/>
            <p:nvPr/>
          </p:nvSpPr>
          <p:spPr>
            <a:xfrm>
              <a:off x="5698773" y="4521795"/>
              <a:ext cx="37425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600" b="1" i="0" u="none" strike="noStrike" cap="none" dirty="0">
                  <a:solidFill>
                    <a:schemeClr val="dk1"/>
                  </a:solidFill>
                  <a:latin typeface="Arial"/>
                  <a:ea typeface="Arial"/>
                  <a:cs typeface="Arial"/>
                  <a:sym typeface="Arial"/>
                </a:rPr>
                <a:t>Waveform correlation detector</a:t>
              </a:r>
              <a:endParaRPr sz="1600" b="0" i="0" u="none" strike="noStrike" cap="none" dirty="0">
                <a:solidFill>
                  <a:srgbClr val="000000"/>
                </a:solidFill>
                <a:latin typeface="Arial"/>
                <a:ea typeface="Arial"/>
                <a:cs typeface="Arial"/>
                <a:sym typeface="Arial"/>
              </a:endParaRPr>
            </a:p>
          </p:txBody>
        </p:sp>
        <p:pic>
          <p:nvPicPr>
            <p:cNvPr id="173" name="Google Shape;173;g25137f5d4df_1_3"/>
            <p:cNvPicPr preferRelativeResize="0"/>
            <p:nvPr/>
          </p:nvPicPr>
          <p:blipFill rotWithShape="1">
            <a:blip r:embed="rId7">
              <a:alphaModFix/>
            </a:blip>
            <a:srcRect/>
            <a:stretch/>
          </p:blipFill>
          <p:spPr>
            <a:xfrm>
              <a:off x="7731575" y="4845075"/>
              <a:ext cx="3024000" cy="1332000"/>
            </a:xfrm>
            <a:prstGeom prst="rect">
              <a:avLst/>
            </a:prstGeom>
            <a:noFill/>
            <a:ln>
              <a:noFill/>
            </a:ln>
          </p:spPr>
        </p:pic>
        <p:sp>
          <p:nvSpPr>
            <p:cNvPr id="176" name="Google Shape;176;g25137f5d4df_1_3"/>
            <p:cNvSpPr txBox="1"/>
            <p:nvPr/>
          </p:nvSpPr>
          <p:spPr>
            <a:xfrm>
              <a:off x="4340360" y="6144701"/>
              <a:ext cx="6513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dirty="0">
                  <a:solidFill>
                    <a:schemeClr val="dk1"/>
                  </a:solidFill>
                </a:rPr>
                <a:t>Seismic events identified by the waveform cross-correlation detector after the occurrence of nuclear tests. </a:t>
              </a:r>
              <a:endParaRPr sz="1600" i="0" u="none" strike="noStrike" cap="none" dirty="0">
                <a:solidFill>
                  <a:schemeClr val="dk1"/>
                </a:solidFill>
              </a:endParaRPr>
            </a:p>
          </p:txBody>
        </p:sp>
      </p:grpSp>
      <p:pic>
        <p:nvPicPr>
          <p:cNvPr id="177" name="Google Shape;177;g25137f5d4df_1_3"/>
          <p:cNvPicPr preferRelativeResize="0"/>
          <p:nvPr/>
        </p:nvPicPr>
        <p:blipFill>
          <a:blip r:embed="rId8">
            <a:alphaModFix/>
          </a:blip>
          <a:stretch>
            <a:fillRect/>
          </a:stretch>
        </p:blipFill>
        <p:spPr>
          <a:xfrm>
            <a:off x="383764" y="2008641"/>
            <a:ext cx="3618490" cy="2854784"/>
          </a:xfrm>
          <a:prstGeom prst="rect">
            <a:avLst/>
          </a:prstGeom>
          <a:noFill/>
          <a:ln>
            <a:noFill/>
          </a:ln>
        </p:spPr>
      </p:pic>
      <p:sp>
        <p:nvSpPr>
          <p:cNvPr id="178" name="Google Shape;178;g25137f5d4df_1_3"/>
          <p:cNvSpPr txBox="1"/>
          <p:nvPr/>
        </p:nvSpPr>
        <p:spPr>
          <a:xfrm>
            <a:off x="393875" y="4958150"/>
            <a:ext cx="667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9" name="Google Shape;179;g25137f5d4df_1_3"/>
          <p:cNvSpPr txBox="1"/>
          <p:nvPr/>
        </p:nvSpPr>
        <p:spPr>
          <a:xfrm>
            <a:off x="757875" y="1335538"/>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solidFill>
                  <a:schemeClr val="dk1"/>
                </a:solidFill>
              </a:rPr>
              <a:t>High-Precision Location of NKNT</a:t>
            </a:r>
            <a:endParaRPr b="1"/>
          </a:p>
        </p:txBody>
      </p:sp>
      <p:sp>
        <p:nvSpPr>
          <p:cNvPr id="180" name="Google Shape;180;g25137f5d4df_1_3"/>
          <p:cNvSpPr txBox="1"/>
          <p:nvPr/>
        </p:nvSpPr>
        <p:spPr>
          <a:xfrm>
            <a:off x="303690" y="5157977"/>
            <a:ext cx="3763319" cy="126185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rPr>
              <a:t>The location of nuclear tests with absolute and relative algorithms using regional and distant station recordings and the IASP91 (Kennett and Engdahl, 1991) velocity model matches well the IDC solutions.</a:t>
            </a:r>
            <a:endParaRPr dirty="0"/>
          </a:p>
        </p:txBody>
      </p:sp>
      <p:sp>
        <p:nvSpPr>
          <p:cNvPr id="6" name="TextBox 5">
            <a:extLst>
              <a:ext uri="{FF2B5EF4-FFF2-40B4-BE49-F238E27FC236}">
                <a16:creationId xmlns:a16="http://schemas.microsoft.com/office/drawing/2014/main" id="{66DE182A-3172-2CC0-8731-B7C90A7741CC}"/>
              </a:ext>
            </a:extLst>
          </p:cNvPr>
          <p:cNvSpPr txBox="1"/>
          <p:nvPr/>
        </p:nvSpPr>
        <p:spPr>
          <a:xfrm>
            <a:off x="4586288" y="3802855"/>
            <a:ext cx="1509712" cy="923330"/>
          </a:xfrm>
          <a:prstGeom prst="rect">
            <a:avLst/>
          </a:prstGeom>
          <a:noFill/>
        </p:spPr>
        <p:txBody>
          <a:bodyPr wrap="square" rtlCol="0">
            <a:spAutoFit/>
          </a:bodyPr>
          <a:lstStyle/>
          <a:p>
            <a:r>
              <a:rPr lang="ro-RO" sz="600" b="1" dirty="0">
                <a:solidFill>
                  <a:srgbClr val="FF0000"/>
                </a:solidFill>
              </a:rPr>
              <a:t>NKT1 - 2006/10/09; 01:35:27</a:t>
            </a:r>
          </a:p>
          <a:p>
            <a:r>
              <a:rPr lang="ro-RO" sz="600" b="1" dirty="0">
                <a:solidFill>
                  <a:srgbClr val="FF0000"/>
                </a:solidFill>
              </a:rPr>
              <a:t>NKT2 - 2009/05/25; 00:54:42</a:t>
            </a:r>
          </a:p>
          <a:p>
            <a:r>
              <a:rPr lang="ro-RO" sz="600" b="1" dirty="0">
                <a:solidFill>
                  <a:srgbClr val="FF0000"/>
                </a:solidFill>
              </a:rPr>
              <a:t>NKT3 - 2013/02/12; 02:57:50</a:t>
            </a:r>
          </a:p>
          <a:p>
            <a:r>
              <a:rPr lang="ro-RO" sz="600" b="1" dirty="0">
                <a:solidFill>
                  <a:srgbClr val="FF0000"/>
                </a:solidFill>
              </a:rPr>
              <a:t>NKT4 - 2016/01/06; 01:30:00</a:t>
            </a:r>
          </a:p>
          <a:p>
            <a:r>
              <a:rPr lang="ro-RO" sz="600" b="1" dirty="0">
                <a:solidFill>
                  <a:srgbClr val="FF0000"/>
                </a:solidFill>
              </a:rPr>
              <a:t>NKT5 - 2016/09/09; 00:30:00</a:t>
            </a:r>
          </a:p>
          <a:p>
            <a:r>
              <a:rPr lang="ro-RO" sz="600" b="1" dirty="0">
                <a:solidFill>
                  <a:srgbClr val="FF0000"/>
                </a:solidFill>
              </a:rPr>
              <a:t>NKT6 - 2017/09/03; 03:30:01</a:t>
            </a:r>
          </a:p>
          <a:p>
            <a:r>
              <a:rPr lang="ro-RO" sz="600" b="1" dirty="0">
                <a:solidFill>
                  <a:schemeClr val="accent6">
                    <a:lumMod val="50000"/>
                  </a:schemeClr>
                </a:solidFill>
              </a:rPr>
              <a:t>EQ1   - 2017/09/03; 03:38:32</a:t>
            </a:r>
          </a:p>
          <a:p>
            <a:r>
              <a:rPr lang="ro-RO" sz="600" b="1" dirty="0">
                <a:solidFill>
                  <a:schemeClr val="accent6">
                    <a:lumMod val="50000"/>
                  </a:schemeClr>
                </a:solidFill>
              </a:rPr>
              <a:t>EQ2   - 2017/09/23; 08:29:16</a:t>
            </a:r>
          </a:p>
          <a:p>
            <a:r>
              <a:rPr lang="ro-RO" sz="600" b="1" dirty="0">
                <a:solidFill>
                  <a:schemeClr val="accent6">
                    <a:lumMod val="50000"/>
                  </a:schemeClr>
                </a:solidFill>
              </a:rPr>
              <a:t>EQ3   - 2017/10/12; 16:41:05</a:t>
            </a:r>
            <a:endParaRPr lang="ro-RO" sz="400" b="1" dirty="0">
              <a:solidFill>
                <a:schemeClr val="accent6">
                  <a:lumMod val="50000"/>
                </a:schemeClr>
              </a:solidFill>
            </a:endParaRPr>
          </a:p>
        </p:txBody>
      </p:sp>
      <p:sp>
        <p:nvSpPr>
          <p:cNvPr id="7" name="TextBox 6">
            <a:extLst>
              <a:ext uri="{FF2B5EF4-FFF2-40B4-BE49-F238E27FC236}">
                <a16:creationId xmlns:a16="http://schemas.microsoft.com/office/drawing/2014/main" id="{285CDDC8-2E62-BACF-0239-DE385EC783BF}"/>
              </a:ext>
            </a:extLst>
          </p:cNvPr>
          <p:cNvSpPr txBox="1"/>
          <p:nvPr/>
        </p:nvSpPr>
        <p:spPr>
          <a:xfrm>
            <a:off x="5651422" y="3575560"/>
            <a:ext cx="394660" cy="215444"/>
          </a:xfrm>
          <a:prstGeom prst="rect">
            <a:avLst/>
          </a:prstGeom>
          <a:noFill/>
        </p:spPr>
        <p:txBody>
          <a:bodyPr wrap="none" rtlCol="0">
            <a:spAutoFit/>
          </a:bodyPr>
          <a:lstStyle/>
          <a:p>
            <a:r>
              <a:rPr lang="ro-RO" sz="800" dirty="0">
                <a:solidFill>
                  <a:schemeClr val="tx1">
                    <a:lumMod val="75000"/>
                    <a:lumOff val="25000"/>
                  </a:schemeClr>
                </a:solidFill>
              </a:rPr>
              <a:t>MDJ</a:t>
            </a:r>
            <a:endParaRPr lang="en-GB"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92" name="Google Shape;192;p5"/>
          <p:cNvPicPr preferRelativeResize="0"/>
          <p:nvPr/>
        </p:nvPicPr>
        <p:blipFill rotWithShape="1">
          <a:blip r:embed="rId3">
            <a:alphaModFix/>
          </a:blip>
          <a:srcRect/>
          <a:stretch/>
        </p:blipFill>
        <p:spPr>
          <a:xfrm>
            <a:off x="61400" y="4925702"/>
            <a:ext cx="2556000" cy="1908000"/>
          </a:xfrm>
          <a:prstGeom prst="rect">
            <a:avLst/>
          </a:prstGeom>
          <a:noFill/>
          <a:ln>
            <a:noFill/>
          </a:ln>
        </p:spPr>
      </p:pic>
      <p:pic>
        <p:nvPicPr>
          <p:cNvPr id="198" name="Google Shape;198;p5"/>
          <p:cNvPicPr preferRelativeResize="0"/>
          <p:nvPr/>
        </p:nvPicPr>
        <p:blipFill rotWithShape="1">
          <a:blip r:embed="rId4">
            <a:alphaModFix/>
          </a:blip>
          <a:srcRect/>
          <a:stretch/>
        </p:blipFill>
        <p:spPr>
          <a:xfrm>
            <a:off x="7566430" y="1182081"/>
            <a:ext cx="3060000" cy="2160000"/>
          </a:xfrm>
          <a:prstGeom prst="rect">
            <a:avLst/>
          </a:prstGeom>
          <a:noFill/>
          <a:ln>
            <a:noFill/>
          </a:ln>
        </p:spPr>
      </p:pic>
      <p:sp>
        <p:nvSpPr>
          <p:cNvPr id="185" name="Google Shape;185;p5"/>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Results</a:t>
            </a:r>
            <a:endParaRPr sz="5400" b="0" i="0" u="none" strike="noStrike" cap="none">
              <a:solidFill>
                <a:schemeClr val="lt1"/>
              </a:solidFill>
              <a:latin typeface="Arial"/>
              <a:ea typeface="Arial"/>
              <a:cs typeface="Arial"/>
              <a:sym typeface="Arial"/>
            </a:endParaRPr>
          </a:p>
        </p:txBody>
      </p:sp>
      <p:sp>
        <p:nvSpPr>
          <p:cNvPr id="186" name="Google Shape;186;p5"/>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i="0" u="none" strike="noStrike" cap="none">
                <a:solidFill>
                  <a:schemeClr val="lt1"/>
                </a:solidFill>
                <a:latin typeface="Arial"/>
                <a:ea typeface="Arial"/>
                <a:cs typeface="Arial"/>
                <a:sym typeface="Arial"/>
              </a:rPr>
              <a:t>P2.1-806</a:t>
            </a:r>
            <a:endParaRPr sz="2400" b="1" i="0" u="none" strike="noStrike" cap="none">
              <a:solidFill>
                <a:schemeClr val="lt1"/>
              </a:solidFill>
              <a:latin typeface="Arial"/>
              <a:ea typeface="Arial"/>
              <a:cs typeface="Arial"/>
              <a:sym typeface="Arial"/>
            </a:endParaRPr>
          </a:p>
        </p:txBody>
      </p:sp>
      <p:sp>
        <p:nvSpPr>
          <p:cNvPr id="187" name="Google Shape;187;p5"/>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i="0" u="none" strike="noStrike" cap="none" dirty="0">
                <a:solidFill>
                  <a:schemeClr val="lt1"/>
                </a:solidFill>
                <a:latin typeface="Arial"/>
                <a:ea typeface="Arial"/>
                <a:cs typeface="Arial"/>
                <a:sym typeface="Arial"/>
              </a:rPr>
              <a:t>Please do not use this space, a QR code will be automatically overlayed</a:t>
            </a:r>
            <a:endParaRPr sz="2000" b="1" i="0" u="none" strike="noStrike" cap="none" dirty="0">
              <a:solidFill>
                <a:schemeClr val="lt1"/>
              </a:solidFill>
              <a:latin typeface="Arial"/>
              <a:ea typeface="Arial"/>
              <a:cs typeface="Arial"/>
              <a:sym typeface="Arial"/>
            </a:endParaRPr>
          </a:p>
        </p:txBody>
      </p:sp>
      <p:pic>
        <p:nvPicPr>
          <p:cNvPr id="188" name="Google Shape;188;p5"/>
          <p:cNvPicPr preferRelativeResize="0"/>
          <p:nvPr/>
        </p:nvPicPr>
        <p:blipFill rotWithShape="1">
          <a:blip r:embed="rId5">
            <a:alphaModFix/>
          </a:blip>
          <a:srcRect/>
          <a:stretch/>
        </p:blipFill>
        <p:spPr>
          <a:xfrm>
            <a:off x="3458599" y="1182081"/>
            <a:ext cx="3060000" cy="2160000"/>
          </a:xfrm>
          <a:prstGeom prst="rect">
            <a:avLst/>
          </a:prstGeom>
          <a:noFill/>
          <a:ln>
            <a:noFill/>
          </a:ln>
        </p:spPr>
      </p:pic>
      <p:pic>
        <p:nvPicPr>
          <p:cNvPr id="189" name="Google Shape;189;p5"/>
          <p:cNvPicPr preferRelativeResize="0"/>
          <p:nvPr/>
        </p:nvPicPr>
        <p:blipFill rotWithShape="1">
          <a:blip r:embed="rId6">
            <a:alphaModFix/>
          </a:blip>
          <a:srcRect/>
          <a:stretch/>
        </p:blipFill>
        <p:spPr>
          <a:xfrm>
            <a:off x="373297" y="1182081"/>
            <a:ext cx="3060000" cy="2160000"/>
          </a:xfrm>
          <a:prstGeom prst="rect">
            <a:avLst/>
          </a:prstGeom>
          <a:noFill/>
          <a:ln>
            <a:noFill/>
          </a:ln>
        </p:spPr>
      </p:pic>
      <p:pic>
        <p:nvPicPr>
          <p:cNvPr id="190" name="Google Shape;190;p5"/>
          <p:cNvPicPr preferRelativeResize="0"/>
          <p:nvPr/>
        </p:nvPicPr>
        <p:blipFill rotWithShape="1">
          <a:blip r:embed="rId7">
            <a:alphaModFix/>
          </a:blip>
          <a:srcRect/>
          <a:stretch/>
        </p:blipFill>
        <p:spPr>
          <a:xfrm>
            <a:off x="82712" y="3306716"/>
            <a:ext cx="2268000" cy="1692000"/>
          </a:xfrm>
          <a:prstGeom prst="rect">
            <a:avLst/>
          </a:prstGeom>
          <a:noFill/>
          <a:ln>
            <a:noFill/>
          </a:ln>
        </p:spPr>
      </p:pic>
      <p:pic>
        <p:nvPicPr>
          <p:cNvPr id="191" name="Google Shape;191;p5"/>
          <p:cNvPicPr preferRelativeResize="0"/>
          <p:nvPr/>
        </p:nvPicPr>
        <p:blipFill rotWithShape="1">
          <a:blip r:embed="rId8">
            <a:alphaModFix/>
          </a:blip>
          <a:srcRect/>
          <a:stretch/>
        </p:blipFill>
        <p:spPr>
          <a:xfrm>
            <a:off x="4409178" y="3295812"/>
            <a:ext cx="2268000" cy="1692000"/>
          </a:xfrm>
          <a:prstGeom prst="rect">
            <a:avLst/>
          </a:prstGeom>
          <a:noFill/>
          <a:ln>
            <a:noFill/>
          </a:ln>
        </p:spPr>
      </p:pic>
      <p:pic>
        <p:nvPicPr>
          <p:cNvPr id="193" name="Google Shape;193;p5"/>
          <p:cNvPicPr preferRelativeResize="0"/>
          <p:nvPr/>
        </p:nvPicPr>
        <p:blipFill rotWithShape="1">
          <a:blip r:embed="rId9">
            <a:alphaModFix/>
          </a:blip>
          <a:srcRect/>
          <a:stretch/>
        </p:blipFill>
        <p:spPr>
          <a:xfrm>
            <a:off x="4510360" y="4950000"/>
            <a:ext cx="2556000" cy="1908000"/>
          </a:xfrm>
          <a:prstGeom prst="rect">
            <a:avLst/>
          </a:prstGeom>
          <a:noFill/>
          <a:ln>
            <a:noFill/>
          </a:ln>
        </p:spPr>
      </p:pic>
      <p:pic>
        <p:nvPicPr>
          <p:cNvPr id="194" name="Google Shape;194;p5"/>
          <p:cNvPicPr preferRelativeResize="0"/>
          <p:nvPr/>
        </p:nvPicPr>
        <p:blipFill rotWithShape="1">
          <a:blip r:embed="rId10">
            <a:alphaModFix/>
          </a:blip>
          <a:srcRect/>
          <a:stretch/>
        </p:blipFill>
        <p:spPr>
          <a:xfrm>
            <a:off x="2166224" y="3306700"/>
            <a:ext cx="2268000" cy="1692000"/>
          </a:xfrm>
          <a:prstGeom prst="rect">
            <a:avLst/>
          </a:prstGeom>
          <a:noFill/>
          <a:ln>
            <a:noFill/>
          </a:ln>
        </p:spPr>
      </p:pic>
      <p:pic>
        <p:nvPicPr>
          <p:cNvPr id="195" name="Google Shape;195;p5"/>
          <p:cNvPicPr preferRelativeResize="0"/>
          <p:nvPr/>
        </p:nvPicPr>
        <p:blipFill rotWithShape="1">
          <a:blip r:embed="rId11">
            <a:alphaModFix/>
          </a:blip>
          <a:srcRect/>
          <a:stretch/>
        </p:blipFill>
        <p:spPr>
          <a:xfrm>
            <a:off x="6478736" y="3306700"/>
            <a:ext cx="2268000" cy="1692000"/>
          </a:xfrm>
          <a:prstGeom prst="rect">
            <a:avLst/>
          </a:prstGeom>
          <a:noFill/>
          <a:ln>
            <a:noFill/>
          </a:ln>
        </p:spPr>
      </p:pic>
      <p:pic>
        <p:nvPicPr>
          <p:cNvPr id="196" name="Google Shape;196;p5"/>
          <p:cNvPicPr preferRelativeResize="0"/>
          <p:nvPr/>
        </p:nvPicPr>
        <p:blipFill rotWithShape="1">
          <a:blip r:embed="rId12">
            <a:alphaModFix/>
          </a:blip>
          <a:srcRect/>
          <a:stretch/>
        </p:blipFill>
        <p:spPr>
          <a:xfrm>
            <a:off x="11057392" y="127785"/>
            <a:ext cx="884052" cy="1255636"/>
          </a:xfrm>
          <a:prstGeom prst="rect">
            <a:avLst/>
          </a:prstGeom>
          <a:noFill/>
          <a:ln>
            <a:noFill/>
          </a:ln>
        </p:spPr>
      </p:pic>
      <p:sp>
        <p:nvSpPr>
          <p:cNvPr id="197" name="Google Shape;197;p5"/>
          <p:cNvSpPr txBox="1"/>
          <p:nvPr/>
        </p:nvSpPr>
        <p:spPr>
          <a:xfrm>
            <a:off x="6237847" y="1432224"/>
            <a:ext cx="1609336" cy="169274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dirty="0">
                <a:solidFill>
                  <a:schemeClr val="dk1"/>
                </a:solidFill>
              </a:rPr>
              <a:t>Pn/Lg, Pg/Lg, and P/S spectral ratios provide an excellent discriminant in the high-frequency range.</a:t>
            </a:r>
            <a:endParaRPr sz="2000" dirty="0">
              <a:solidFill>
                <a:schemeClr val="dk1"/>
              </a:solidFill>
            </a:endParaRPr>
          </a:p>
        </p:txBody>
      </p:sp>
      <p:pic>
        <p:nvPicPr>
          <p:cNvPr id="199" name="Google Shape;199;p5"/>
          <p:cNvPicPr preferRelativeResize="0"/>
          <p:nvPr/>
        </p:nvPicPr>
        <p:blipFill rotWithShape="1">
          <a:blip r:embed="rId13">
            <a:alphaModFix/>
          </a:blip>
          <a:srcRect/>
          <a:stretch/>
        </p:blipFill>
        <p:spPr>
          <a:xfrm>
            <a:off x="8573136" y="3295813"/>
            <a:ext cx="2268000" cy="1692000"/>
          </a:xfrm>
          <a:prstGeom prst="rect">
            <a:avLst/>
          </a:prstGeom>
          <a:noFill/>
          <a:ln>
            <a:noFill/>
          </a:ln>
        </p:spPr>
      </p:pic>
      <p:pic>
        <p:nvPicPr>
          <p:cNvPr id="200" name="Google Shape;200;p5"/>
          <p:cNvPicPr preferRelativeResize="0"/>
          <p:nvPr/>
        </p:nvPicPr>
        <p:blipFill rotWithShape="1">
          <a:blip r:embed="rId14">
            <a:alphaModFix/>
          </a:blip>
          <a:srcRect/>
          <a:stretch/>
        </p:blipFill>
        <p:spPr>
          <a:xfrm>
            <a:off x="6862113" y="4950000"/>
            <a:ext cx="2556000" cy="1908000"/>
          </a:xfrm>
          <a:prstGeom prst="rect">
            <a:avLst/>
          </a:prstGeom>
          <a:noFill/>
          <a:ln>
            <a:noFill/>
          </a:ln>
        </p:spPr>
      </p:pic>
      <p:sp>
        <p:nvSpPr>
          <p:cNvPr id="201" name="Google Shape;201;p5"/>
          <p:cNvSpPr txBox="1"/>
          <p:nvPr/>
        </p:nvSpPr>
        <p:spPr>
          <a:xfrm>
            <a:off x="3208900" y="5236175"/>
            <a:ext cx="121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2" name="Google Shape;202;p5"/>
          <p:cNvSpPr txBox="1"/>
          <p:nvPr/>
        </p:nvSpPr>
        <p:spPr>
          <a:xfrm>
            <a:off x="2244499" y="5086614"/>
            <a:ext cx="24282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t>Pn/Lg spectral ratios determined for a pair of events with similar magnitudes. Notice of the separation tendency between the two types of events. </a:t>
            </a:r>
            <a:endParaRPr dirty="0">
              <a:solidFill>
                <a:srgbClr val="FF0000"/>
              </a:solidFill>
            </a:endParaRPr>
          </a:p>
        </p:txBody>
      </p:sp>
      <p:sp>
        <p:nvSpPr>
          <p:cNvPr id="203" name="Google Shape;203;p5"/>
          <p:cNvSpPr txBox="1"/>
          <p:nvPr/>
        </p:nvSpPr>
        <p:spPr>
          <a:xfrm>
            <a:off x="9139751" y="5169307"/>
            <a:ext cx="16155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rPr>
              <a:t>For regional stations, CF vs SR shows a clear distinction between the two type of events.</a:t>
            </a:r>
            <a:endParaRPr dirty="0">
              <a:solidFill>
                <a:schemeClr val="dk1"/>
              </a:solidFill>
            </a:endParaRPr>
          </a:p>
        </p:txBody>
      </p:sp>
      <p:sp>
        <p:nvSpPr>
          <p:cNvPr id="2" name="TextBox 1">
            <a:extLst>
              <a:ext uri="{FF2B5EF4-FFF2-40B4-BE49-F238E27FC236}">
                <a16:creationId xmlns:a16="http://schemas.microsoft.com/office/drawing/2014/main" id="{7EC57AFA-47F8-6372-AE85-3243B826D6A1}"/>
              </a:ext>
            </a:extLst>
          </p:cNvPr>
          <p:cNvSpPr txBox="1"/>
          <p:nvPr/>
        </p:nvSpPr>
        <p:spPr>
          <a:xfrm>
            <a:off x="1218782" y="1237755"/>
            <a:ext cx="1370888" cy="230832"/>
          </a:xfrm>
          <a:prstGeom prst="rect">
            <a:avLst/>
          </a:prstGeom>
          <a:noFill/>
        </p:spPr>
        <p:txBody>
          <a:bodyPr wrap="none" rtlCol="0">
            <a:spAutoFit/>
          </a:bodyPr>
          <a:lstStyle/>
          <a:p>
            <a:r>
              <a:rPr lang="ro-RO" sz="900" dirty="0">
                <a:solidFill>
                  <a:schemeClr val="tx1">
                    <a:lumMod val="75000"/>
                    <a:lumOff val="25000"/>
                  </a:schemeClr>
                </a:solidFill>
              </a:rPr>
              <a:t>Pn/Lg network average</a:t>
            </a:r>
            <a:endParaRPr lang="en-GB" sz="900" dirty="0">
              <a:solidFill>
                <a:schemeClr val="tx1">
                  <a:lumMod val="75000"/>
                  <a:lumOff val="25000"/>
                </a:schemeClr>
              </a:solidFill>
            </a:endParaRPr>
          </a:p>
        </p:txBody>
      </p:sp>
      <p:sp>
        <p:nvSpPr>
          <p:cNvPr id="3" name="TextBox 2">
            <a:extLst>
              <a:ext uri="{FF2B5EF4-FFF2-40B4-BE49-F238E27FC236}">
                <a16:creationId xmlns:a16="http://schemas.microsoft.com/office/drawing/2014/main" id="{7EDAE8BF-E54E-33CE-5E39-0F4E2A9C16B2}"/>
              </a:ext>
            </a:extLst>
          </p:cNvPr>
          <p:cNvSpPr txBox="1"/>
          <p:nvPr/>
        </p:nvSpPr>
        <p:spPr>
          <a:xfrm>
            <a:off x="4303155" y="1237755"/>
            <a:ext cx="1370888" cy="230832"/>
          </a:xfrm>
          <a:prstGeom prst="rect">
            <a:avLst/>
          </a:prstGeom>
          <a:noFill/>
        </p:spPr>
        <p:txBody>
          <a:bodyPr wrap="none" rtlCol="0">
            <a:spAutoFit/>
          </a:bodyPr>
          <a:lstStyle/>
          <a:p>
            <a:r>
              <a:rPr lang="ro-RO" sz="900" dirty="0">
                <a:solidFill>
                  <a:schemeClr val="tx1">
                    <a:lumMod val="75000"/>
                    <a:lumOff val="25000"/>
                  </a:schemeClr>
                </a:solidFill>
              </a:rPr>
              <a:t>Pg/Lg network average</a:t>
            </a:r>
            <a:endParaRPr lang="en-GB" sz="900" dirty="0">
              <a:solidFill>
                <a:schemeClr val="tx1">
                  <a:lumMod val="75000"/>
                  <a:lumOff val="25000"/>
                </a:schemeClr>
              </a:solidFill>
            </a:endParaRPr>
          </a:p>
        </p:txBody>
      </p:sp>
      <p:sp>
        <p:nvSpPr>
          <p:cNvPr id="4" name="TextBox 3">
            <a:extLst>
              <a:ext uri="{FF2B5EF4-FFF2-40B4-BE49-F238E27FC236}">
                <a16:creationId xmlns:a16="http://schemas.microsoft.com/office/drawing/2014/main" id="{1C27495F-C1FC-0DA5-253F-B4D4FD1B3DF9}"/>
              </a:ext>
            </a:extLst>
          </p:cNvPr>
          <p:cNvSpPr txBox="1"/>
          <p:nvPr/>
        </p:nvSpPr>
        <p:spPr>
          <a:xfrm>
            <a:off x="8633614" y="1237755"/>
            <a:ext cx="1255472" cy="230832"/>
          </a:xfrm>
          <a:prstGeom prst="rect">
            <a:avLst/>
          </a:prstGeom>
          <a:noFill/>
        </p:spPr>
        <p:txBody>
          <a:bodyPr wrap="none" rtlCol="0">
            <a:spAutoFit/>
          </a:bodyPr>
          <a:lstStyle/>
          <a:p>
            <a:r>
              <a:rPr lang="ro-RO" sz="900" dirty="0">
                <a:solidFill>
                  <a:schemeClr val="tx1">
                    <a:lumMod val="75000"/>
                    <a:lumOff val="25000"/>
                  </a:schemeClr>
                </a:solidFill>
              </a:rPr>
              <a:t>P/S network average</a:t>
            </a:r>
            <a:endParaRPr lang="en-GB" sz="900"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2000"/>
              <a:buFont typeface="Arial"/>
              <a:buNone/>
            </a:pPr>
            <a:r>
              <a:rPr lang="en-GB" sz="2000" b="0" i="0" u="none" strike="noStrike" cap="none">
                <a:solidFill>
                  <a:schemeClr val="lt1"/>
                </a:solidFill>
                <a:latin typeface="Arial"/>
                <a:ea typeface="Arial"/>
                <a:cs typeface="Arial"/>
                <a:sym typeface="Arial"/>
              </a:rPr>
              <a:t>Conclusions</a:t>
            </a:r>
            <a:endParaRPr sz="5400" b="0" i="0" u="none" strike="noStrike" cap="none">
              <a:solidFill>
                <a:schemeClr val="lt1"/>
              </a:solidFill>
              <a:latin typeface="Arial"/>
              <a:ea typeface="Arial"/>
              <a:cs typeface="Arial"/>
              <a:sym typeface="Arial"/>
            </a:endParaRPr>
          </a:p>
        </p:txBody>
      </p:sp>
      <p:sp>
        <p:nvSpPr>
          <p:cNvPr id="209" name="Google Shape;209;p6"/>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i="0" u="none" strike="noStrike" cap="none">
                <a:solidFill>
                  <a:schemeClr val="lt1"/>
                </a:solidFill>
                <a:latin typeface="Arial"/>
                <a:ea typeface="Arial"/>
                <a:cs typeface="Arial"/>
                <a:sym typeface="Arial"/>
              </a:rPr>
              <a:t>P2.1-806</a:t>
            </a:r>
            <a:endParaRPr sz="2400" b="1" i="0" u="none" strike="noStrike" cap="none">
              <a:solidFill>
                <a:schemeClr val="lt1"/>
              </a:solidFill>
              <a:latin typeface="Arial"/>
              <a:ea typeface="Arial"/>
              <a:cs typeface="Arial"/>
              <a:sym typeface="Arial"/>
            </a:endParaRPr>
          </a:p>
        </p:txBody>
      </p:sp>
      <p:sp>
        <p:nvSpPr>
          <p:cNvPr id="210" name="Google Shape;210;p6"/>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i="0" u="none" strike="noStrike" cap="none">
                <a:solidFill>
                  <a:schemeClr val="lt1"/>
                </a:solidFill>
                <a:latin typeface="Arial"/>
                <a:ea typeface="Arial"/>
                <a:cs typeface="Arial"/>
                <a:sym typeface="Arial"/>
              </a:rPr>
              <a:t>Please do not use this space, a QR code will be automatically overlayed</a:t>
            </a:r>
            <a:endParaRPr sz="2000" b="1" i="0" u="none" strike="noStrike" cap="none">
              <a:solidFill>
                <a:schemeClr val="lt1"/>
              </a:solidFill>
              <a:latin typeface="Arial"/>
              <a:ea typeface="Arial"/>
              <a:cs typeface="Arial"/>
              <a:sym typeface="Arial"/>
            </a:endParaRPr>
          </a:p>
        </p:txBody>
      </p:sp>
      <p:pic>
        <p:nvPicPr>
          <p:cNvPr id="211" name="Google Shape;211;p6"/>
          <p:cNvPicPr preferRelativeResize="0"/>
          <p:nvPr/>
        </p:nvPicPr>
        <p:blipFill rotWithShape="1">
          <a:blip r:embed="rId3">
            <a:alphaModFix/>
          </a:blip>
          <a:srcRect/>
          <a:stretch/>
        </p:blipFill>
        <p:spPr>
          <a:xfrm>
            <a:off x="11057392" y="127785"/>
            <a:ext cx="884052" cy="1255636"/>
          </a:xfrm>
          <a:prstGeom prst="rect">
            <a:avLst/>
          </a:prstGeom>
          <a:noFill/>
          <a:ln>
            <a:noFill/>
          </a:ln>
        </p:spPr>
      </p:pic>
      <p:sp>
        <p:nvSpPr>
          <p:cNvPr id="212" name="Google Shape;212;p6"/>
          <p:cNvSpPr txBox="1"/>
          <p:nvPr/>
        </p:nvSpPr>
        <p:spPr>
          <a:xfrm>
            <a:off x="0" y="1325525"/>
            <a:ext cx="10842900" cy="5241000"/>
          </a:xfrm>
          <a:prstGeom prst="rect">
            <a:avLst/>
          </a:prstGeom>
          <a:noFill/>
          <a:ln>
            <a:noFill/>
          </a:ln>
        </p:spPr>
        <p:txBody>
          <a:bodyPr spcFirstLastPara="1" wrap="square" lIns="91425" tIns="91425" rIns="91425" bIns="91425" anchor="t" anchorCtr="0">
            <a:spAutoFit/>
          </a:bodyPr>
          <a:lstStyle/>
          <a:p>
            <a:pPr marL="457200" lvl="0" indent="-342900" algn="just" rtl="0">
              <a:lnSpc>
                <a:spcPct val="115000"/>
              </a:lnSpc>
              <a:spcBef>
                <a:spcPts val="0"/>
              </a:spcBef>
              <a:spcAft>
                <a:spcPts val="0"/>
              </a:spcAft>
              <a:buClr>
                <a:schemeClr val="dk1"/>
              </a:buClr>
              <a:buSzPts val="1800"/>
              <a:buChar char="➢"/>
            </a:pPr>
            <a:r>
              <a:rPr lang="en-GB" sz="1800" dirty="0">
                <a:solidFill>
                  <a:schemeClr val="dk1"/>
                </a:solidFill>
              </a:rPr>
              <a:t>Using regional and teleseismic data recordings, we </a:t>
            </a:r>
            <a:r>
              <a:rPr lang="en-GB" sz="1800" dirty="0" err="1">
                <a:solidFill>
                  <a:schemeClr val="dk1"/>
                </a:solidFill>
              </a:rPr>
              <a:t>analyzed</a:t>
            </a:r>
            <a:r>
              <a:rPr lang="en-GB" sz="1800" dirty="0">
                <a:solidFill>
                  <a:schemeClr val="dk1"/>
                </a:solidFill>
              </a:rPr>
              <a:t> the locations of North Korean nuclear tests (NKNT) and used a large variety of discrimination algorithms to properly discern between nuclear and natural tectonic events. With the 6 NKNT selected as templates, we simultaneously ran a waveform cross-correlation detector on regional recordings to look for </a:t>
            </a:r>
            <a:r>
              <a:rPr lang="en-GB" sz="1800" dirty="0" err="1">
                <a:solidFill>
                  <a:schemeClr val="dk1"/>
                </a:solidFill>
              </a:rPr>
              <a:t>microseismic</a:t>
            </a:r>
            <a:r>
              <a:rPr lang="en-GB" sz="1800" dirty="0">
                <a:solidFill>
                  <a:schemeClr val="dk1"/>
                </a:solidFill>
              </a:rPr>
              <a:t> events that could have occurred near the test site area.</a:t>
            </a:r>
            <a:endParaRPr sz="1800" dirty="0">
              <a:solidFill>
                <a:schemeClr val="dk1"/>
              </a:solidFill>
            </a:endParaRPr>
          </a:p>
          <a:p>
            <a:pPr marL="457200" lvl="0" indent="-342900" algn="just" rtl="0">
              <a:lnSpc>
                <a:spcPct val="115000"/>
              </a:lnSpc>
              <a:spcBef>
                <a:spcPts val="0"/>
              </a:spcBef>
              <a:spcAft>
                <a:spcPts val="0"/>
              </a:spcAft>
              <a:buClr>
                <a:schemeClr val="dk1"/>
              </a:buClr>
              <a:buSzPts val="1800"/>
              <a:buChar char="➢"/>
            </a:pPr>
            <a:r>
              <a:rPr lang="en-GB" sz="1800" dirty="0">
                <a:solidFill>
                  <a:schemeClr val="dk1"/>
                </a:solidFill>
              </a:rPr>
              <a:t>The NKNT test locations are strongly dependent on the accuracy of NKT6's defined location. Because of the different datasets used, there is still an average bias of up to 5 km between the locations shown by our analysis and those provided by IDC.</a:t>
            </a:r>
            <a:endParaRPr sz="1800" dirty="0">
              <a:solidFill>
                <a:schemeClr val="dk1"/>
              </a:solidFill>
            </a:endParaRPr>
          </a:p>
          <a:p>
            <a:pPr marL="457200" lvl="0" indent="-342900" algn="just" rtl="0">
              <a:lnSpc>
                <a:spcPct val="115000"/>
              </a:lnSpc>
              <a:spcBef>
                <a:spcPts val="0"/>
              </a:spcBef>
              <a:spcAft>
                <a:spcPts val="0"/>
              </a:spcAft>
              <a:buClr>
                <a:schemeClr val="dk1"/>
              </a:buClr>
              <a:buSzPts val="1800"/>
              <a:buChar char="➢"/>
            </a:pPr>
            <a:r>
              <a:rPr lang="en-GB" sz="1800" dirty="0">
                <a:solidFill>
                  <a:schemeClr val="dk1"/>
                </a:solidFill>
              </a:rPr>
              <a:t>Despite significant scattering in the </a:t>
            </a:r>
            <a:r>
              <a:rPr lang="en-GB" sz="1800" dirty="0" err="1">
                <a:solidFill>
                  <a:schemeClr val="dk1"/>
                </a:solidFill>
              </a:rPr>
              <a:t>Pn</a:t>
            </a:r>
            <a:r>
              <a:rPr lang="en-GB" sz="1800" dirty="0">
                <a:solidFill>
                  <a:schemeClr val="dk1"/>
                </a:solidFill>
              </a:rPr>
              <a:t>/</a:t>
            </a:r>
            <a:r>
              <a:rPr lang="en-GB" sz="1800" dirty="0" err="1">
                <a:solidFill>
                  <a:schemeClr val="dk1"/>
                </a:solidFill>
              </a:rPr>
              <a:t>Lg</a:t>
            </a:r>
            <a:r>
              <a:rPr lang="en-GB" sz="1800" dirty="0">
                <a:solidFill>
                  <a:schemeClr val="dk1"/>
                </a:solidFill>
              </a:rPr>
              <a:t>, Pg/</a:t>
            </a:r>
            <a:r>
              <a:rPr lang="en-GB" sz="1800" dirty="0" err="1">
                <a:solidFill>
                  <a:schemeClr val="dk1"/>
                </a:solidFill>
              </a:rPr>
              <a:t>Lg</a:t>
            </a:r>
            <a:r>
              <a:rPr lang="en-GB" sz="1800" dirty="0">
                <a:solidFill>
                  <a:schemeClr val="dk1"/>
                </a:solidFill>
              </a:rPr>
              <a:t>, and P/S spectral ratio measurements, we found that by using the network average, the Pg/</a:t>
            </a:r>
            <a:r>
              <a:rPr lang="en-GB" sz="1800" dirty="0" err="1">
                <a:solidFill>
                  <a:schemeClr val="dk1"/>
                </a:solidFill>
              </a:rPr>
              <a:t>Lg</a:t>
            </a:r>
            <a:r>
              <a:rPr lang="en-GB" sz="1800" dirty="0">
                <a:solidFill>
                  <a:schemeClr val="dk1"/>
                </a:solidFill>
              </a:rPr>
              <a:t> and </a:t>
            </a:r>
            <a:r>
              <a:rPr lang="en-GB" sz="1800" dirty="0" err="1">
                <a:solidFill>
                  <a:schemeClr val="dk1"/>
                </a:solidFill>
              </a:rPr>
              <a:t>Pn</a:t>
            </a:r>
            <a:r>
              <a:rPr lang="en-GB" sz="1800" dirty="0">
                <a:solidFill>
                  <a:schemeClr val="dk1"/>
                </a:solidFill>
              </a:rPr>
              <a:t>/</a:t>
            </a:r>
            <a:r>
              <a:rPr lang="en-GB" sz="1800" dirty="0" err="1">
                <a:solidFill>
                  <a:schemeClr val="dk1"/>
                </a:solidFill>
              </a:rPr>
              <a:t>Lg</a:t>
            </a:r>
            <a:r>
              <a:rPr lang="en-GB" sz="1800" dirty="0">
                <a:solidFill>
                  <a:schemeClr val="dk1"/>
                </a:solidFill>
              </a:rPr>
              <a:t> spectral ratios, in particular, can successfully distinguish NKNT from nearby earthquakes at frequencies over 2 Hz.</a:t>
            </a:r>
            <a:endParaRPr sz="1800" dirty="0">
              <a:solidFill>
                <a:schemeClr val="dk1"/>
              </a:solidFill>
            </a:endParaRPr>
          </a:p>
          <a:p>
            <a:pPr marL="457200" lvl="0" indent="-342900" algn="just" rtl="0">
              <a:lnSpc>
                <a:spcPct val="115000"/>
              </a:lnSpc>
              <a:spcBef>
                <a:spcPts val="0"/>
              </a:spcBef>
              <a:spcAft>
                <a:spcPts val="0"/>
              </a:spcAft>
              <a:buClr>
                <a:schemeClr val="dk1"/>
              </a:buClr>
              <a:buSzPts val="1800"/>
              <a:buChar char="➢"/>
            </a:pPr>
            <a:r>
              <a:rPr lang="en-GB" sz="1800" dirty="0">
                <a:solidFill>
                  <a:schemeClr val="dk1"/>
                </a:solidFill>
              </a:rPr>
              <a:t>Discrimination based on CF and SR is also successful, especially when average values are used. However, the frequency ranges may differ from one station to another, having a major influence on the final results.</a:t>
            </a:r>
            <a:endParaRPr sz="1800" dirty="0">
              <a:solidFill>
                <a:schemeClr val="dk1"/>
              </a:solidFill>
            </a:endParaRPr>
          </a:p>
          <a:p>
            <a:pPr marL="457200" lvl="0" indent="-342900" algn="just" rtl="0">
              <a:lnSpc>
                <a:spcPct val="115000"/>
              </a:lnSpc>
              <a:spcBef>
                <a:spcPts val="0"/>
              </a:spcBef>
              <a:spcAft>
                <a:spcPts val="0"/>
              </a:spcAft>
              <a:buClr>
                <a:schemeClr val="dk1"/>
              </a:buClr>
              <a:buSzPts val="1800"/>
              <a:buChar char="➢"/>
            </a:pPr>
            <a:r>
              <a:rPr lang="en-GB" sz="1800" dirty="0">
                <a:solidFill>
                  <a:schemeClr val="dk1"/>
                </a:solidFill>
              </a:rPr>
              <a:t>Despite the fact that there aren't many measurements of the quality factors of the coda waves at regional stations, the Qc values for earthquakes tend to be higher than those for nuclear tests.</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p:nvPr/>
        </p:nvSpPr>
        <p:spPr>
          <a:xfrm>
            <a:off x="2234876" y="272464"/>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a:buNone/>
            </a:pPr>
            <a:r>
              <a:rPr lang="en-GB" sz="1800" b="0" i="0" u="none" strike="noStrike" cap="none">
                <a:solidFill>
                  <a:schemeClr val="lt1"/>
                </a:solidFill>
                <a:latin typeface="Arial"/>
                <a:ea typeface="Arial"/>
                <a:cs typeface="Arial"/>
                <a:sym typeface="Arial"/>
              </a:rPr>
              <a:t>References and Acknowledgements</a:t>
            </a:r>
            <a:endParaRPr sz="4800" b="0" i="0" u="none" strike="noStrike" cap="none">
              <a:solidFill>
                <a:schemeClr val="lt1"/>
              </a:solidFill>
              <a:latin typeface="Arial"/>
              <a:ea typeface="Arial"/>
              <a:cs typeface="Arial"/>
              <a:sym typeface="Arial"/>
            </a:endParaRPr>
          </a:p>
        </p:txBody>
      </p:sp>
      <p:sp>
        <p:nvSpPr>
          <p:cNvPr id="218" name="Google Shape;218;p7"/>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a:buNone/>
            </a:pPr>
            <a:r>
              <a:rPr lang="en-GB" sz="1000" b="1" i="0" u="none" strike="noStrike" cap="none">
                <a:solidFill>
                  <a:schemeClr val="lt1"/>
                </a:solidFill>
                <a:latin typeface="Arial"/>
                <a:ea typeface="Arial"/>
                <a:cs typeface="Arial"/>
                <a:sym typeface="Arial"/>
              </a:rPr>
              <a:t>P2.1-806</a:t>
            </a:r>
            <a:endParaRPr sz="2400" b="1" i="0" u="none" strike="noStrike" cap="none">
              <a:solidFill>
                <a:schemeClr val="lt1"/>
              </a:solidFill>
              <a:latin typeface="Arial"/>
              <a:ea typeface="Arial"/>
              <a:cs typeface="Arial"/>
              <a:sym typeface="Arial"/>
            </a:endParaRPr>
          </a:p>
        </p:txBody>
      </p:sp>
      <p:sp>
        <p:nvSpPr>
          <p:cNvPr id="219" name="Google Shape;219;p7"/>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GB" sz="900" b="1" i="0" u="none" strike="noStrike" cap="none">
                <a:solidFill>
                  <a:schemeClr val="lt1"/>
                </a:solidFill>
                <a:latin typeface="Arial"/>
                <a:ea typeface="Arial"/>
                <a:cs typeface="Arial"/>
                <a:sym typeface="Arial"/>
              </a:rPr>
              <a:t>Please do not use this space, a QR code will be automatically overlayed</a:t>
            </a:r>
            <a:endParaRPr sz="2000" b="1" i="0" u="none" strike="noStrike" cap="none">
              <a:solidFill>
                <a:schemeClr val="lt1"/>
              </a:solidFill>
              <a:latin typeface="Arial"/>
              <a:ea typeface="Arial"/>
              <a:cs typeface="Arial"/>
              <a:sym typeface="Arial"/>
            </a:endParaRPr>
          </a:p>
        </p:txBody>
      </p:sp>
      <p:sp>
        <p:nvSpPr>
          <p:cNvPr id="220" name="Google Shape;220;p7"/>
          <p:cNvSpPr txBox="1"/>
          <p:nvPr/>
        </p:nvSpPr>
        <p:spPr>
          <a:xfrm>
            <a:off x="0" y="1170025"/>
            <a:ext cx="10773600" cy="609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GB" sz="1300" b="0" i="0" u="none" strike="noStrike" cap="none">
                <a:solidFill>
                  <a:srgbClr val="222222"/>
                </a:solidFill>
                <a:highlight>
                  <a:srgbClr val="FFFFFF"/>
                </a:highlight>
                <a:latin typeface="Arial"/>
                <a:ea typeface="Arial"/>
                <a:cs typeface="Arial"/>
                <a:sym typeface="Arial"/>
              </a:rPr>
              <a:t>Arai N, Yosida Y (2004) Discrimination by short-period seismograms. International institute of seismology and earthquake engineering, Building Research Institute (IISEE), Lecture Note, Global Course, Tsukuba</a:t>
            </a:r>
            <a:endParaRPr sz="1300" b="0" i="0" u="none" strike="noStrike" cap="none">
              <a:solidFill>
                <a:srgbClr val="22222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300">
              <a:solidFill>
                <a:srgbClr val="222222"/>
              </a:solidFill>
              <a:highlight>
                <a:srgbClr val="FFFFFF"/>
              </a:highlight>
            </a:endParaRPr>
          </a:p>
          <a:p>
            <a:pPr marL="0" marR="0" lvl="0" indent="0" algn="just" rtl="0">
              <a:lnSpc>
                <a:spcPct val="100000"/>
              </a:lnSpc>
              <a:spcBef>
                <a:spcPts val="0"/>
              </a:spcBef>
              <a:spcAft>
                <a:spcPts val="0"/>
              </a:spcAft>
              <a:buClr>
                <a:srgbClr val="000000"/>
              </a:buClr>
              <a:buSzPts val="1400"/>
              <a:buFont typeface="Arial"/>
              <a:buNone/>
            </a:pPr>
            <a:r>
              <a:rPr lang="en-GB" sz="1300" b="0" i="0" u="none" strike="noStrike" cap="none">
                <a:solidFill>
                  <a:srgbClr val="222222"/>
                </a:solidFill>
                <a:highlight>
                  <a:srgbClr val="FFFFFF"/>
                </a:highlight>
                <a:latin typeface="Arial"/>
                <a:ea typeface="Arial"/>
                <a:cs typeface="Arial"/>
                <a:sym typeface="Arial"/>
              </a:rPr>
              <a:t>Hong, TK., Lee, J., Park, S. </a:t>
            </a:r>
            <a:r>
              <a:rPr lang="en-GB" sz="1300" b="0" i="1" u="none" strike="noStrike" cap="none">
                <a:solidFill>
                  <a:srgbClr val="222222"/>
                </a:solidFill>
                <a:highlight>
                  <a:srgbClr val="FFFFFF"/>
                </a:highlight>
                <a:latin typeface="Arial"/>
                <a:ea typeface="Arial"/>
                <a:cs typeface="Arial"/>
                <a:sym typeface="Arial"/>
              </a:rPr>
              <a:t>et al.</a:t>
            </a:r>
            <a:r>
              <a:rPr lang="en-GB" sz="1300" b="0" i="0" u="none" strike="noStrike" cap="none">
                <a:solidFill>
                  <a:srgbClr val="222222"/>
                </a:solidFill>
                <a:highlight>
                  <a:srgbClr val="FFFFFF"/>
                </a:highlight>
                <a:latin typeface="Arial"/>
                <a:ea typeface="Arial"/>
                <a:cs typeface="Arial"/>
                <a:sym typeface="Arial"/>
              </a:rPr>
              <a:t> Seismic detection of strong ground motions by </a:t>
            </a:r>
            <a:r>
              <a:rPr lang="en-GB" sz="1300" b="0" i="1" u="none" strike="noStrike" cap="none">
                <a:solidFill>
                  <a:srgbClr val="222222"/>
                </a:solidFill>
                <a:highlight>
                  <a:srgbClr val="FFFFFF"/>
                </a:highlight>
                <a:latin typeface="Arial"/>
                <a:ea typeface="Arial"/>
                <a:cs typeface="Arial"/>
                <a:sym typeface="Arial"/>
              </a:rPr>
              <a:t>MW</a:t>
            </a:r>
            <a:r>
              <a:rPr lang="en-GB" sz="1300" b="0" i="0" u="none" strike="noStrike" cap="none">
                <a:solidFill>
                  <a:srgbClr val="222222"/>
                </a:solidFill>
                <a:highlight>
                  <a:srgbClr val="FFFFFF"/>
                </a:highlight>
                <a:latin typeface="Arial"/>
                <a:ea typeface="Arial"/>
                <a:cs typeface="Arial"/>
                <a:sym typeface="Arial"/>
              </a:rPr>
              <a:t>5.6 North Korean nuclear explosion. </a:t>
            </a:r>
            <a:r>
              <a:rPr lang="en-GB" sz="1300" b="0" i="1" u="none" strike="noStrike" cap="none">
                <a:solidFill>
                  <a:srgbClr val="222222"/>
                </a:solidFill>
                <a:highlight>
                  <a:srgbClr val="FFFFFF"/>
                </a:highlight>
                <a:latin typeface="Arial"/>
                <a:ea typeface="Arial"/>
                <a:cs typeface="Arial"/>
                <a:sym typeface="Arial"/>
              </a:rPr>
              <a:t>Sci Rep</a:t>
            </a:r>
            <a:r>
              <a:rPr lang="en-GB" sz="1300" b="0" i="0" u="none" strike="noStrike" cap="none">
                <a:solidFill>
                  <a:srgbClr val="222222"/>
                </a:solidFill>
                <a:highlight>
                  <a:srgbClr val="FFFFFF"/>
                </a:highlight>
                <a:latin typeface="Arial"/>
                <a:ea typeface="Arial"/>
                <a:cs typeface="Arial"/>
                <a:sym typeface="Arial"/>
              </a:rPr>
              <a:t> 9, 5124 (2019). </a:t>
            </a:r>
            <a:r>
              <a:rPr lang="en-GB" sz="1300" b="0" i="0" u="sng" strike="noStrike" cap="none">
                <a:solidFill>
                  <a:schemeClr val="hlink"/>
                </a:solidFill>
                <a:highlight>
                  <a:srgbClr val="FFFFFF"/>
                </a:highlight>
                <a:latin typeface="Arial"/>
                <a:ea typeface="Arial"/>
                <a:cs typeface="Arial"/>
                <a:sym typeface="Arial"/>
                <a:hlinkClick r:id="rId3"/>
              </a:rPr>
              <a:t>https://doi.org/10.1038/s41598-019-41627-x</a:t>
            </a:r>
            <a:endParaRPr sz="1300">
              <a:solidFill>
                <a:srgbClr val="222222"/>
              </a:solidFill>
              <a:highlight>
                <a:srgbClr val="FFFFFF"/>
              </a:highlight>
            </a:endParaRPr>
          </a:p>
          <a:p>
            <a:pPr marL="0" marR="0" lvl="0" indent="0" algn="just" rtl="0">
              <a:lnSpc>
                <a:spcPct val="100000"/>
              </a:lnSpc>
              <a:spcBef>
                <a:spcPts val="0"/>
              </a:spcBef>
              <a:spcAft>
                <a:spcPts val="0"/>
              </a:spcAft>
              <a:buClr>
                <a:srgbClr val="000000"/>
              </a:buClr>
              <a:buSzPts val="1400"/>
              <a:buFont typeface="Arial"/>
              <a:buNone/>
            </a:pPr>
            <a:endParaRPr sz="1300">
              <a:solidFill>
                <a:srgbClr val="222222"/>
              </a:solidFill>
              <a:highlight>
                <a:srgbClr val="FFFFFF"/>
              </a:highlight>
            </a:endParaRPr>
          </a:p>
          <a:p>
            <a:pPr marL="0" marR="0" lvl="0" indent="0" algn="just" rtl="0">
              <a:lnSpc>
                <a:spcPct val="115000"/>
              </a:lnSpc>
              <a:spcBef>
                <a:spcPts val="0"/>
              </a:spcBef>
              <a:spcAft>
                <a:spcPts val="0"/>
              </a:spcAft>
              <a:buClr>
                <a:srgbClr val="000000"/>
              </a:buClr>
              <a:buSzPts val="1400"/>
              <a:buFont typeface="Arial"/>
              <a:buNone/>
            </a:pPr>
            <a:r>
              <a:rPr lang="en-GB" sz="1300" b="0" i="0" u="none" strike="noStrike" cap="none">
                <a:solidFill>
                  <a:schemeClr val="dk1"/>
                </a:solidFill>
                <a:highlight>
                  <a:srgbClr val="FFFFFF"/>
                </a:highlight>
                <a:latin typeface="Arial"/>
                <a:ea typeface="Arial"/>
                <a:cs typeface="Arial"/>
                <a:sym typeface="Arial"/>
              </a:rPr>
              <a:t>Gitterman Y, Shapira A (1993) Spectral discrimination of underwater explosions, J Earth Sci 42:37–44</a:t>
            </a:r>
            <a:endParaRPr sz="1300" b="0" i="0" u="none" strike="noStrike" cap="none">
              <a:solidFill>
                <a:schemeClr val="dk1"/>
              </a:solidFill>
              <a:highlight>
                <a:srgbClr val="FFFFFF"/>
              </a:highlight>
              <a:latin typeface="Arial"/>
              <a:ea typeface="Arial"/>
              <a:cs typeface="Arial"/>
              <a:sym typeface="Arial"/>
            </a:endParaRPr>
          </a:p>
          <a:p>
            <a:pPr marL="0" marR="0" lvl="0" indent="0" algn="just" rtl="0">
              <a:lnSpc>
                <a:spcPct val="115000"/>
              </a:lnSpc>
              <a:spcBef>
                <a:spcPts val="0"/>
              </a:spcBef>
              <a:spcAft>
                <a:spcPts val="0"/>
              </a:spcAft>
              <a:buClr>
                <a:srgbClr val="000000"/>
              </a:buClr>
              <a:buSzPts val="1400"/>
              <a:buFont typeface="Arial"/>
              <a:buNone/>
            </a:pPr>
            <a:endParaRPr sz="1300">
              <a:solidFill>
                <a:schemeClr val="dk1"/>
              </a:solidFill>
              <a:highlight>
                <a:srgbClr val="FFFFFF"/>
              </a:highlight>
            </a:endParaRPr>
          </a:p>
          <a:p>
            <a:pPr marL="0" marR="0" lvl="0" indent="0" algn="just" rtl="0">
              <a:lnSpc>
                <a:spcPct val="115000"/>
              </a:lnSpc>
              <a:spcBef>
                <a:spcPts val="0"/>
              </a:spcBef>
              <a:spcAft>
                <a:spcPts val="0"/>
              </a:spcAft>
              <a:buClr>
                <a:srgbClr val="000000"/>
              </a:buClr>
              <a:buSzPts val="1400"/>
              <a:buFont typeface="Arial"/>
              <a:buNone/>
            </a:pPr>
            <a:r>
              <a:rPr lang="en-GB" sz="1300" b="0" i="0" u="none" strike="noStrike" cap="none">
                <a:solidFill>
                  <a:schemeClr val="dk1"/>
                </a:solidFill>
                <a:highlight>
                  <a:srgbClr val="FFFFFF"/>
                </a:highlight>
                <a:latin typeface="Arial"/>
                <a:ea typeface="Arial"/>
                <a:cs typeface="Arial"/>
                <a:sym typeface="Arial"/>
              </a:rPr>
              <a:t>Hongchun Wang</a:t>
            </a:r>
            <a:r>
              <a:rPr lang="en-GB" sz="1300" b="0" i="0" u="none" strike="noStrike" cap="none">
                <a:solidFill>
                  <a:srgbClr val="00436D"/>
                </a:solidFill>
                <a:highlight>
                  <a:srgbClr val="FFFFFF"/>
                </a:highlight>
                <a:latin typeface="Arial"/>
                <a:ea typeface="Arial"/>
                <a:cs typeface="Arial"/>
                <a:sym typeface="Arial"/>
              </a:rPr>
              <a:t>, </a:t>
            </a:r>
            <a:r>
              <a:rPr lang="en-GB" sz="1300" b="0" i="0" u="none" strike="noStrike" cap="none">
                <a:solidFill>
                  <a:schemeClr val="dk1"/>
                </a:solidFill>
                <a:highlight>
                  <a:srgbClr val="FFFFFF"/>
                </a:highlight>
                <a:latin typeface="Arial"/>
                <a:ea typeface="Arial"/>
                <a:cs typeface="Arial"/>
                <a:sym typeface="Arial"/>
              </a:rPr>
              <a:t>Henglei Xu</a:t>
            </a:r>
            <a:r>
              <a:rPr lang="en-GB" sz="1300" b="0" i="0" u="none" strike="noStrike" cap="none">
                <a:solidFill>
                  <a:srgbClr val="00436D"/>
                </a:solidFill>
                <a:highlight>
                  <a:srgbClr val="FFFFFF"/>
                </a:highlight>
                <a:latin typeface="Arial"/>
                <a:ea typeface="Arial"/>
                <a:cs typeface="Arial"/>
                <a:sym typeface="Arial"/>
              </a:rPr>
              <a:t>, </a:t>
            </a:r>
            <a:r>
              <a:rPr lang="en-GB" sz="1300" b="0" i="0" u="none" strike="noStrike" cap="none">
                <a:solidFill>
                  <a:schemeClr val="dk1"/>
                </a:solidFill>
                <a:highlight>
                  <a:srgbClr val="FFFFFF"/>
                </a:highlight>
                <a:latin typeface="Arial"/>
                <a:ea typeface="Arial"/>
                <a:cs typeface="Arial"/>
                <a:sym typeface="Arial"/>
              </a:rPr>
              <a:t>Xiong Xu</a:t>
            </a:r>
            <a:r>
              <a:rPr lang="en-GB" sz="1300" b="0" i="0" u="none" strike="noStrike" cap="none">
                <a:solidFill>
                  <a:srgbClr val="00436D"/>
                </a:solidFill>
                <a:highlight>
                  <a:srgbClr val="FFFFFF"/>
                </a:highlight>
                <a:latin typeface="Arial"/>
                <a:ea typeface="Arial"/>
                <a:cs typeface="Arial"/>
                <a:sym typeface="Arial"/>
              </a:rPr>
              <a:t>, </a:t>
            </a:r>
            <a:r>
              <a:rPr lang="en-GB" sz="1300" b="0" i="0" u="none" strike="noStrike" cap="none">
                <a:solidFill>
                  <a:schemeClr val="dk1"/>
                </a:solidFill>
                <a:highlight>
                  <a:srgbClr val="FFFFFF"/>
                </a:highlight>
                <a:latin typeface="Arial"/>
                <a:ea typeface="Arial"/>
                <a:cs typeface="Arial"/>
                <a:sym typeface="Arial"/>
              </a:rPr>
              <a:t>Haofeng Zhu</a:t>
            </a:r>
            <a:r>
              <a:rPr lang="en-GB" sz="1300" b="0" i="0" u="none" strike="noStrike" cap="none">
                <a:solidFill>
                  <a:srgbClr val="00436D"/>
                </a:solidFill>
                <a:highlight>
                  <a:srgbClr val="FFFFFF"/>
                </a:highlight>
                <a:latin typeface="Arial"/>
                <a:ea typeface="Arial"/>
                <a:cs typeface="Arial"/>
                <a:sym typeface="Arial"/>
              </a:rPr>
              <a:t>, </a:t>
            </a:r>
            <a:r>
              <a:rPr lang="en-GB" sz="1300" b="0" i="0" u="none" strike="noStrike" cap="none">
                <a:solidFill>
                  <a:schemeClr val="dk1"/>
                </a:solidFill>
                <a:highlight>
                  <a:srgbClr val="FFFFFF"/>
                </a:highlight>
                <a:latin typeface="Arial"/>
                <a:ea typeface="Arial"/>
                <a:cs typeface="Arial"/>
                <a:sym typeface="Arial"/>
              </a:rPr>
              <a:t>Shiban Ding</a:t>
            </a:r>
            <a:r>
              <a:rPr lang="en-GB" sz="1300" b="0" i="0" u="none" strike="noStrike" cap="none">
                <a:solidFill>
                  <a:srgbClr val="00436D"/>
                </a:solidFill>
                <a:highlight>
                  <a:srgbClr val="FFFFFF"/>
                </a:highlight>
                <a:latin typeface="Arial"/>
                <a:ea typeface="Arial"/>
                <a:cs typeface="Arial"/>
                <a:sym typeface="Arial"/>
              </a:rPr>
              <a:t>, </a:t>
            </a:r>
            <a:r>
              <a:rPr lang="en-GB" sz="1300" b="0" i="0" u="none" strike="noStrike" cap="none">
                <a:solidFill>
                  <a:schemeClr val="dk1"/>
                </a:solidFill>
                <a:highlight>
                  <a:srgbClr val="FFFFFF"/>
                </a:highlight>
                <a:latin typeface="Arial"/>
                <a:ea typeface="Arial"/>
                <a:cs typeface="Arial"/>
                <a:sym typeface="Arial"/>
              </a:rPr>
              <a:t>Weiping Wang</a:t>
            </a:r>
            <a:r>
              <a:rPr lang="en-GB" sz="1300" b="0" i="0" u="none" strike="noStrike" cap="none">
                <a:solidFill>
                  <a:srgbClr val="00436D"/>
                </a:solidFill>
                <a:highlight>
                  <a:srgbClr val="FFFFFF"/>
                </a:highlight>
                <a:latin typeface="Arial"/>
                <a:ea typeface="Arial"/>
                <a:cs typeface="Arial"/>
                <a:sym typeface="Arial"/>
              </a:rPr>
              <a:t>, </a:t>
            </a:r>
            <a:r>
              <a:rPr lang="en-GB" sz="1300" b="0" i="0" u="none" strike="noStrike" cap="none">
                <a:solidFill>
                  <a:schemeClr val="dk1"/>
                </a:solidFill>
                <a:highlight>
                  <a:srgbClr val="FFFFFF"/>
                </a:highlight>
                <a:latin typeface="Arial"/>
                <a:ea typeface="Arial"/>
                <a:cs typeface="Arial"/>
                <a:sym typeface="Arial"/>
              </a:rPr>
              <a:t>Peizhong Wang; Explosion or Tectonic Earthquake? Evidence That an ML 3.7 Seismic Event Occurred near North Korea’s Nuclear Test Site on 11 February 2022. </a:t>
            </a:r>
            <a:r>
              <a:rPr lang="en-GB" sz="1300" b="0" i="1" u="none" strike="noStrike" cap="none">
                <a:solidFill>
                  <a:schemeClr val="dk1"/>
                </a:solidFill>
                <a:highlight>
                  <a:srgbClr val="FFFFFF"/>
                </a:highlight>
                <a:latin typeface="Arial"/>
                <a:ea typeface="Arial"/>
                <a:cs typeface="Arial"/>
                <a:sym typeface="Arial"/>
              </a:rPr>
              <a:t>Seismological Research Letters</a:t>
            </a:r>
            <a:r>
              <a:rPr lang="en-GB" sz="1300" b="0" i="0" u="none" strike="noStrike" cap="none">
                <a:solidFill>
                  <a:schemeClr val="dk1"/>
                </a:solidFill>
                <a:highlight>
                  <a:srgbClr val="FFFFFF"/>
                </a:highlight>
                <a:latin typeface="Arial"/>
                <a:ea typeface="Arial"/>
                <a:cs typeface="Arial"/>
                <a:sym typeface="Arial"/>
              </a:rPr>
              <a:t> 2023; 94 (3): 1334–1341. doi: </a:t>
            </a:r>
            <a:r>
              <a:rPr lang="en-GB" sz="1300" b="0" i="0" u="none" strike="noStrike" cap="none">
                <a:solidFill>
                  <a:srgbClr val="00436D"/>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https://doi.org/10.1785/0220220207</a:t>
            </a:r>
            <a:endParaRPr sz="1300">
              <a:solidFill>
                <a:srgbClr val="222222"/>
              </a:solidFill>
              <a:highlight>
                <a:srgbClr val="FFFFFF"/>
              </a:highlight>
            </a:endParaRPr>
          </a:p>
          <a:p>
            <a:pPr marL="0" marR="0" lvl="0" indent="0" algn="just" rtl="0">
              <a:lnSpc>
                <a:spcPct val="115000"/>
              </a:lnSpc>
              <a:spcBef>
                <a:spcPts val="0"/>
              </a:spcBef>
              <a:spcAft>
                <a:spcPts val="0"/>
              </a:spcAft>
              <a:buClr>
                <a:srgbClr val="000000"/>
              </a:buClr>
              <a:buSzPts val="1400"/>
              <a:buFont typeface="Arial"/>
              <a:buNone/>
            </a:pPr>
            <a:endParaRPr sz="1300">
              <a:solidFill>
                <a:srgbClr val="222222"/>
              </a:solidFill>
              <a:highlight>
                <a:srgbClr val="FFFFFF"/>
              </a:highlight>
            </a:endParaRPr>
          </a:p>
          <a:p>
            <a:pPr marL="0" marR="0" lvl="0" indent="0" algn="just" rtl="0">
              <a:lnSpc>
                <a:spcPct val="100000"/>
              </a:lnSpc>
              <a:spcBef>
                <a:spcPts val="0"/>
              </a:spcBef>
              <a:spcAft>
                <a:spcPts val="0"/>
              </a:spcAft>
              <a:buClr>
                <a:srgbClr val="000000"/>
              </a:buClr>
              <a:buSzPts val="1400"/>
              <a:buFont typeface="Arial"/>
              <a:buNone/>
            </a:pPr>
            <a:r>
              <a:rPr lang="en-GB" sz="1300" b="0" i="0" u="none" strike="noStrike" cap="none">
                <a:solidFill>
                  <a:schemeClr val="dk1"/>
                </a:solidFill>
                <a:highlight>
                  <a:srgbClr val="FFFFFF"/>
                </a:highlight>
                <a:latin typeface="Arial"/>
                <a:ea typeface="Arial"/>
                <a:cs typeface="Arial"/>
                <a:sym typeface="Arial"/>
              </a:rPr>
              <a:t>Xi He</a:t>
            </a:r>
            <a:r>
              <a:rPr lang="en-GB" sz="1300" b="0" i="0" u="none" strike="noStrike" cap="none">
                <a:solidFill>
                  <a:srgbClr val="00436D"/>
                </a:solidFill>
                <a:highlight>
                  <a:srgbClr val="FFFFFF"/>
                </a:highlight>
                <a:latin typeface="Arial"/>
                <a:ea typeface="Arial"/>
                <a:cs typeface="Arial"/>
                <a:sym typeface="Arial"/>
              </a:rPr>
              <a:t>, </a:t>
            </a:r>
            <a:r>
              <a:rPr lang="en-GB" sz="1300" b="0" i="0" u="none" strike="noStrike" cap="none">
                <a:solidFill>
                  <a:schemeClr val="dk1"/>
                </a:solidFill>
                <a:highlight>
                  <a:srgbClr val="FFFFFF"/>
                </a:highlight>
                <a:latin typeface="Arial"/>
                <a:ea typeface="Arial"/>
                <a:cs typeface="Arial"/>
                <a:sym typeface="Arial"/>
              </a:rPr>
              <a:t>Lian‐Feng Zhao</a:t>
            </a:r>
            <a:r>
              <a:rPr lang="en-GB" sz="1300" b="0" i="0" u="none" strike="noStrike" cap="none">
                <a:solidFill>
                  <a:srgbClr val="00436D"/>
                </a:solidFill>
                <a:highlight>
                  <a:srgbClr val="FFFFFF"/>
                </a:highlight>
                <a:latin typeface="Arial"/>
                <a:ea typeface="Arial"/>
                <a:cs typeface="Arial"/>
                <a:sym typeface="Arial"/>
              </a:rPr>
              <a:t>, </a:t>
            </a:r>
            <a:r>
              <a:rPr lang="en-GB" sz="1300" b="0" i="0" u="none" strike="noStrike" cap="none">
                <a:solidFill>
                  <a:schemeClr val="dk1"/>
                </a:solidFill>
                <a:highlight>
                  <a:srgbClr val="FFFFFF"/>
                </a:highlight>
                <a:latin typeface="Arial"/>
                <a:ea typeface="Arial"/>
                <a:cs typeface="Arial"/>
                <a:sym typeface="Arial"/>
              </a:rPr>
              <a:t>Xiao‐Bi Xie</a:t>
            </a:r>
            <a:r>
              <a:rPr lang="en-GB" sz="1300" b="0" i="0" u="none" strike="noStrike" cap="none">
                <a:solidFill>
                  <a:srgbClr val="00436D"/>
                </a:solidFill>
                <a:highlight>
                  <a:srgbClr val="FFFFFF"/>
                </a:highlight>
                <a:latin typeface="Arial"/>
                <a:ea typeface="Arial"/>
                <a:cs typeface="Arial"/>
                <a:sym typeface="Arial"/>
              </a:rPr>
              <a:t>, </a:t>
            </a:r>
            <a:r>
              <a:rPr lang="en-GB" sz="1300" b="0" i="0" u="none" strike="noStrike" cap="none">
                <a:solidFill>
                  <a:schemeClr val="dk1"/>
                </a:solidFill>
                <a:highlight>
                  <a:srgbClr val="FFFFFF"/>
                </a:highlight>
                <a:latin typeface="Arial"/>
                <a:ea typeface="Arial"/>
                <a:cs typeface="Arial"/>
                <a:sym typeface="Arial"/>
              </a:rPr>
              <a:t>Zhen‐Xing Yao; High‐Precision Relocation and Event Discrimination for the 3 September 2017 Underground Nuclear Explosion and Subsequent Seismic Events at the North Korean Test Site. </a:t>
            </a:r>
            <a:r>
              <a:rPr lang="en-GB" sz="1300" b="0" i="1" u="none" strike="noStrike" cap="none">
                <a:solidFill>
                  <a:schemeClr val="dk1"/>
                </a:solidFill>
                <a:highlight>
                  <a:srgbClr val="FFFFFF"/>
                </a:highlight>
                <a:latin typeface="Arial"/>
                <a:ea typeface="Arial"/>
                <a:cs typeface="Arial"/>
                <a:sym typeface="Arial"/>
              </a:rPr>
              <a:t>Seismological Research Letters</a:t>
            </a:r>
            <a:r>
              <a:rPr lang="en-GB" sz="1300" b="0" i="0" u="none" strike="noStrike" cap="none">
                <a:solidFill>
                  <a:schemeClr val="dk1"/>
                </a:solidFill>
                <a:highlight>
                  <a:srgbClr val="FFFFFF"/>
                </a:highlight>
                <a:latin typeface="Arial"/>
                <a:ea typeface="Arial"/>
                <a:cs typeface="Arial"/>
                <a:sym typeface="Arial"/>
              </a:rPr>
              <a:t> 2018; 89 (6): 2042–2048. doi: </a:t>
            </a:r>
            <a:r>
              <a:rPr lang="en-GB" sz="1300" b="0" i="0" u="sng" strike="noStrike" cap="none">
                <a:solidFill>
                  <a:srgbClr val="00436D"/>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https://doi.org/10.1785/0220180164</a:t>
            </a:r>
            <a:endParaRPr sz="1300"/>
          </a:p>
          <a:p>
            <a:pPr marL="0" marR="0" lvl="0" indent="0" algn="just" rtl="0">
              <a:lnSpc>
                <a:spcPct val="100000"/>
              </a:lnSpc>
              <a:spcBef>
                <a:spcPts val="0"/>
              </a:spcBef>
              <a:spcAft>
                <a:spcPts val="0"/>
              </a:spcAft>
              <a:buClr>
                <a:srgbClr val="000000"/>
              </a:buClr>
              <a:buSzPts val="1400"/>
              <a:buFont typeface="Arial"/>
              <a:buNone/>
            </a:pPr>
            <a:endParaRPr sz="1300"/>
          </a:p>
          <a:p>
            <a:pPr marL="0" marR="0" lvl="0" indent="0" algn="just" rtl="0">
              <a:lnSpc>
                <a:spcPct val="100000"/>
              </a:lnSpc>
              <a:spcBef>
                <a:spcPts val="0"/>
              </a:spcBef>
              <a:spcAft>
                <a:spcPts val="0"/>
              </a:spcAft>
              <a:buClr>
                <a:srgbClr val="000000"/>
              </a:buClr>
              <a:buSzPts val="1400"/>
              <a:buFont typeface="Arial"/>
              <a:buNone/>
            </a:pPr>
            <a:r>
              <a:rPr lang="en-GB" sz="1300" b="0" i="0" u="none" strike="noStrike" cap="none">
                <a:solidFill>
                  <a:schemeClr val="dk1"/>
                </a:solidFill>
                <a:highlight>
                  <a:srgbClr val="FFFFFF"/>
                </a:highlight>
                <a:latin typeface="Arial"/>
                <a:ea typeface="Arial"/>
                <a:cs typeface="Arial"/>
                <a:sym typeface="Arial"/>
              </a:rPr>
              <a:t>Waldhauser F. and W.L. Ellsworth, A double-difference earthquake location algorithm: Method and application to the northern Hayward fault, </a:t>
            </a:r>
            <a:r>
              <a:rPr lang="en-GB" sz="1300" b="0" i="1" u="none" strike="noStrike" cap="none">
                <a:solidFill>
                  <a:schemeClr val="dk1"/>
                </a:solidFill>
                <a:highlight>
                  <a:srgbClr val="FFFFFF"/>
                </a:highlight>
                <a:latin typeface="Arial"/>
                <a:ea typeface="Arial"/>
                <a:cs typeface="Arial"/>
                <a:sym typeface="Arial"/>
              </a:rPr>
              <a:t>Bull. Seism. Soc. Am.</a:t>
            </a:r>
            <a:r>
              <a:rPr lang="en-GB" sz="1300" b="0" i="0" u="none" strike="noStrike" cap="none">
                <a:solidFill>
                  <a:schemeClr val="dk1"/>
                </a:solidFill>
                <a:highlight>
                  <a:srgbClr val="FFFFFF"/>
                </a:highlight>
                <a:latin typeface="Arial"/>
                <a:ea typeface="Arial"/>
                <a:cs typeface="Arial"/>
                <a:sym typeface="Arial"/>
              </a:rPr>
              <a:t>, 90, 1353-1368, 2000.</a:t>
            </a:r>
            <a:endParaRPr sz="1300" b="0" i="0" u="none" strike="noStrike" cap="none">
              <a:solidFill>
                <a:srgbClr val="000000"/>
              </a:solidFill>
              <a:latin typeface="Arial"/>
              <a:ea typeface="Arial"/>
              <a:cs typeface="Arial"/>
              <a:sym typeface="Arial"/>
            </a:endParaRPr>
          </a:p>
          <a:p>
            <a:pPr marL="0" marR="0" lvl="0" indent="0" algn="just" rtl="0">
              <a:lnSpc>
                <a:spcPct val="115000"/>
              </a:lnSpc>
              <a:spcBef>
                <a:spcPts val="1200"/>
              </a:spcBef>
              <a:spcAft>
                <a:spcPts val="0"/>
              </a:spcAft>
              <a:buClr>
                <a:schemeClr val="dk1"/>
              </a:buClr>
              <a:buSzPts val="1100"/>
              <a:buFont typeface="Arial"/>
              <a:buNone/>
            </a:pPr>
            <a:r>
              <a:rPr lang="en-GB" sz="1200" b="0" i="0" u="none" strike="noStrike" cap="none">
                <a:solidFill>
                  <a:schemeClr val="dk1"/>
                </a:solidFill>
                <a:latin typeface="Arial"/>
                <a:ea typeface="Arial"/>
                <a:cs typeface="Arial"/>
                <a:sym typeface="Arial"/>
              </a:rPr>
              <a:t>The present study was partially funded by the EENSANE (East European Ambient Seismic Noise, Project PN-III-P4-ID-PCE-2020-2972); AFROS (Analysis and Forecasting of Romanian Seismicity, Project PN-III-P4-IDPCE, 2020-1361); DISSA (Data-intensive study of intermediate-depth and shallow seismic activity in Romania: from regular earthquakes to tectonic tremor, Project PN-III-P1-1.1-TE2019-1797), all supported by UEFISCDI (Executive Agency for Higher Education, Research, Development and Innovation Funding), Romania; the Nucleu Program SOL4RISC, projects no PN23360101, PN23360201, supported by the Romania Ministry of Research, Innovation and Digitalization;  Integrated thematic services in the field of Earth observation: a national platform for innovation (SETTING) co-funded from the European Regional Development Fund (FEDR) through the Operational Competitivity Programme 2014-2020 (contract no. 336/390012). </a:t>
            </a:r>
            <a:r>
              <a:rPr lang="en-GB" sz="1200" b="1" i="0" u="none" strike="noStrike" cap="none">
                <a:solidFill>
                  <a:schemeClr val="dk1"/>
                </a:solidFill>
              </a:rPr>
              <a:t>The authors also acknowledge the </a:t>
            </a:r>
            <a:r>
              <a:rPr lang="en-GB" sz="1200" b="1" i="0" u="none" strike="noStrike" cap="none">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CTBTO Mobility Grant</a:t>
            </a:r>
            <a:r>
              <a:rPr lang="en-GB" sz="1200" b="1" i="0" u="none" strike="noStrike" cap="none">
                <a:solidFill>
                  <a:schemeClr val="dk1"/>
                </a:solidFill>
              </a:rPr>
              <a:t>, which allowed the first author to present the results at the SnT2023 conference.</a:t>
            </a:r>
            <a:r>
              <a:rPr lang="en-GB" sz="1200" b="0" i="0" u="none" strike="noStrike" cap="none">
                <a:solidFill>
                  <a:schemeClr val="dk1"/>
                </a:solidFill>
                <a:latin typeface="Arial"/>
                <a:ea typeface="Arial"/>
                <a:cs typeface="Arial"/>
                <a:sym typeface="Arial"/>
              </a:rPr>
              <a:t> Most figures were made using GMT (Wessel and Smith, 1998) and GISMO (Thompson and Reyes, 2018) packages.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1" name="Google Shape;221;p7"/>
          <p:cNvPicPr preferRelativeResize="0"/>
          <p:nvPr/>
        </p:nvPicPr>
        <p:blipFill rotWithShape="1">
          <a:blip r:embed="rId6">
            <a:alphaModFix/>
          </a:blip>
          <a:srcRect/>
          <a:stretch/>
        </p:blipFill>
        <p:spPr>
          <a:xfrm>
            <a:off x="11057392" y="127785"/>
            <a:ext cx="884052" cy="1255636"/>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1477</Words>
  <Application>Microsoft Office PowerPoint</Application>
  <PresentationFormat>Widescreen</PresentationFormat>
  <Paragraphs>76</Paragraphs>
  <Slides>7</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Iulia Armeanu</cp:lastModifiedBy>
  <cp:revision>9</cp:revision>
  <dcterms:created xsi:type="dcterms:W3CDTF">2023-04-18T13:25:54Z</dcterms:created>
  <dcterms:modified xsi:type="dcterms:W3CDTF">2023-06-16T16:26:53Z</dcterms:modified>
</cp:coreProperties>
</file>