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54" d="100"/>
          <a:sy n="154" d="100"/>
        </p:scale>
        <p:origin x="379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7.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754326"/>
          </a:xfrm>
          <a:prstGeom prst="rect">
            <a:avLst/>
          </a:prstGeom>
          <a:noFill/>
        </p:spPr>
        <p:txBody>
          <a:bodyPr wrap="square" rtlCol="0">
            <a:spAutoFit/>
          </a:bodyPr>
          <a:lstStyle/>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a:t>
            </a:r>
            <a:endParaRPr lang="en-AT" sz="1800"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ea typeface="Avenir Book" charset="0"/>
                <a:cs typeface="Arial" panose="020B0604020202020204" pitchFamily="34" charset="0"/>
              </a:rPr>
              <a:t>William Junor, Gordon Macleod (LANL), Xianjin Yang (LLNL) </a:t>
            </a:r>
          </a:p>
          <a:p>
            <a:pPr algn="ctr"/>
            <a:endParaRPr lang="en-AT" b="1" dirty="0">
              <a:solidFill>
                <a:schemeClr val="bg1"/>
              </a:solidFill>
              <a:latin typeface="Arial" panose="020B0604020202020204" pitchFamily="34" charset="0"/>
              <a:cs typeface="Arial" panose="020B0604020202020204" pitchFamily="34" charset="0"/>
            </a:endParaRPr>
          </a:p>
          <a:p>
            <a:pPr algn="ctr"/>
            <a:endParaRPr lang="en-AT"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P2.5-494</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descr="Graphical user interface&#10;&#10;Description automatically generated with low confidence">
            <a:extLst>
              <a:ext uri="{FF2B5EF4-FFF2-40B4-BE49-F238E27FC236}">
                <a16:creationId xmlns:a16="http://schemas.microsoft.com/office/drawing/2014/main" id="{121F84C8-7919-5CEA-CBDC-8015EF9D94AB}"/>
              </a:ext>
            </a:extLst>
          </p:cNvPr>
          <p:cNvPicPr>
            <a:picLocks noChangeAspect="1"/>
          </p:cNvPicPr>
          <p:nvPr/>
        </p:nvPicPr>
        <p:blipFill>
          <a:blip r:embed="rId2"/>
          <a:stretch>
            <a:fillRect/>
          </a:stretch>
        </p:blipFill>
        <p:spPr>
          <a:xfrm>
            <a:off x="9923585" y="810081"/>
            <a:ext cx="2077024" cy="649069"/>
          </a:xfrm>
          <a:prstGeom prst="rect">
            <a:avLst/>
          </a:prstGeom>
        </p:spPr>
      </p:pic>
      <p:pic>
        <p:nvPicPr>
          <p:cNvPr id="12" name="Picture 11" descr="A picture containing text, font, graphics, logo&#10;&#10;Description automatically generated">
            <a:extLst>
              <a:ext uri="{FF2B5EF4-FFF2-40B4-BE49-F238E27FC236}">
                <a16:creationId xmlns:a16="http://schemas.microsoft.com/office/drawing/2014/main" id="{9390A4C9-7D3C-D9BC-1BA6-FD191ED390C7}"/>
              </a:ext>
            </a:extLst>
          </p:cNvPr>
          <p:cNvPicPr>
            <a:picLocks noChangeAspect="1"/>
          </p:cNvPicPr>
          <p:nvPr/>
        </p:nvPicPr>
        <p:blipFill>
          <a:blip r:embed="rId3"/>
          <a:stretch>
            <a:fillRect/>
          </a:stretch>
        </p:blipFill>
        <p:spPr>
          <a:xfrm>
            <a:off x="9864420" y="255691"/>
            <a:ext cx="2077024" cy="407888"/>
          </a:xfrm>
          <a:prstGeom prst="rect">
            <a:avLst/>
          </a:prstGeom>
        </p:spPr>
      </p:pic>
      <p:sp>
        <p:nvSpPr>
          <p:cNvPr id="14" name="TextBox 13">
            <a:extLst>
              <a:ext uri="{FF2B5EF4-FFF2-40B4-BE49-F238E27FC236}">
                <a16:creationId xmlns:a16="http://schemas.microsoft.com/office/drawing/2014/main" id="{76F31758-5641-0DDB-F912-C219F9EE3C67}"/>
              </a:ext>
            </a:extLst>
          </p:cNvPr>
          <p:cNvSpPr txBox="1"/>
          <p:nvPr/>
        </p:nvSpPr>
        <p:spPr>
          <a:xfrm>
            <a:off x="249912" y="2914750"/>
            <a:ext cx="2015490" cy="2154436"/>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Electromagnetic measurements from </a:t>
            </a:r>
            <a:r>
              <a:rPr lang="en-US" sz="1200" dirty="0">
                <a:latin typeface="Arial" panose="020B0604020202020204" pitchFamily="34" charset="0"/>
                <a:cs typeface="Arial" panose="020B0604020202020204" pitchFamily="34" charset="0"/>
                <a:hlinkClick r:id="rId4" action="ppaction://hlinksldjump"/>
              </a:rPr>
              <a:t>historic</a:t>
            </a:r>
            <a:r>
              <a:rPr lang="en-US" sz="1200" dirty="0">
                <a:latin typeface="Arial" panose="020B0604020202020204" pitchFamily="34" charset="0"/>
                <a:cs typeface="Arial" panose="020B0604020202020204" pitchFamily="34" charset="0"/>
              </a:rPr>
              <a:t> UGTs offer tantalizing evidence for the propagation of signals through the overburden to distances of several </a:t>
            </a:r>
            <a:r>
              <a:rPr lang="en-US" sz="1200" dirty="0" err="1">
                <a:latin typeface="Arial" panose="020B0604020202020204" pitchFamily="34" charset="0"/>
                <a:cs typeface="Arial" panose="020B0604020202020204" pitchFamily="34" charset="0"/>
              </a:rPr>
              <a:t>kilometres</a:t>
            </a:r>
            <a:r>
              <a:rPr lang="en-US" sz="1200" dirty="0">
                <a:latin typeface="Arial" panose="020B0604020202020204" pitchFamily="34" charset="0"/>
                <a:cs typeface="Arial" panose="020B0604020202020204" pitchFamily="34" charset="0"/>
              </a:rPr>
              <a:t> from the test site.  These signals have confusing polarities and temporal profiles</a:t>
            </a:r>
            <a:endParaRPr lang="en-US" sz="1200" dirty="0"/>
          </a:p>
        </p:txBody>
      </p:sp>
      <p:sp>
        <p:nvSpPr>
          <p:cNvPr id="18" name="TextBox 17">
            <a:extLst>
              <a:ext uri="{FF2B5EF4-FFF2-40B4-BE49-F238E27FC236}">
                <a16:creationId xmlns:a16="http://schemas.microsoft.com/office/drawing/2014/main" id="{493B0740-1134-218F-98C6-339AC4CD2E9F}"/>
              </a:ext>
            </a:extLst>
          </p:cNvPr>
          <p:cNvSpPr txBox="1"/>
          <p:nvPr/>
        </p:nvSpPr>
        <p:spPr>
          <a:xfrm>
            <a:off x="2682934" y="2945528"/>
            <a:ext cx="2086773" cy="2123658"/>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A magnetic pulse generator has been built to emulate the UGT magnetic bubble signature. </a:t>
            </a:r>
            <a:r>
              <a:rPr lang="en-US" sz="1200" dirty="0">
                <a:latin typeface="Arial" panose="020B0604020202020204" pitchFamily="34" charset="0"/>
                <a:cs typeface="Arial" panose="020B0604020202020204" pitchFamily="34" charset="0"/>
                <a:hlinkClick r:id="rId5" action="ppaction://hlinksldjump"/>
              </a:rPr>
              <a:t>This</a:t>
            </a:r>
            <a:r>
              <a:rPr lang="en-US" sz="1200" dirty="0">
                <a:latin typeface="Arial" panose="020B0604020202020204" pitchFamily="34" charset="0"/>
                <a:cs typeface="Arial" panose="020B0604020202020204" pitchFamily="34" charset="0"/>
              </a:rPr>
              <a:t> source is located in a tunnel ≈250 </a:t>
            </a:r>
            <a:r>
              <a:rPr lang="en-US" sz="1200" dirty="0" err="1">
                <a:latin typeface="Arial" panose="020B0604020202020204" pitchFamily="34" charset="0"/>
                <a:cs typeface="Arial" panose="020B0604020202020204" pitchFamily="34" charset="0"/>
              </a:rPr>
              <a:t>metres</a:t>
            </a:r>
            <a:r>
              <a:rPr lang="en-US" sz="1200" dirty="0">
                <a:latin typeface="Arial" panose="020B0604020202020204" pitchFamily="34" charset="0"/>
                <a:cs typeface="Arial" panose="020B0604020202020204" pitchFamily="34" charset="0"/>
              </a:rPr>
              <a:t> deep. The low frequency electromagnetic signals from this source are sensed at several  measurement stations nearby the synthetic source.</a:t>
            </a:r>
          </a:p>
        </p:txBody>
      </p:sp>
      <p:sp>
        <p:nvSpPr>
          <p:cNvPr id="20" name="TextBox 19">
            <a:extLst>
              <a:ext uri="{FF2B5EF4-FFF2-40B4-BE49-F238E27FC236}">
                <a16:creationId xmlns:a16="http://schemas.microsoft.com/office/drawing/2014/main" id="{15499629-28FB-0856-E557-9614EC3F10CF}"/>
              </a:ext>
            </a:extLst>
          </p:cNvPr>
          <p:cNvSpPr txBox="1"/>
          <p:nvPr/>
        </p:nvSpPr>
        <p:spPr>
          <a:xfrm>
            <a:off x="7422293" y="3106262"/>
            <a:ext cx="2139975" cy="1569660"/>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The decease of VLF signal strength with radial distance is </a:t>
            </a:r>
            <a:r>
              <a:rPr lang="en-US" sz="1200" dirty="0">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consistent</a:t>
            </a:r>
            <a:r>
              <a:rPr lang="en-US" sz="1200" dirty="0">
                <a:latin typeface="Arial" panose="020B0604020202020204" pitchFamily="34" charset="0"/>
                <a:cs typeface="Arial" panose="020B0604020202020204" pitchFamily="34" charset="0"/>
              </a:rPr>
              <a:t> with</a:t>
            </a:r>
          </a:p>
          <a:p>
            <a:pPr algn="ctr"/>
            <a:r>
              <a:rPr lang="en-US" sz="1200" dirty="0">
                <a:latin typeface="Arial" panose="020B0604020202020204" pitchFamily="34" charset="0"/>
                <a:cs typeface="Arial" panose="020B0604020202020204" pitchFamily="34" charset="0"/>
              </a:rPr>
              <a:t>the magnetic bubble mechanism. Instrumental effects have corrupted the temporal profiles of the historic data.</a:t>
            </a:r>
          </a:p>
        </p:txBody>
      </p:sp>
      <p:sp>
        <p:nvSpPr>
          <p:cNvPr id="22" name="TextBox 21">
            <a:extLst>
              <a:ext uri="{FF2B5EF4-FFF2-40B4-BE49-F238E27FC236}">
                <a16:creationId xmlns:a16="http://schemas.microsoft.com/office/drawing/2014/main" id="{5F36099B-F449-A1EE-84C3-4C6FABBB03BF}"/>
              </a:ext>
            </a:extLst>
          </p:cNvPr>
          <p:cNvSpPr txBox="1"/>
          <p:nvPr/>
        </p:nvSpPr>
        <p:spPr>
          <a:xfrm>
            <a:off x="9923585" y="3013929"/>
            <a:ext cx="2139975" cy="1754326"/>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The historic data have been compromised by poor timing, limited bandwidth, and other instrumental effects. Nevertheless, they  are consistent with low frequency signals created by the </a:t>
            </a:r>
            <a:r>
              <a:rPr lang="en-US" sz="1200" dirty="0">
                <a:latin typeface="Arial" panose="020B0604020202020204" pitchFamily="34" charset="0"/>
                <a:cs typeface="Arial" panose="020B0604020202020204" pitchFamily="34" charset="0"/>
                <a:hlinkClick r:id="rId7" action="ppaction://hlinksldjump"/>
              </a:rPr>
              <a:t>magnetic bubble mechanism</a:t>
            </a:r>
            <a:endParaRPr lang="en-US" sz="1200" dirty="0"/>
          </a:p>
        </p:txBody>
      </p:sp>
      <p:sp>
        <p:nvSpPr>
          <p:cNvPr id="8" name="TextBox 7">
            <a:extLst>
              <a:ext uri="{FF2B5EF4-FFF2-40B4-BE49-F238E27FC236}">
                <a16:creationId xmlns:a16="http://schemas.microsoft.com/office/drawing/2014/main" id="{EF660246-4580-DF90-8012-0540E319DA86}"/>
              </a:ext>
            </a:extLst>
          </p:cNvPr>
          <p:cNvSpPr txBox="1"/>
          <p:nvPr/>
        </p:nvSpPr>
        <p:spPr>
          <a:xfrm>
            <a:off x="5278037" y="1595059"/>
            <a:ext cx="1713702" cy="369332"/>
          </a:xfrm>
          <a:prstGeom prst="rect">
            <a:avLst/>
          </a:prstGeom>
          <a:noFill/>
          <a:ln w="25400">
            <a:solidFill>
              <a:schemeClr val="tx1"/>
            </a:solidFill>
          </a:ln>
        </p:spPr>
        <p:txBody>
          <a:bodyPr wrap="square" rtlCol="0">
            <a:spAutoFit/>
          </a:bodyPr>
          <a:lstStyle/>
          <a:p>
            <a:r>
              <a:rPr lang="en-US" dirty="0">
                <a:highlight>
                  <a:srgbClr val="FFFF00"/>
                </a:highlight>
              </a:rPr>
              <a:t>LA-UR-23-26192</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383CED-554B-11C2-3ECB-1AE078EFDE6C}"/>
              </a:ext>
            </a:extLst>
          </p:cNvPr>
          <p:cNvSpPr txBox="1"/>
          <p:nvPr/>
        </p:nvSpPr>
        <p:spPr>
          <a:xfrm>
            <a:off x="385666" y="1341415"/>
            <a:ext cx="10437844" cy="1569660"/>
          </a:xfrm>
          <a:prstGeom prst="rect">
            <a:avLst/>
          </a:prstGeom>
          <a:noFill/>
        </p:spPr>
        <p:txBody>
          <a:bodyPr wrap="square">
            <a:spAutoFit/>
          </a:bodyPr>
          <a:lstStyle/>
          <a:p>
            <a:r>
              <a:rPr lang="en-US" sz="1600" dirty="0"/>
              <a:t>Impulsive, low-frequency, electromagnetic signals were observed during historic United States underground nuclear tests. The source of these signals is uncertain though a prime candidate is the so-called “magnetic bubble”. This mechanism creates a magnetic signature when the hot plasma shell from the explosion expands in the Earth’s magnetic field. At low frequencies, this signal can diffuse to the surface where it can be detected. We have conducted experiments with an underground synthetic source at the Nevada National Security Site to emulate possible magnetic bubble signals and to investigate propagation through the intervening overburden. </a:t>
            </a:r>
          </a:p>
        </p:txBody>
      </p:sp>
      <p:pic>
        <p:nvPicPr>
          <p:cNvPr id="6" name="Picture 5">
            <a:extLst>
              <a:ext uri="{FF2B5EF4-FFF2-40B4-BE49-F238E27FC236}">
                <a16:creationId xmlns:a16="http://schemas.microsoft.com/office/drawing/2014/main" id="{712307E1-355D-93F0-8AA6-B8F2D02AB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18" y="3184849"/>
            <a:ext cx="4365286" cy="3406821"/>
          </a:xfrm>
          <a:prstGeom prst="rect">
            <a:avLst/>
          </a:prstGeom>
        </p:spPr>
      </p:pic>
      <p:sp>
        <p:nvSpPr>
          <p:cNvPr id="8" name="TextBox 7">
            <a:extLst>
              <a:ext uri="{FF2B5EF4-FFF2-40B4-BE49-F238E27FC236}">
                <a16:creationId xmlns:a16="http://schemas.microsoft.com/office/drawing/2014/main" id="{72AF4720-72CD-C98B-C6B0-51279C00351D}"/>
              </a:ext>
            </a:extLst>
          </p:cNvPr>
          <p:cNvSpPr txBox="1"/>
          <p:nvPr/>
        </p:nvSpPr>
        <p:spPr>
          <a:xfrm>
            <a:off x="6203763" y="3184849"/>
            <a:ext cx="3894332" cy="3200876"/>
          </a:xfrm>
          <a:prstGeom prst="rect">
            <a:avLst/>
          </a:prstGeom>
          <a:noFill/>
        </p:spPr>
        <p:txBody>
          <a:bodyPr wrap="square">
            <a:spAutoFit/>
          </a:bodyPr>
          <a:lstStyle/>
          <a:p>
            <a:r>
              <a:rPr lang="en-US" sz="1600" dirty="0"/>
              <a:t>Ford &amp; Sweeney (2020) LLNL-TR-815199, Lawrence Livermore National Laboratory</a:t>
            </a:r>
          </a:p>
          <a:p>
            <a:endParaRPr lang="en-US" sz="1600" dirty="0"/>
          </a:p>
          <a:p>
            <a:pPr marL="285750" indent="-285750">
              <a:buFont typeface="Arial" panose="020B0604020202020204" pitchFamily="34" charset="0"/>
              <a:buChar char="•"/>
            </a:pPr>
            <a:r>
              <a:rPr lang="en-US" sz="1600" dirty="0"/>
              <a:t>Analyzed historic US UNT data for detect/non-detect using low frequency electromagnetic signals</a:t>
            </a:r>
          </a:p>
          <a:p>
            <a:pPr marL="285750" indent="-285750">
              <a:buFont typeface="Arial" panose="020B0604020202020204" pitchFamily="34" charset="0"/>
              <a:buChar char="•"/>
            </a:pPr>
            <a:r>
              <a:rPr lang="en-US" sz="1600" dirty="0"/>
              <a:t>Ignore polarization, pulse shape, etc.  - just use detection of LF EM signal</a:t>
            </a:r>
          </a:p>
          <a:p>
            <a:pPr marL="285750" indent="-285750">
              <a:buFont typeface="Arial" panose="020B0604020202020204" pitchFamily="34" charset="0"/>
              <a:buChar char="•"/>
            </a:pPr>
            <a:r>
              <a:rPr lang="en-US" sz="1600" dirty="0"/>
              <a:t>Assumed vertical magnetic noise level 10pT – close to ambient noise floor</a:t>
            </a:r>
          </a:p>
          <a:p>
            <a:pPr marL="285750" indent="-285750">
              <a:buFont typeface="Arial" panose="020B0604020202020204" pitchFamily="34" charset="0"/>
              <a:buChar char="•"/>
            </a:pPr>
            <a:r>
              <a:rPr lang="en-US" sz="1600" dirty="0"/>
              <a:t>Strong evidence that sensed signals are magnetic bubble signatures</a:t>
            </a:r>
          </a:p>
          <a:p>
            <a:endParaRPr lang="en-US" sz="1000" dirty="0"/>
          </a:p>
        </p:txBody>
      </p:sp>
      <p:sp>
        <p:nvSpPr>
          <p:cNvPr id="9" name="TextBox 8">
            <a:extLst>
              <a:ext uri="{FF2B5EF4-FFF2-40B4-BE49-F238E27FC236}">
                <a16:creationId xmlns:a16="http://schemas.microsoft.com/office/drawing/2014/main" id="{24683A93-A186-A5D7-6CDB-A901740C8109}"/>
              </a:ext>
            </a:extLst>
          </p:cNvPr>
          <p:cNvSpPr txBox="1"/>
          <p:nvPr/>
        </p:nvSpPr>
        <p:spPr>
          <a:xfrm>
            <a:off x="2292190" y="266330"/>
            <a:ext cx="7032170" cy="707886"/>
          </a:xfrm>
          <a:prstGeom prst="rect">
            <a:avLst/>
          </a:prstGeom>
          <a:noFill/>
        </p:spPr>
        <p:txBody>
          <a:bodyPr wrap="square">
            <a:spAutoFit/>
          </a:bodyPr>
          <a:lstStyle/>
          <a:p>
            <a:pPr algn="ctr" eaLnBrk="0" hangingPunct="0"/>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 Introduction</a:t>
            </a:r>
          </a:p>
        </p:txBody>
      </p:sp>
      <p:pic>
        <p:nvPicPr>
          <p:cNvPr id="10" name="Picture 9" descr="A picture containing text, font, graphics, logo&#10;&#10;Description automatically generated">
            <a:extLst>
              <a:ext uri="{FF2B5EF4-FFF2-40B4-BE49-F238E27FC236}">
                <a16:creationId xmlns:a16="http://schemas.microsoft.com/office/drawing/2014/main" id="{E02A08A3-83D5-52E3-FE20-CE09707E09C0}"/>
              </a:ext>
            </a:extLst>
          </p:cNvPr>
          <p:cNvPicPr>
            <a:picLocks noChangeAspect="1"/>
          </p:cNvPicPr>
          <p:nvPr/>
        </p:nvPicPr>
        <p:blipFill>
          <a:blip r:embed="rId3"/>
          <a:stretch>
            <a:fillRect/>
          </a:stretch>
        </p:blipFill>
        <p:spPr>
          <a:xfrm>
            <a:off x="9899810" y="39512"/>
            <a:ext cx="2077024" cy="407888"/>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C834A3F3-978D-C922-750A-C4AE6332BF32}"/>
              </a:ext>
            </a:extLst>
          </p:cNvPr>
          <p:cNvPicPr>
            <a:picLocks noChangeAspect="1"/>
          </p:cNvPicPr>
          <p:nvPr/>
        </p:nvPicPr>
        <p:blipFill>
          <a:blip r:embed="rId4"/>
          <a:stretch>
            <a:fillRect/>
          </a:stretch>
        </p:blipFill>
        <p:spPr>
          <a:xfrm>
            <a:off x="9933134" y="596906"/>
            <a:ext cx="2077024" cy="649069"/>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DC407A1-2715-C5F8-883C-766D1122827B}"/>
              </a:ext>
            </a:extLst>
          </p:cNvPr>
          <p:cNvSpPr txBox="1"/>
          <p:nvPr/>
        </p:nvSpPr>
        <p:spPr>
          <a:xfrm>
            <a:off x="2708988" y="219949"/>
            <a:ext cx="6151982" cy="707886"/>
          </a:xfrm>
          <a:prstGeom prst="rect">
            <a:avLst/>
          </a:prstGeom>
          <a:noFill/>
        </p:spPr>
        <p:txBody>
          <a:bodyPr wrap="square">
            <a:spAutoFit/>
          </a:bodyPr>
          <a:lstStyle/>
          <a:p>
            <a:pPr algn="ctr" eaLnBrk="0" hangingPunct="0"/>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Using low-frequency electromagnetic signals to explore </a:t>
            </a:r>
          </a:p>
          <a:p>
            <a:pPr algn="ctr" eaLnBrk="0" hangingPunct="0"/>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historic nuclear test observations: Objectives</a:t>
            </a:r>
          </a:p>
        </p:txBody>
      </p:sp>
      <p:pic>
        <p:nvPicPr>
          <p:cNvPr id="7" name="Picture 6">
            <a:extLst>
              <a:ext uri="{FF2B5EF4-FFF2-40B4-BE49-F238E27FC236}">
                <a16:creationId xmlns:a16="http://schemas.microsoft.com/office/drawing/2014/main" id="{1BB9A372-FD24-CEDF-29D8-4DAAC7CD1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26" y="1451528"/>
            <a:ext cx="4819373" cy="3192137"/>
          </a:xfrm>
          <a:prstGeom prst="rect">
            <a:avLst/>
          </a:prstGeom>
        </p:spPr>
      </p:pic>
      <p:sp>
        <p:nvSpPr>
          <p:cNvPr id="8" name="TextBox 7">
            <a:extLst>
              <a:ext uri="{FF2B5EF4-FFF2-40B4-BE49-F238E27FC236}">
                <a16:creationId xmlns:a16="http://schemas.microsoft.com/office/drawing/2014/main" id="{42154E31-2312-8EC3-20F9-0BC8550B617A}"/>
              </a:ext>
            </a:extLst>
          </p:cNvPr>
          <p:cNvSpPr txBox="1"/>
          <p:nvPr/>
        </p:nvSpPr>
        <p:spPr>
          <a:xfrm>
            <a:off x="640878" y="4888169"/>
            <a:ext cx="4576668" cy="1323439"/>
          </a:xfrm>
          <a:prstGeom prst="rect">
            <a:avLst/>
          </a:prstGeom>
          <a:noFill/>
          <a:ln w="25400">
            <a:solidFill>
              <a:srgbClr val="FF0000"/>
            </a:solidFill>
          </a:ln>
        </p:spPr>
        <p:txBody>
          <a:bodyPr wrap="square" rtlCol="0">
            <a:spAutoFit/>
          </a:bodyPr>
          <a:lstStyle/>
          <a:p>
            <a:r>
              <a:rPr lang="en-US" sz="1600" dirty="0"/>
              <a:t>Many questions remain about the nature of the electromagnetic signals seen during US tests:</a:t>
            </a:r>
          </a:p>
          <a:p>
            <a:pPr marL="285750" indent="-285750">
              <a:buFont typeface="Arial" panose="020B0604020202020204" pitchFamily="34" charset="0"/>
              <a:buChar char="•"/>
            </a:pPr>
            <a:r>
              <a:rPr lang="en-US" sz="1600" dirty="0"/>
              <a:t>Are they causally connected to the test?</a:t>
            </a:r>
          </a:p>
          <a:p>
            <a:pPr marL="285750" indent="-285750">
              <a:buFont typeface="Arial" panose="020B0604020202020204" pitchFamily="34" charset="0"/>
              <a:buChar char="•"/>
            </a:pPr>
            <a:r>
              <a:rPr lang="en-US" sz="1600" dirty="0"/>
              <a:t>Is the mechanism the magnetic bubble?</a:t>
            </a:r>
          </a:p>
          <a:p>
            <a:pPr marL="285750" indent="-285750">
              <a:buFont typeface="Arial" panose="020B0604020202020204" pitchFamily="34" charset="0"/>
              <a:buChar char="•"/>
            </a:pPr>
            <a:r>
              <a:rPr lang="en-US" sz="1600" dirty="0"/>
              <a:t>How do we interpret the historic signals?</a:t>
            </a:r>
          </a:p>
        </p:txBody>
      </p:sp>
      <p:pic>
        <p:nvPicPr>
          <p:cNvPr id="9" name="Picture 8">
            <a:extLst>
              <a:ext uri="{FF2B5EF4-FFF2-40B4-BE49-F238E27FC236}">
                <a16:creationId xmlns:a16="http://schemas.microsoft.com/office/drawing/2014/main" id="{E0613EB2-442C-BC70-00BE-7239232F2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899" y="1311697"/>
            <a:ext cx="5036621" cy="3496679"/>
          </a:xfrm>
          <a:prstGeom prst="rect">
            <a:avLst/>
          </a:prstGeom>
        </p:spPr>
      </p:pic>
      <p:sp>
        <p:nvSpPr>
          <p:cNvPr id="10" name="TextBox 9">
            <a:extLst>
              <a:ext uri="{FF2B5EF4-FFF2-40B4-BE49-F238E27FC236}">
                <a16:creationId xmlns:a16="http://schemas.microsoft.com/office/drawing/2014/main" id="{B1D7C585-C05B-3336-49D6-84D2B3428DCB}"/>
              </a:ext>
            </a:extLst>
          </p:cNvPr>
          <p:cNvSpPr txBox="1"/>
          <p:nvPr/>
        </p:nvSpPr>
        <p:spPr>
          <a:xfrm>
            <a:off x="5971985" y="4643665"/>
            <a:ext cx="4068095" cy="461665"/>
          </a:xfrm>
          <a:prstGeom prst="rect">
            <a:avLst/>
          </a:prstGeom>
          <a:noFill/>
          <a:ln w="25400">
            <a:solidFill>
              <a:schemeClr val="accent1"/>
            </a:solidFill>
          </a:ln>
        </p:spPr>
        <p:txBody>
          <a:bodyPr wrap="square" rtlCol="0">
            <a:spAutoFit/>
          </a:bodyPr>
          <a:lstStyle/>
          <a:p>
            <a:r>
              <a:rPr lang="en-US" sz="1200" dirty="0"/>
              <a:t>Hardin Test (20-150kT) DOE/NV-209, Rev. 16:  Sweeney (1989) UCRL-53899, Lawrence Livermore National Laboratory</a:t>
            </a:r>
          </a:p>
        </p:txBody>
      </p:sp>
      <p:sp>
        <p:nvSpPr>
          <p:cNvPr id="11" name="TextBox 10">
            <a:extLst>
              <a:ext uri="{FF2B5EF4-FFF2-40B4-BE49-F238E27FC236}">
                <a16:creationId xmlns:a16="http://schemas.microsoft.com/office/drawing/2014/main" id="{D8DB25C7-585E-1B6C-9099-B1E73547A441}"/>
              </a:ext>
            </a:extLst>
          </p:cNvPr>
          <p:cNvSpPr txBox="1"/>
          <p:nvPr/>
        </p:nvSpPr>
        <p:spPr>
          <a:xfrm>
            <a:off x="5729854" y="5458830"/>
            <a:ext cx="4552359" cy="738664"/>
          </a:xfrm>
          <a:prstGeom prst="rect">
            <a:avLst/>
          </a:prstGeom>
          <a:noFill/>
          <a:ln w="25400">
            <a:solidFill>
              <a:srgbClr val="FF0000"/>
            </a:solidFill>
          </a:ln>
        </p:spPr>
        <p:txBody>
          <a:bodyPr wrap="square" rtlCol="0">
            <a:spAutoFit/>
          </a:bodyPr>
          <a:lstStyle/>
          <a:p>
            <a:r>
              <a:rPr lang="en-US" sz="1400" dirty="0"/>
              <a:t>Much of the historic electromagnetic data collected during US UGTs used poor timing (no GPS) and limited bandwidth (&lt;40Hz effective, 8-bit digitizers)</a:t>
            </a:r>
          </a:p>
        </p:txBody>
      </p:sp>
      <p:pic>
        <p:nvPicPr>
          <p:cNvPr id="12" name="Picture 11" descr="A picture containing text, font, graphics, logo&#10;&#10;Description automatically generated">
            <a:extLst>
              <a:ext uri="{FF2B5EF4-FFF2-40B4-BE49-F238E27FC236}">
                <a16:creationId xmlns:a16="http://schemas.microsoft.com/office/drawing/2014/main" id="{576FD27B-CAA6-41D1-D575-487436C92D51}"/>
              </a:ext>
            </a:extLst>
          </p:cNvPr>
          <p:cNvPicPr>
            <a:picLocks noChangeAspect="1"/>
          </p:cNvPicPr>
          <p:nvPr/>
        </p:nvPicPr>
        <p:blipFill>
          <a:blip r:embed="rId4"/>
          <a:stretch>
            <a:fillRect/>
          </a:stretch>
        </p:blipFill>
        <p:spPr>
          <a:xfrm>
            <a:off x="9899810" y="39512"/>
            <a:ext cx="2077024" cy="407888"/>
          </a:xfrm>
          <a:prstGeom prst="rect">
            <a:avLst/>
          </a:prstGeom>
        </p:spPr>
      </p:pic>
      <p:pic>
        <p:nvPicPr>
          <p:cNvPr id="13" name="Picture 12" descr="Graphical user interface&#10;&#10;Description automatically generated with low confidence">
            <a:extLst>
              <a:ext uri="{FF2B5EF4-FFF2-40B4-BE49-F238E27FC236}">
                <a16:creationId xmlns:a16="http://schemas.microsoft.com/office/drawing/2014/main" id="{20B4204F-1A0D-4823-3E8F-288EB07E9DD7}"/>
              </a:ext>
            </a:extLst>
          </p:cNvPr>
          <p:cNvPicPr>
            <a:picLocks noChangeAspect="1"/>
          </p:cNvPicPr>
          <p:nvPr/>
        </p:nvPicPr>
        <p:blipFill>
          <a:blip r:embed="rId5"/>
          <a:stretch>
            <a:fillRect/>
          </a:stretch>
        </p:blipFill>
        <p:spPr>
          <a:xfrm>
            <a:off x="9933134" y="596906"/>
            <a:ext cx="2077024" cy="649069"/>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3C2BF3-FFB9-5ECE-BEFE-FBC5C314D504}"/>
              </a:ext>
            </a:extLst>
          </p:cNvPr>
          <p:cNvSpPr txBox="1"/>
          <p:nvPr/>
        </p:nvSpPr>
        <p:spPr>
          <a:xfrm>
            <a:off x="464844" y="1108993"/>
            <a:ext cx="523690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Use synthetic source (right) to create “magnetic bubble”-like electromagnetic pulses; use timed discharge of ≈320A from capacitor bank into 4m diameter coil</a:t>
            </a:r>
          </a:p>
          <a:p>
            <a:pPr marL="285750" indent="-285750">
              <a:buFont typeface="Arial" panose="020B0604020202020204" pitchFamily="34" charset="0"/>
              <a:buChar char="•"/>
            </a:pPr>
            <a:r>
              <a:rPr lang="en-US" sz="1600" dirty="0"/>
              <a:t>Reproducible pulses, GPS-slaved timing of transmitter  and electromagnetic detectors</a:t>
            </a:r>
          </a:p>
          <a:p>
            <a:pPr marL="285750" indent="-285750">
              <a:buFont typeface="Arial" panose="020B0604020202020204" pitchFamily="34" charset="0"/>
              <a:buChar char="•"/>
            </a:pPr>
            <a:r>
              <a:rPr lang="en-US" sz="1600" dirty="0"/>
              <a:t>Use network of low frequency (&lt;10 kHz) magnetic and electric field sensors in tunnel and on top of ≈300m of rock overburden</a:t>
            </a:r>
          </a:p>
          <a:p>
            <a:pPr marL="285750" indent="-285750">
              <a:buFont typeface="Arial" panose="020B0604020202020204" pitchFamily="34" charset="0"/>
              <a:buChar char="•"/>
            </a:pPr>
            <a:r>
              <a:rPr lang="en-US" sz="1600" dirty="0"/>
              <a:t>Collect orthogonal components of E and B fields at each sensor station location</a:t>
            </a:r>
          </a:p>
          <a:p>
            <a:pPr marL="285750" indent="-285750">
              <a:buFont typeface="Arial" panose="020B0604020202020204" pitchFamily="34" charset="0"/>
              <a:buChar char="•"/>
            </a:pPr>
            <a:r>
              <a:rPr lang="en-US" sz="1600" dirty="0"/>
              <a:t>Use testbed in tuff at Nevada Nuclear Security Site</a:t>
            </a:r>
          </a:p>
          <a:p>
            <a:pPr marL="285750" indent="-285750">
              <a:buFont typeface="Arial" panose="020B0604020202020204" pitchFamily="34" charset="0"/>
              <a:buChar char="•"/>
            </a:pPr>
            <a:r>
              <a:rPr lang="en-US" sz="1600" dirty="0"/>
              <a:t>Peak magnetic dipole moment = 100 kA-m</a:t>
            </a:r>
            <a:r>
              <a:rPr lang="en-US" sz="1600" baseline="30000" dirty="0"/>
              <a:t>2</a:t>
            </a:r>
            <a:r>
              <a:rPr lang="en-US" sz="1600" dirty="0"/>
              <a:t> (predicted for ≈1kt UGT in 10m radius cavity  – </a:t>
            </a:r>
            <a:r>
              <a:rPr lang="en-US" sz="1600" dirty="0" err="1"/>
              <a:t>Karlykhanov</a:t>
            </a:r>
            <a:r>
              <a:rPr lang="en-US" sz="1600" dirty="0"/>
              <a:t> et al. 2004)</a:t>
            </a:r>
          </a:p>
          <a:p>
            <a:pPr marL="285750" indent="-285750">
              <a:buFont typeface="Arial" panose="020B0604020202020204" pitchFamily="34" charset="0"/>
              <a:buChar char="•"/>
            </a:pPr>
            <a:r>
              <a:rPr lang="en-US" sz="1600" dirty="0"/>
              <a:t>Attenuation in rock is small in VLF range (&lt;3 kHz)</a:t>
            </a:r>
          </a:p>
        </p:txBody>
      </p:sp>
      <p:pic>
        <p:nvPicPr>
          <p:cNvPr id="7" name="Picture 6">
            <a:extLst>
              <a:ext uri="{FF2B5EF4-FFF2-40B4-BE49-F238E27FC236}">
                <a16:creationId xmlns:a16="http://schemas.microsoft.com/office/drawing/2014/main" id="{B8A7A489-7B05-12AE-1D01-1B3596DDC89D}"/>
              </a:ext>
            </a:extLst>
          </p:cNvPr>
          <p:cNvPicPr>
            <a:picLocks noChangeAspect="1"/>
          </p:cNvPicPr>
          <p:nvPr/>
        </p:nvPicPr>
        <p:blipFill>
          <a:blip r:embed="rId2"/>
          <a:stretch>
            <a:fillRect/>
          </a:stretch>
        </p:blipFill>
        <p:spPr>
          <a:xfrm>
            <a:off x="6282613" y="1266712"/>
            <a:ext cx="4231365" cy="5324958"/>
          </a:xfrm>
          <a:prstGeom prst="rect">
            <a:avLst/>
          </a:prstGeom>
        </p:spPr>
      </p:pic>
      <p:pic>
        <p:nvPicPr>
          <p:cNvPr id="8" name="Picture 7" descr="Chart, histogram">
            <a:extLst>
              <a:ext uri="{FF2B5EF4-FFF2-40B4-BE49-F238E27FC236}">
                <a16:creationId xmlns:a16="http://schemas.microsoft.com/office/drawing/2014/main" id="{936B89EC-4CC1-BE06-BB07-59EF88FF5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40" y="5364538"/>
            <a:ext cx="1609908" cy="1077183"/>
          </a:xfrm>
          <a:prstGeom prst="rect">
            <a:avLst/>
          </a:prstGeom>
        </p:spPr>
      </p:pic>
      <p:sp>
        <p:nvSpPr>
          <p:cNvPr id="9" name="TextBox 8">
            <a:extLst>
              <a:ext uri="{FF2B5EF4-FFF2-40B4-BE49-F238E27FC236}">
                <a16:creationId xmlns:a16="http://schemas.microsoft.com/office/drawing/2014/main" id="{50EF3D0C-069F-5EF0-37ED-B6F60D388D3D}"/>
              </a:ext>
            </a:extLst>
          </p:cNvPr>
          <p:cNvSpPr txBox="1"/>
          <p:nvPr/>
        </p:nvSpPr>
        <p:spPr>
          <a:xfrm>
            <a:off x="9455100" y="5464031"/>
            <a:ext cx="936848" cy="338554"/>
          </a:xfrm>
          <a:prstGeom prst="rect">
            <a:avLst/>
          </a:prstGeom>
          <a:noFill/>
        </p:spPr>
        <p:txBody>
          <a:bodyPr wrap="square" rtlCol="0">
            <a:spAutoFit/>
          </a:bodyPr>
          <a:lstStyle/>
          <a:p>
            <a:r>
              <a:rPr lang="en-US" sz="800" dirty="0"/>
              <a:t>Rise time (10/90) = 0.68 </a:t>
            </a:r>
            <a:r>
              <a:rPr lang="en-US" sz="800" dirty="0" err="1"/>
              <a:t>ms</a:t>
            </a:r>
            <a:endParaRPr lang="en-US" sz="800" dirty="0"/>
          </a:p>
        </p:txBody>
      </p:sp>
      <p:sp>
        <p:nvSpPr>
          <p:cNvPr id="10" name="TextBox 9">
            <a:extLst>
              <a:ext uri="{FF2B5EF4-FFF2-40B4-BE49-F238E27FC236}">
                <a16:creationId xmlns:a16="http://schemas.microsoft.com/office/drawing/2014/main" id="{DA02E5F9-D093-A77D-BFBF-EECE1D9BE868}"/>
              </a:ext>
            </a:extLst>
          </p:cNvPr>
          <p:cNvSpPr txBox="1"/>
          <p:nvPr/>
        </p:nvSpPr>
        <p:spPr>
          <a:xfrm>
            <a:off x="655044" y="4779762"/>
            <a:ext cx="5370669" cy="1569660"/>
          </a:xfrm>
          <a:prstGeom prst="rect">
            <a:avLst/>
          </a:prstGeom>
          <a:noFill/>
          <a:ln w="25400">
            <a:solidFill>
              <a:srgbClr val="FF0000"/>
            </a:solidFill>
          </a:ln>
        </p:spPr>
        <p:txBody>
          <a:bodyPr wrap="square" rtlCol="0">
            <a:spAutoFit/>
          </a:bodyPr>
          <a:lstStyle/>
          <a:p>
            <a:pPr marL="171450" indent="-171450">
              <a:buFont typeface="Arial" panose="020B0604020202020204" pitchFamily="34" charset="0"/>
              <a:buChar char="•"/>
            </a:pPr>
            <a:r>
              <a:rPr lang="en-US" sz="1600" dirty="0"/>
              <a:t>Can synthetic pulses be seen at distance through overburden? </a:t>
            </a:r>
          </a:p>
          <a:p>
            <a:pPr marL="171450" indent="-171450">
              <a:buFont typeface="Arial" panose="020B0604020202020204" pitchFamily="34" charset="0"/>
              <a:buChar char="•"/>
            </a:pPr>
            <a:r>
              <a:rPr lang="en-US" sz="1600" dirty="0"/>
              <a:t>What are the ambient noise sources?</a:t>
            </a:r>
          </a:p>
          <a:p>
            <a:pPr marL="171450" indent="-171450">
              <a:buFont typeface="Arial" panose="020B0604020202020204" pitchFamily="34" charset="0"/>
              <a:buChar char="•"/>
            </a:pPr>
            <a:r>
              <a:rPr lang="en-US" sz="1600" dirty="0"/>
              <a:t>How much dispersion will occur?</a:t>
            </a:r>
          </a:p>
          <a:p>
            <a:pPr marL="171450" indent="-171450">
              <a:buFont typeface="Arial" panose="020B0604020202020204" pitchFamily="34" charset="0"/>
              <a:buChar char="•"/>
            </a:pPr>
            <a:r>
              <a:rPr lang="en-US" sz="1600" dirty="0"/>
              <a:t>Can we scale these tests to historic UGT collects?</a:t>
            </a:r>
          </a:p>
          <a:p>
            <a:pPr marL="171450" indent="-171450">
              <a:buFont typeface="Arial" panose="020B0604020202020204" pitchFamily="34" charset="0"/>
              <a:buChar char="•"/>
            </a:pPr>
            <a:r>
              <a:rPr lang="en-US" sz="1600" dirty="0"/>
              <a:t>Do our results explain historic EM collects against US UGTs?</a:t>
            </a:r>
          </a:p>
        </p:txBody>
      </p:sp>
      <p:pic>
        <p:nvPicPr>
          <p:cNvPr id="11" name="Picture 10" descr="A picture containing text, font, graphics, logo&#10;&#10;Description automatically generated">
            <a:extLst>
              <a:ext uri="{FF2B5EF4-FFF2-40B4-BE49-F238E27FC236}">
                <a16:creationId xmlns:a16="http://schemas.microsoft.com/office/drawing/2014/main" id="{79D77A86-242B-6FC2-94B2-A19239FB551F}"/>
              </a:ext>
            </a:extLst>
          </p:cNvPr>
          <p:cNvPicPr>
            <a:picLocks noChangeAspect="1"/>
          </p:cNvPicPr>
          <p:nvPr/>
        </p:nvPicPr>
        <p:blipFill>
          <a:blip r:embed="rId4"/>
          <a:stretch>
            <a:fillRect/>
          </a:stretch>
        </p:blipFill>
        <p:spPr>
          <a:xfrm>
            <a:off x="9899810" y="39512"/>
            <a:ext cx="2077024" cy="407888"/>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CD90F769-2B67-7A71-3C94-B3246D8BA982}"/>
              </a:ext>
            </a:extLst>
          </p:cNvPr>
          <p:cNvPicPr>
            <a:picLocks noChangeAspect="1"/>
          </p:cNvPicPr>
          <p:nvPr/>
        </p:nvPicPr>
        <p:blipFill>
          <a:blip r:embed="rId5"/>
          <a:stretch>
            <a:fillRect/>
          </a:stretch>
        </p:blipFill>
        <p:spPr>
          <a:xfrm>
            <a:off x="9933134" y="596906"/>
            <a:ext cx="2077024" cy="649069"/>
          </a:xfrm>
          <a:prstGeom prst="rect">
            <a:avLst/>
          </a:prstGeom>
        </p:spPr>
      </p:pic>
      <p:sp>
        <p:nvSpPr>
          <p:cNvPr id="13" name="TextBox 12">
            <a:extLst>
              <a:ext uri="{FF2B5EF4-FFF2-40B4-BE49-F238E27FC236}">
                <a16:creationId xmlns:a16="http://schemas.microsoft.com/office/drawing/2014/main" id="{E64A107A-2648-9434-92AF-7E705CD8A152}"/>
              </a:ext>
            </a:extLst>
          </p:cNvPr>
          <p:cNvSpPr txBox="1"/>
          <p:nvPr/>
        </p:nvSpPr>
        <p:spPr>
          <a:xfrm>
            <a:off x="2630058" y="185412"/>
            <a:ext cx="6151982" cy="646331"/>
          </a:xfrm>
          <a:prstGeom prst="rect">
            <a:avLst/>
          </a:prstGeom>
          <a:noFill/>
        </p:spPr>
        <p:txBody>
          <a:bodyPr wrap="square">
            <a:spAutoFit/>
          </a:bodyPr>
          <a:lstStyle/>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Methods</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EF52D95-915B-F379-C744-4F3DD662B9AE}"/>
              </a:ext>
            </a:extLst>
          </p:cNvPr>
          <p:cNvSpPr txBox="1"/>
          <p:nvPr/>
        </p:nvSpPr>
        <p:spPr>
          <a:xfrm>
            <a:off x="5421938" y="1373295"/>
            <a:ext cx="5258967" cy="4832092"/>
          </a:xfrm>
          <a:prstGeom prst="rect">
            <a:avLst/>
          </a:prstGeom>
          <a:noFill/>
        </p:spPr>
        <p:txBody>
          <a:bodyPr wrap="square" rtlCol="0">
            <a:spAutoFit/>
          </a:bodyPr>
          <a:lstStyle/>
          <a:p>
            <a:pPr marL="171450" indent="-171450">
              <a:buFont typeface="Arial" panose="020B0604020202020204" pitchFamily="34" charset="0"/>
              <a:buChar char="•"/>
            </a:pPr>
            <a:r>
              <a:rPr lang="en-US" sz="1400" dirty="0"/>
              <a:t>Our mesa sensor suite used Phoenix Geophysics MTC-150 induction magnetometers and associated RXU-8a data recorders, and Quasar Federal Systems capacitive electric field sensors.</a:t>
            </a:r>
          </a:p>
          <a:p>
            <a:pPr marL="171450" indent="-171450">
              <a:buFont typeface="Arial" panose="020B0604020202020204" pitchFamily="34" charset="0"/>
              <a:buChar char="•"/>
            </a:pPr>
            <a:r>
              <a:rPr lang="en-US" sz="1400" dirty="0"/>
              <a:t>The noise background is significant. Most of the impulsive events are due to lightning discharges, many at geographically-distant locations but propagated efficiently in the Earth—ionospheric duct.</a:t>
            </a:r>
          </a:p>
          <a:p>
            <a:pPr marL="171450" indent="-171450">
              <a:buFont typeface="Arial" panose="020B0604020202020204" pitchFamily="34" charset="0"/>
              <a:buChar char="•"/>
            </a:pPr>
            <a:r>
              <a:rPr lang="en-US" sz="1400" dirty="0"/>
              <a:t>Some anthropogenic (60Hz and harmonics) noise is also seen in the data records.  These signals can be removed effectively with signal processing.</a:t>
            </a:r>
          </a:p>
          <a:p>
            <a:pPr marL="171450" indent="-171450">
              <a:buFont typeface="Arial" panose="020B0604020202020204" pitchFamily="34" charset="0"/>
              <a:buChar char="•"/>
            </a:pPr>
            <a:r>
              <a:rPr lang="en-US" sz="1400" dirty="0"/>
              <a:t>Our electromagnetic stations in the tunnel close to the synthetic Source (within 150 m)) can see a single pulse easily</a:t>
            </a:r>
          </a:p>
          <a:p>
            <a:pPr marL="171450" indent="-171450">
              <a:buFont typeface="Arial" panose="020B0604020202020204" pitchFamily="34" charset="0"/>
              <a:buChar char="•"/>
            </a:pPr>
            <a:r>
              <a:rPr lang="en-US" sz="1400" dirty="0"/>
              <a:t>Station “19X”  for the Hardin collects was at 5.1 km from the UGT. The electromagnetic signals are in the near-field i.e. propagation losses scale as 1/R</a:t>
            </a:r>
            <a:r>
              <a:rPr lang="en-US" sz="1400" baseline="30000" dirty="0"/>
              <a:t>3</a:t>
            </a:r>
            <a:r>
              <a:rPr lang="en-US" sz="1400" dirty="0"/>
              <a:t>.  Therefore we expect a propagation loss of ≈125 bigger than for our experiments.</a:t>
            </a:r>
          </a:p>
          <a:p>
            <a:pPr marL="171450" indent="-171450">
              <a:buFont typeface="Arial" panose="020B0604020202020204" pitchFamily="34" charset="0"/>
              <a:buChar char="•"/>
            </a:pPr>
            <a:r>
              <a:rPr lang="en-US" sz="1400" dirty="0"/>
              <a:t>The scaling of a nominal 1 kt event to the size of the Hardin event is not straightforward – many factors are involved e.g. rock electrical properties, and the geometry of device emplacement.</a:t>
            </a:r>
          </a:p>
          <a:p>
            <a:pPr marL="171450" indent="-171450">
              <a:buFont typeface="Arial" panose="020B0604020202020204" pitchFamily="34" charset="0"/>
              <a:buChar char="•"/>
            </a:pPr>
            <a:r>
              <a:rPr lang="en-US" sz="1400" dirty="0"/>
              <a:t>At 1 km there is limited dispersion of the synthetic pulse.</a:t>
            </a:r>
          </a:p>
          <a:p>
            <a:pPr marL="171450" indent="-171450">
              <a:buFont typeface="Arial" panose="020B0604020202020204" pitchFamily="34" charset="0"/>
              <a:buChar char="•"/>
            </a:pPr>
            <a:r>
              <a:rPr lang="en-US" sz="1400" dirty="0"/>
              <a:t>The attenuation in the tunnel infrastructure rock bolts, ground control mesh, rails) is small (&lt;2 dB) at the frequencies of interest &lt;1 kHz)</a:t>
            </a:r>
          </a:p>
        </p:txBody>
      </p:sp>
      <p:pic>
        <p:nvPicPr>
          <p:cNvPr id="8" name="Picture 7">
            <a:extLst>
              <a:ext uri="{FF2B5EF4-FFF2-40B4-BE49-F238E27FC236}">
                <a16:creationId xmlns:a16="http://schemas.microsoft.com/office/drawing/2014/main" id="{9A7959CE-CA51-8073-E6FA-64B0390FCE78}"/>
              </a:ext>
            </a:extLst>
          </p:cNvPr>
          <p:cNvPicPr>
            <a:picLocks noChangeAspect="1"/>
          </p:cNvPicPr>
          <p:nvPr/>
        </p:nvPicPr>
        <p:blipFill>
          <a:blip r:embed="rId2"/>
          <a:stretch>
            <a:fillRect/>
          </a:stretch>
        </p:blipFill>
        <p:spPr>
          <a:xfrm>
            <a:off x="2757755" y="1373295"/>
            <a:ext cx="2664183" cy="1816765"/>
          </a:xfrm>
          <a:prstGeom prst="rect">
            <a:avLst/>
          </a:prstGeom>
        </p:spPr>
      </p:pic>
      <p:pic>
        <p:nvPicPr>
          <p:cNvPr id="9" name="Picture 8" descr="Chart&#10;&#10;Description automatically generated">
            <a:extLst>
              <a:ext uri="{FF2B5EF4-FFF2-40B4-BE49-F238E27FC236}">
                <a16:creationId xmlns:a16="http://schemas.microsoft.com/office/drawing/2014/main" id="{AD2C1FD0-910A-2357-8789-1F6FB49EF692}"/>
              </a:ext>
            </a:extLst>
          </p:cNvPr>
          <p:cNvPicPr>
            <a:picLocks noChangeAspect="1"/>
          </p:cNvPicPr>
          <p:nvPr/>
        </p:nvPicPr>
        <p:blipFill>
          <a:blip r:embed="rId3"/>
          <a:stretch>
            <a:fillRect/>
          </a:stretch>
        </p:blipFill>
        <p:spPr>
          <a:xfrm>
            <a:off x="2743246" y="3366795"/>
            <a:ext cx="2668332" cy="1815566"/>
          </a:xfrm>
          <a:prstGeom prst="rect">
            <a:avLst/>
          </a:prstGeom>
        </p:spPr>
      </p:pic>
      <p:pic>
        <p:nvPicPr>
          <p:cNvPr id="10" name="Picture 9" descr="Chart&#10;&#10;Description automatically generated">
            <a:extLst>
              <a:ext uri="{FF2B5EF4-FFF2-40B4-BE49-F238E27FC236}">
                <a16:creationId xmlns:a16="http://schemas.microsoft.com/office/drawing/2014/main" id="{1853CD2A-3D61-782A-5980-B9CE803D2468}"/>
              </a:ext>
            </a:extLst>
          </p:cNvPr>
          <p:cNvPicPr>
            <a:picLocks noChangeAspect="1"/>
          </p:cNvPicPr>
          <p:nvPr/>
        </p:nvPicPr>
        <p:blipFill>
          <a:blip r:embed="rId4"/>
          <a:stretch>
            <a:fillRect/>
          </a:stretch>
        </p:blipFill>
        <p:spPr>
          <a:xfrm>
            <a:off x="132589" y="1412822"/>
            <a:ext cx="2617249" cy="1815569"/>
          </a:xfrm>
          <a:prstGeom prst="rect">
            <a:avLst/>
          </a:prstGeom>
        </p:spPr>
      </p:pic>
      <p:pic>
        <p:nvPicPr>
          <p:cNvPr id="11" name="Picture 10" descr="Chart&#10;&#10;Description automatically generated">
            <a:extLst>
              <a:ext uri="{FF2B5EF4-FFF2-40B4-BE49-F238E27FC236}">
                <a16:creationId xmlns:a16="http://schemas.microsoft.com/office/drawing/2014/main" id="{26BEBD95-DF5D-641F-11EB-E08F6274B99D}"/>
              </a:ext>
            </a:extLst>
          </p:cNvPr>
          <p:cNvPicPr>
            <a:picLocks noChangeAspect="1"/>
          </p:cNvPicPr>
          <p:nvPr/>
        </p:nvPicPr>
        <p:blipFill>
          <a:blip r:embed="rId5"/>
          <a:stretch>
            <a:fillRect/>
          </a:stretch>
        </p:blipFill>
        <p:spPr>
          <a:xfrm>
            <a:off x="111711" y="3366795"/>
            <a:ext cx="2621175" cy="1815567"/>
          </a:xfrm>
          <a:prstGeom prst="rect">
            <a:avLst/>
          </a:prstGeom>
        </p:spPr>
      </p:pic>
      <p:sp>
        <p:nvSpPr>
          <p:cNvPr id="12" name="TextBox 11">
            <a:extLst>
              <a:ext uri="{FF2B5EF4-FFF2-40B4-BE49-F238E27FC236}">
                <a16:creationId xmlns:a16="http://schemas.microsoft.com/office/drawing/2014/main" id="{020E70A2-7EDD-1224-5DFE-C6065E490D6D}"/>
              </a:ext>
            </a:extLst>
          </p:cNvPr>
          <p:cNvSpPr txBox="1"/>
          <p:nvPr/>
        </p:nvSpPr>
        <p:spPr>
          <a:xfrm>
            <a:off x="337666" y="5320765"/>
            <a:ext cx="4790439" cy="1384995"/>
          </a:xfrm>
          <a:prstGeom prst="rect">
            <a:avLst/>
          </a:prstGeom>
          <a:noFill/>
        </p:spPr>
        <p:txBody>
          <a:bodyPr wrap="square" rtlCol="0">
            <a:spAutoFit/>
          </a:bodyPr>
          <a:lstStyle/>
          <a:p>
            <a:r>
              <a:rPr lang="en-US" sz="1400" dirty="0"/>
              <a:t>Collects at 1 km from synthetic Source; (top left) no evidence of Source pulse in single N-S magnetic field collect;  (top right) coherent stacking of 10 N-S channel collects – no pulse detected; (bottom left) coherent stacking of 100 N-S collects – marginal detection; (bottom right) coherent stacking of 100 pulses for E-W sensor – robust detection of synthetic pulse</a:t>
            </a:r>
          </a:p>
        </p:txBody>
      </p:sp>
      <p:sp>
        <p:nvSpPr>
          <p:cNvPr id="13" name="TextBox 12">
            <a:extLst>
              <a:ext uri="{FF2B5EF4-FFF2-40B4-BE49-F238E27FC236}">
                <a16:creationId xmlns:a16="http://schemas.microsoft.com/office/drawing/2014/main" id="{BF1AA1AA-BDA5-7B9A-7A7B-914C0ABBF4F8}"/>
              </a:ext>
            </a:extLst>
          </p:cNvPr>
          <p:cNvSpPr txBox="1"/>
          <p:nvPr/>
        </p:nvSpPr>
        <p:spPr>
          <a:xfrm>
            <a:off x="2590800" y="152240"/>
            <a:ext cx="6151982" cy="646331"/>
          </a:xfrm>
          <a:prstGeom prst="rect">
            <a:avLst/>
          </a:prstGeom>
          <a:noFill/>
        </p:spPr>
        <p:txBody>
          <a:bodyPr wrap="square">
            <a:spAutoFit/>
          </a:bodyPr>
          <a:lstStyle/>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Results</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descr="A picture containing text, font, graphics, logo&#10;&#10;Description automatically generated">
            <a:extLst>
              <a:ext uri="{FF2B5EF4-FFF2-40B4-BE49-F238E27FC236}">
                <a16:creationId xmlns:a16="http://schemas.microsoft.com/office/drawing/2014/main" id="{CEA8582E-BD72-BBD1-7C03-71B8F48309FC}"/>
              </a:ext>
            </a:extLst>
          </p:cNvPr>
          <p:cNvPicPr>
            <a:picLocks noChangeAspect="1"/>
          </p:cNvPicPr>
          <p:nvPr/>
        </p:nvPicPr>
        <p:blipFill>
          <a:blip r:embed="rId6"/>
          <a:stretch>
            <a:fillRect/>
          </a:stretch>
        </p:blipFill>
        <p:spPr>
          <a:xfrm>
            <a:off x="9899810" y="39512"/>
            <a:ext cx="2077024" cy="407888"/>
          </a:xfrm>
          <a:prstGeom prst="rect">
            <a:avLst/>
          </a:prstGeom>
        </p:spPr>
      </p:pic>
      <p:pic>
        <p:nvPicPr>
          <p:cNvPr id="15" name="Picture 14" descr="Graphical user interface&#10;&#10;Description automatically generated with low confidence">
            <a:extLst>
              <a:ext uri="{FF2B5EF4-FFF2-40B4-BE49-F238E27FC236}">
                <a16:creationId xmlns:a16="http://schemas.microsoft.com/office/drawing/2014/main" id="{2E1ABB28-7346-3AC7-443A-5F7BAAFEE7DB}"/>
              </a:ext>
            </a:extLst>
          </p:cNvPr>
          <p:cNvPicPr>
            <a:picLocks noChangeAspect="1"/>
          </p:cNvPicPr>
          <p:nvPr/>
        </p:nvPicPr>
        <p:blipFill>
          <a:blip r:embed="rId7"/>
          <a:stretch>
            <a:fillRect/>
          </a:stretch>
        </p:blipFill>
        <p:spPr>
          <a:xfrm>
            <a:off x="9933134" y="596906"/>
            <a:ext cx="2077024" cy="649069"/>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A9661C7-A9B5-B174-57C2-E0B1FA52C4FB}"/>
              </a:ext>
            </a:extLst>
          </p:cNvPr>
          <p:cNvSpPr txBox="1"/>
          <p:nvPr/>
        </p:nvSpPr>
        <p:spPr>
          <a:xfrm>
            <a:off x="205273" y="1145364"/>
            <a:ext cx="4951445" cy="2677656"/>
          </a:xfrm>
          <a:prstGeom prst="rect">
            <a:avLst/>
          </a:prstGeom>
          <a:noFill/>
          <a:ln w="25400">
            <a:solidFill>
              <a:srgbClr val="FF0000"/>
            </a:solidFill>
          </a:ln>
        </p:spPr>
        <p:txBody>
          <a:bodyPr wrap="square" rtlCol="0">
            <a:spAutoFit/>
          </a:bodyPr>
          <a:lstStyle/>
          <a:p>
            <a:pPr marL="171450" indent="-171450">
              <a:buFont typeface="Arial" panose="020B0604020202020204" pitchFamily="34" charset="0"/>
              <a:buChar char="•"/>
            </a:pPr>
            <a:r>
              <a:rPr lang="en-US" sz="1400" dirty="0"/>
              <a:t>The time series collected from historic UGTs show profiles that are difficult to understand. We calibrated some of  the original collection equipment in the lab and found that there was significant distortion of the signal (right panel).</a:t>
            </a:r>
          </a:p>
          <a:p>
            <a:pPr marL="171450" indent="-171450">
              <a:buFont typeface="Arial" panose="020B0604020202020204" pitchFamily="34" charset="0"/>
              <a:buChar char="•"/>
            </a:pPr>
            <a:r>
              <a:rPr lang="en-US" sz="1400" dirty="0"/>
              <a:t>The Belmont magnetic field signal (north orientation) shown in the right panel was collected at 9.5km from the shot and had a peak of 44 </a:t>
            </a:r>
            <a:r>
              <a:rPr lang="en-US" sz="1400" dirty="0" err="1"/>
              <a:t>pT</a:t>
            </a:r>
            <a:r>
              <a:rPr lang="en-US" sz="1400" dirty="0"/>
              <a:t> with good signal-to-noise. [Sweeney (1989) UCRL-53899, Lawrence Livermore National Laboratory]</a:t>
            </a:r>
          </a:p>
          <a:p>
            <a:pPr marL="171450" indent="-171450">
              <a:buFont typeface="Arial" panose="020B0604020202020204" pitchFamily="34" charset="0"/>
              <a:buChar char="•"/>
            </a:pPr>
            <a:r>
              <a:rPr lang="en-US" sz="1400" dirty="0"/>
              <a:t>Propagation loss would be nearly 10</a:t>
            </a:r>
            <a:r>
              <a:rPr lang="en-US" sz="1400" baseline="30000" dirty="0"/>
              <a:t>3</a:t>
            </a:r>
            <a:r>
              <a:rPr lang="en-US" sz="1400" dirty="0"/>
              <a:t> larger than for our experiment.</a:t>
            </a:r>
          </a:p>
          <a:p>
            <a:pPr marL="171450" indent="-171450">
              <a:buFont typeface="Arial" panose="020B0604020202020204" pitchFamily="34" charset="0"/>
              <a:buChar char="•"/>
            </a:pPr>
            <a:r>
              <a:rPr lang="en-US" sz="1400" dirty="0"/>
              <a:t>The polarizations of the historic data are often contrary to expectations</a:t>
            </a:r>
          </a:p>
        </p:txBody>
      </p:sp>
      <p:pic>
        <p:nvPicPr>
          <p:cNvPr id="7" name="Picture 6" descr="A picture containing text, screenshot, plot, line&#10;&#10;Description automatically generated">
            <a:extLst>
              <a:ext uri="{FF2B5EF4-FFF2-40B4-BE49-F238E27FC236}">
                <a16:creationId xmlns:a16="http://schemas.microsoft.com/office/drawing/2014/main" id="{CFFC076E-7228-610B-A657-49E1CD44DD69}"/>
              </a:ext>
            </a:extLst>
          </p:cNvPr>
          <p:cNvPicPr>
            <a:picLocks noChangeAspect="1"/>
          </p:cNvPicPr>
          <p:nvPr/>
        </p:nvPicPr>
        <p:blipFill>
          <a:blip r:embed="rId2"/>
          <a:stretch>
            <a:fillRect/>
          </a:stretch>
        </p:blipFill>
        <p:spPr>
          <a:xfrm>
            <a:off x="256477" y="4075022"/>
            <a:ext cx="2932931" cy="2308324"/>
          </a:xfrm>
          <a:prstGeom prst="rect">
            <a:avLst/>
          </a:prstGeom>
        </p:spPr>
      </p:pic>
      <p:sp>
        <p:nvSpPr>
          <p:cNvPr id="8" name="TextBox 7">
            <a:extLst>
              <a:ext uri="{FF2B5EF4-FFF2-40B4-BE49-F238E27FC236}">
                <a16:creationId xmlns:a16="http://schemas.microsoft.com/office/drawing/2014/main" id="{E5037E1A-8E56-9390-DE25-D1AF336C8CAF}"/>
              </a:ext>
            </a:extLst>
          </p:cNvPr>
          <p:cNvSpPr txBox="1"/>
          <p:nvPr/>
        </p:nvSpPr>
        <p:spPr>
          <a:xfrm>
            <a:off x="3140128" y="4075022"/>
            <a:ext cx="2169074"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t>Dispersion in tuff is very small over small distances e.g. to PWBVI station at ≈500m (left) – pulse broadening &lt; 1ms. The inferred value of the Group Velocity Dispersion (GVD) is 10</a:t>
            </a:r>
            <a:r>
              <a:rPr lang="en-US" sz="1200" baseline="30000" dirty="0"/>
              <a:t>-12</a:t>
            </a:r>
            <a:r>
              <a:rPr lang="en-US" sz="1200" dirty="0"/>
              <a:t> s</a:t>
            </a:r>
            <a:r>
              <a:rPr lang="en-US" sz="1200" baseline="30000" dirty="0"/>
              <a:t>2</a:t>
            </a:r>
            <a:r>
              <a:rPr lang="en-US" sz="1200" dirty="0"/>
              <a:t>/m</a:t>
            </a:r>
            <a:endParaRPr lang="en-US" sz="1200" baseline="30000" dirty="0"/>
          </a:p>
          <a:p>
            <a:pPr marL="171450" indent="-171450">
              <a:buFont typeface="Arial" panose="020B0604020202020204" pitchFamily="34" charset="0"/>
              <a:buChar char="•"/>
            </a:pPr>
            <a:r>
              <a:rPr lang="en-US" sz="1200" dirty="0"/>
              <a:t>The Belmont pulse (right) is smeared by ≈60ms over 9.5 km in alluvium for a plausible value of the GVD of 10</a:t>
            </a:r>
            <a:r>
              <a:rPr lang="en-US" sz="1200" baseline="30000" dirty="0"/>
              <a:t>-9</a:t>
            </a:r>
            <a:r>
              <a:rPr lang="en-US" sz="1200" dirty="0"/>
              <a:t> s</a:t>
            </a:r>
            <a:r>
              <a:rPr lang="en-US" sz="1200" baseline="30000" dirty="0"/>
              <a:t>2</a:t>
            </a:r>
            <a:r>
              <a:rPr lang="en-US" sz="1200" dirty="0"/>
              <a:t>/m</a:t>
            </a:r>
          </a:p>
        </p:txBody>
      </p:sp>
      <p:pic>
        <p:nvPicPr>
          <p:cNvPr id="9" name="Picture 8">
            <a:extLst>
              <a:ext uri="{FF2B5EF4-FFF2-40B4-BE49-F238E27FC236}">
                <a16:creationId xmlns:a16="http://schemas.microsoft.com/office/drawing/2014/main" id="{C53CD6F6-3B3E-58C4-9502-8BBC6C8AF815}"/>
              </a:ext>
            </a:extLst>
          </p:cNvPr>
          <p:cNvPicPr>
            <a:picLocks noChangeAspect="1"/>
          </p:cNvPicPr>
          <p:nvPr/>
        </p:nvPicPr>
        <p:blipFill>
          <a:blip r:embed="rId3"/>
          <a:stretch>
            <a:fillRect/>
          </a:stretch>
        </p:blipFill>
        <p:spPr>
          <a:xfrm>
            <a:off x="5376449" y="1291028"/>
            <a:ext cx="5279073" cy="2971103"/>
          </a:xfrm>
          <a:prstGeom prst="rect">
            <a:avLst/>
          </a:prstGeom>
        </p:spPr>
      </p:pic>
      <p:sp>
        <p:nvSpPr>
          <p:cNvPr id="10" name="TextBox 9">
            <a:extLst>
              <a:ext uri="{FF2B5EF4-FFF2-40B4-BE49-F238E27FC236}">
                <a16:creationId xmlns:a16="http://schemas.microsoft.com/office/drawing/2014/main" id="{DF7366A9-125B-E97A-753B-8139F5BEB44D}"/>
              </a:ext>
            </a:extLst>
          </p:cNvPr>
          <p:cNvSpPr txBox="1"/>
          <p:nvPr/>
        </p:nvSpPr>
        <p:spPr>
          <a:xfrm>
            <a:off x="5432395" y="4262131"/>
            <a:ext cx="5223127" cy="2462213"/>
          </a:xfrm>
          <a:prstGeom prst="rect">
            <a:avLst/>
          </a:prstGeom>
          <a:noFill/>
        </p:spPr>
        <p:txBody>
          <a:bodyPr wrap="square" rtlCol="0">
            <a:spAutoFit/>
          </a:bodyPr>
          <a:lstStyle/>
          <a:p>
            <a:pPr algn="l"/>
            <a:r>
              <a:rPr lang="en-US" sz="1000" b="0" i="1" u="none" strike="noStrike" baseline="0" dirty="0">
                <a:latin typeface="CMR10"/>
              </a:rPr>
              <a:t>(</a:t>
            </a:r>
            <a:r>
              <a:rPr lang="en-US" sz="1400" b="0" i="1" u="none" strike="noStrike" baseline="0" dirty="0">
                <a:latin typeface="CMR10"/>
              </a:rPr>
              <a:t>top) </a:t>
            </a:r>
            <a:r>
              <a:rPr lang="en-US" sz="1400" b="0" i="0" u="none" strike="noStrike" baseline="0" dirty="0">
                <a:latin typeface="CMR10"/>
              </a:rPr>
              <a:t>The output of the EMII sensor (orange) driven with the simplified representation of the Belmont 20-150 kt shot (DOE/NV-209, Rev. 16) data (blue) clearly shows that the transfer function of the EMII sensor and recording system used heavily distorts the actual magnetic field signal. </a:t>
            </a:r>
          </a:p>
          <a:p>
            <a:pPr algn="l"/>
            <a:r>
              <a:rPr lang="en-US" sz="1400" b="0" i="1" u="none" strike="noStrike" baseline="0" dirty="0">
                <a:latin typeface="CMR10"/>
              </a:rPr>
              <a:t>(middle) </a:t>
            </a:r>
            <a:r>
              <a:rPr lang="en-US" sz="1400" b="0" i="0" u="none" strike="noStrike" baseline="0" dirty="0">
                <a:latin typeface="CMR10"/>
              </a:rPr>
              <a:t>The source was found by deconvolving, in the frequency domain, the EMII response to the simplified representation of the Belmont data. </a:t>
            </a:r>
            <a:r>
              <a:rPr lang="en-US" sz="1400" dirty="0">
                <a:latin typeface="CMR10"/>
              </a:rPr>
              <a:t>The time profile </a:t>
            </a:r>
            <a:r>
              <a:rPr lang="en-US" sz="1400" b="0" i="0" u="none" strike="noStrike" baseline="0" dirty="0">
                <a:latin typeface="CMR10"/>
              </a:rPr>
              <a:t>is much closer to a Gaussian than reported. </a:t>
            </a:r>
          </a:p>
          <a:p>
            <a:pPr algn="l"/>
            <a:r>
              <a:rPr lang="en-US" sz="1400" b="0" i="1" u="none" strike="noStrike" baseline="0" dirty="0">
                <a:latin typeface="CMR10"/>
              </a:rPr>
              <a:t>(bottom)</a:t>
            </a:r>
            <a:r>
              <a:rPr lang="en-US" sz="1400" dirty="0">
                <a:latin typeface="CMR10"/>
              </a:rPr>
              <a:t> </a:t>
            </a:r>
            <a:r>
              <a:rPr lang="en-US" sz="1400" b="0" i="0" u="none" strike="noStrike" baseline="0" dirty="0">
                <a:latin typeface="CMR10"/>
              </a:rPr>
              <a:t>Driving the EMII sensor with the deconvolved source produces a trace that is consistent with the measured Belmont data.</a:t>
            </a:r>
            <a:endParaRPr lang="en-US" sz="1400" dirty="0"/>
          </a:p>
        </p:txBody>
      </p:sp>
      <p:sp>
        <p:nvSpPr>
          <p:cNvPr id="11" name="TextBox 10">
            <a:extLst>
              <a:ext uri="{FF2B5EF4-FFF2-40B4-BE49-F238E27FC236}">
                <a16:creationId xmlns:a16="http://schemas.microsoft.com/office/drawing/2014/main" id="{ABF21B02-E27F-78EF-E8BD-007F53A0CD78}"/>
              </a:ext>
            </a:extLst>
          </p:cNvPr>
          <p:cNvSpPr txBox="1"/>
          <p:nvPr/>
        </p:nvSpPr>
        <p:spPr>
          <a:xfrm>
            <a:off x="2680995" y="195531"/>
            <a:ext cx="6151982" cy="646331"/>
          </a:xfrm>
          <a:prstGeom prst="rect">
            <a:avLst/>
          </a:prstGeom>
          <a:noFill/>
        </p:spPr>
        <p:txBody>
          <a:bodyPr wrap="square">
            <a:spAutoFit/>
          </a:bodyPr>
          <a:lstStyle/>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Results</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picture containing text, font, graphics, logo&#10;&#10;Description automatically generated">
            <a:extLst>
              <a:ext uri="{FF2B5EF4-FFF2-40B4-BE49-F238E27FC236}">
                <a16:creationId xmlns:a16="http://schemas.microsoft.com/office/drawing/2014/main" id="{C1A294A3-9F9A-22E6-B9E9-95D0006DE0FB}"/>
              </a:ext>
            </a:extLst>
          </p:cNvPr>
          <p:cNvPicPr>
            <a:picLocks noChangeAspect="1"/>
          </p:cNvPicPr>
          <p:nvPr/>
        </p:nvPicPr>
        <p:blipFill>
          <a:blip r:embed="rId4"/>
          <a:stretch>
            <a:fillRect/>
          </a:stretch>
        </p:blipFill>
        <p:spPr>
          <a:xfrm>
            <a:off x="9899810" y="39512"/>
            <a:ext cx="2077024" cy="407888"/>
          </a:xfrm>
          <a:prstGeom prst="rect">
            <a:avLst/>
          </a:prstGeom>
        </p:spPr>
      </p:pic>
      <p:pic>
        <p:nvPicPr>
          <p:cNvPr id="13" name="Picture 12" descr="Graphical user interface&#10;&#10;Description automatically generated with low confidence">
            <a:extLst>
              <a:ext uri="{FF2B5EF4-FFF2-40B4-BE49-F238E27FC236}">
                <a16:creationId xmlns:a16="http://schemas.microsoft.com/office/drawing/2014/main" id="{540D209A-4CAD-B136-DF5F-5840890E0EC8}"/>
              </a:ext>
            </a:extLst>
          </p:cNvPr>
          <p:cNvPicPr>
            <a:picLocks noChangeAspect="1"/>
          </p:cNvPicPr>
          <p:nvPr/>
        </p:nvPicPr>
        <p:blipFill>
          <a:blip r:embed="rId5"/>
          <a:stretch>
            <a:fillRect/>
          </a:stretch>
        </p:blipFill>
        <p:spPr>
          <a:xfrm>
            <a:off x="9934149" y="518696"/>
            <a:ext cx="2077024" cy="649069"/>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P2.5-494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C21F165-0AA0-2802-93C0-C2A83FBD8576}"/>
              </a:ext>
            </a:extLst>
          </p:cNvPr>
          <p:cNvSpPr txBox="1"/>
          <p:nvPr/>
        </p:nvSpPr>
        <p:spPr>
          <a:xfrm>
            <a:off x="435548" y="1399015"/>
            <a:ext cx="5013530" cy="3970318"/>
          </a:xfrm>
          <a:prstGeom prst="rect">
            <a:avLst/>
          </a:prstGeom>
          <a:noFill/>
        </p:spPr>
        <p:txBody>
          <a:bodyPr wrap="square" rtlCol="0">
            <a:spAutoFit/>
          </a:bodyPr>
          <a:lstStyle/>
          <a:p>
            <a:pPr marL="171450" indent="-171450">
              <a:buFont typeface="Arial" panose="020B0604020202020204" pitchFamily="34" charset="0"/>
              <a:buChar char="•"/>
            </a:pPr>
            <a:r>
              <a:rPr lang="en-US" sz="1400" dirty="0"/>
              <a:t>VLF (&lt;few kHz) electromagnetic signals can be detected after propagating through significant amounts of rock overburden</a:t>
            </a:r>
          </a:p>
          <a:p>
            <a:pPr marL="350881" lvl="2" indent="-171450">
              <a:buFont typeface="Arial" panose="020B0604020202020204" pitchFamily="34" charset="0"/>
              <a:buChar char="•"/>
            </a:pPr>
            <a:r>
              <a:rPr lang="en-US" sz="1400" dirty="0"/>
              <a:t>Dispersion and attenuation are modest over ≈1 km distances</a:t>
            </a:r>
          </a:p>
          <a:p>
            <a:pPr marL="171450" indent="-171450">
              <a:buFont typeface="Arial" panose="020B0604020202020204" pitchFamily="34" charset="0"/>
              <a:buChar char="•"/>
            </a:pPr>
            <a:r>
              <a:rPr lang="en-US" sz="1400" dirty="0"/>
              <a:t>Biggest challenges to detection are natural noise (mostly lightning) and anthropogenic noise (US utility 60 Hz and harmonics)</a:t>
            </a:r>
          </a:p>
          <a:p>
            <a:pPr marL="171450" indent="-171450">
              <a:buFont typeface="Arial" panose="020B0604020202020204" pitchFamily="34" charset="0"/>
              <a:buChar char="•"/>
            </a:pPr>
            <a:r>
              <a:rPr lang="en-US" sz="1400" dirty="0"/>
              <a:t>The synthetic pulse shape can be discriminated from the natural, impulsive noise</a:t>
            </a:r>
          </a:p>
          <a:p>
            <a:pPr marL="171450" indent="-171450">
              <a:buFont typeface="Arial" panose="020B0604020202020204" pitchFamily="34" charset="0"/>
              <a:buChar char="•"/>
            </a:pPr>
            <a:r>
              <a:rPr lang="en-US" sz="1400" dirty="0"/>
              <a:t>Tunnel ferrous infrastructure has a limited impact on signal strength at these frequencies</a:t>
            </a:r>
          </a:p>
          <a:p>
            <a:pPr marL="171450" indent="-171450">
              <a:buFont typeface="Arial" panose="020B0604020202020204" pitchFamily="34" charset="0"/>
              <a:buChar char="•"/>
            </a:pPr>
            <a:r>
              <a:rPr lang="en-US" sz="1400" dirty="0"/>
              <a:t>The data collected during US nuclear tests have been compromised by limited bandwidth, analogue filter responses and poor (non-GPS) timing – as shown by the Belmont example</a:t>
            </a:r>
          </a:p>
          <a:p>
            <a:pPr marL="171450" indent="-171450">
              <a:buFont typeface="Arial" panose="020B0604020202020204" pitchFamily="34" charset="0"/>
              <a:buChar char="•"/>
            </a:pPr>
            <a:r>
              <a:rPr lang="en-US" sz="1400" dirty="0"/>
              <a:t>The Belmont signal pulse has been broadened in time by the Group Velocity Dispersion </a:t>
            </a:r>
          </a:p>
          <a:p>
            <a:pPr marL="171450" indent="-171450">
              <a:buFont typeface="Arial" panose="020B0604020202020204" pitchFamily="34" charset="0"/>
              <a:buChar char="•"/>
            </a:pPr>
            <a:r>
              <a:rPr lang="en-US" sz="1400" dirty="0"/>
              <a:t>Numerical simulations will be used to scale the results seen in these experiments to historic US UGTs</a:t>
            </a:r>
          </a:p>
          <a:p>
            <a:pPr marL="171450" indent="-171450">
              <a:buFont typeface="Arial" panose="020B0604020202020204" pitchFamily="34" charset="0"/>
              <a:buChar char="•"/>
            </a:pPr>
            <a:endParaRPr lang="en-US" sz="1400" dirty="0"/>
          </a:p>
        </p:txBody>
      </p:sp>
      <p:pic>
        <p:nvPicPr>
          <p:cNvPr id="7" name="Picture 6" descr="Chart&#10;&#10;Description automatically generated">
            <a:extLst>
              <a:ext uri="{FF2B5EF4-FFF2-40B4-BE49-F238E27FC236}">
                <a16:creationId xmlns:a16="http://schemas.microsoft.com/office/drawing/2014/main" id="{B49FDD7E-781C-1016-2C36-7A02F84E4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670" y="1399015"/>
            <a:ext cx="5454208" cy="3204087"/>
          </a:xfrm>
          <a:prstGeom prst="rect">
            <a:avLst/>
          </a:prstGeom>
        </p:spPr>
      </p:pic>
      <p:sp>
        <p:nvSpPr>
          <p:cNvPr id="8" name="TextBox 7">
            <a:extLst>
              <a:ext uri="{FF2B5EF4-FFF2-40B4-BE49-F238E27FC236}">
                <a16:creationId xmlns:a16="http://schemas.microsoft.com/office/drawing/2014/main" id="{9D1BF936-0D28-B828-95A0-9FF2663A9C45}"/>
              </a:ext>
            </a:extLst>
          </p:cNvPr>
          <p:cNvSpPr txBox="1"/>
          <p:nvPr/>
        </p:nvSpPr>
        <p:spPr>
          <a:xfrm>
            <a:off x="998375" y="5201853"/>
            <a:ext cx="8901405" cy="646331"/>
          </a:xfrm>
          <a:prstGeom prst="rect">
            <a:avLst/>
          </a:prstGeom>
          <a:noFill/>
          <a:ln w="25400">
            <a:solidFill>
              <a:srgbClr val="FF0000"/>
            </a:solidFill>
          </a:ln>
        </p:spPr>
        <p:txBody>
          <a:bodyPr wrap="square" rtlCol="0">
            <a:spAutoFit/>
          </a:bodyPr>
          <a:lstStyle/>
          <a:p>
            <a:r>
              <a:rPr lang="en-US" sz="1800" dirty="0">
                <a:solidFill>
                  <a:srgbClr val="FF0000"/>
                </a:solidFill>
              </a:rPr>
              <a:t>Measurements of VLF propagation from our synthetic source and a re-assessment of historic VLF measurements against US UGTs provide strong evidence for magnetic bubble mechanism</a:t>
            </a:r>
          </a:p>
        </p:txBody>
      </p:sp>
      <p:sp>
        <p:nvSpPr>
          <p:cNvPr id="9" name="TextBox 8">
            <a:extLst>
              <a:ext uri="{FF2B5EF4-FFF2-40B4-BE49-F238E27FC236}">
                <a16:creationId xmlns:a16="http://schemas.microsoft.com/office/drawing/2014/main" id="{3C95AB98-7ECA-86F2-C736-69910C857470}"/>
              </a:ext>
            </a:extLst>
          </p:cNvPr>
          <p:cNvSpPr txBox="1"/>
          <p:nvPr/>
        </p:nvSpPr>
        <p:spPr>
          <a:xfrm>
            <a:off x="8734397" y="3967240"/>
            <a:ext cx="1183666" cy="246221"/>
          </a:xfrm>
          <a:prstGeom prst="rect">
            <a:avLst/>
          </a:prstGeom>
          <a:solidFill>
            <a:srgbClr val="FFFFFF"/>
          </a:solidFill>
        </p:spPr>
        <p:txBody>
          <a:bodyPr wrap="square" rtlCol="0">
            <a:spAutoFit/>
          </a:bodyPr>
          <a:lstStyle/>
          <a:p>
            <a:r>
              <a:rPr lang="en-US" sz="1000" dirty="0"/>
              <a:t>PWAOF </a:t>
            </a:r>
            <a:r>
              <a:rPr lang="en-US" sz="1000" dirty="0" err="1"/>
              <a:t>Bz</a:t>
            </a:r>
            <a:r>
              <a:rPr lang="en-US" sz="1000" dirty="0"/>
              <a:t> channel</a:t>
            </a:r>
          </a:p>
        </p:txBody>
      </p:sp>
      <p:sp>
        <p:nvSpPr>
          <p:cNvPr id="10" name="Oval 9">
            <a:extLst>
              <a:ext uri="{FF2B5EF4-FFF2-40B4-BE49-F238E27FC236}">
                <a16:creationId xmlns:a16="http://schemas.microsoft.com/office/drawing/2014/main" id="{09D64479-01E0-F894-0384-F9FDD7329432}"/>
              </a:ext>
            </a:extLst>
          </p:cNvPr>
          <p:cNvSpPr/>
          <p:nvPr/>
        </p:nvSpPr>
        <p:spPr>
          <a:xfrm>
            <a:off x="6098941" y="1909665"/>
            <a:ext cx="245875" cy="2139821"/>
          </a:xfrm>
          <a:prstGeom prst="ellipse">
            <a:avLst/>
          </a:prstGeom>
          <a:solidFill>
            <a:schemeClr val="accent4">
              <a:alpha val="32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9481E8-A516-F28B-D009-1CD3F58F38F3}"/>
              </a:ext>
            </a:extLst>
          </p:cNvPr>
          <p:cNvSpPr txBox="1"/>
          <p:nvPr/>
        </p:nvSpPr>
        <p:spPr>
          <a:xfrm>
            <a:off x="6332377" y="3491895"/>
            <a:ext cx="1741821" cy="246221"/>
          </a:xfrm>
          <a:prstGeom prst="rect">
            <a:avLst/>
          </a:prstGeom>
          <a:noFill/>
        </p:spPr>
        <p:txBody>
          <a:bodyPr wrap="square" rtlCol="0">
            <a:spAutoFit/>
          </a:bodyPr>
          <a:lstStyle/>
          <a:p>
            <a:r>
              <a:rPr lang="en-US" sz="1000" dirty="0">
                <a:solidFill>
                  <a:srgbClr val="FFFF00"/>
                </a:solidFill>
              </a:rPr>
              <a:t>Signal from impulsive Source</a:t>
            </a:r>
          </a:p>
        </p:txBody>
      </p:sp>
      <p:pic>
        <p:nvPicPr>
          <p:cNvPr id="13" name="Picture 12" descr="A picture containing text, font, graphics, logo&#10;&#10;Description automatically generated">
            <a:extLst>
              <a:ext uri="{FF2B5EF4-FFF2-40B4-BE49-F238E27FC236}">
                <a16:creationId xmlns:a16="http://schemas.microsoft.com/office/drawing/2014/main" id="{32E39A32-17A6-AF86-D55F-B93C226A6A1C}"/>
              </a:ext>
            </a:extLst>
          </p:cNvPr>
          <p:cNvPicPr>
            <a:picLocks noChangeAspect="1"/>
          </p:cNvPicPr>
          <p:nvPr/>
        </p:nvPicPr>
        <p:blipFill>
          <a:blip r:embed="rId3"/>
          <a:stretch>
            <a:fillRect/>
          </a:stretch>
        </p:blipFill>
        <p:spPr>
          <a:xfrm>
            <a:off x="9899810" y="39512"/>
            <a:ext cx="2077024" cy="407888"/>
          </a:xfrm>
          <a:prstGeom prst="rect">
            <a:avLst/>
          </a:prstGeom>
        </p:spPr>
      </p:pic>
      <p:pic>
        <p:nvPicPr>
          <p:cNvPr id="14" name="Picture 13" descr="Graphical user interface&#10;&#10;Description automatically generated with low confidence">
            <a:extLst>
              <a:ext uri="{FF2B5EF4-FFF2-40B4-BE49-F238E27FC236}">
                <a16:creationId xmlns:a16="http://schemas.microsoft.com/office/drawing/2014/main" id="{9D5E7A7F-ADF4-3CA2-B822-FD90FD58B1F0}"/>
              </a:ext>
            </a:extLst>
          </p:cNvPr>
          <p:cNvPicPr>
            <a:picLocks noChangeAspect="1"/>
          </p:cNvPicPr>
          <p:nvPr/>
        </p:nvPicPr>
        <p:blipFill>
          <a:blip r:embed="rId4"/>
          <a:stretch>
            <a:fillRect/>
          </a:stretch>
        </p:blipFill>
        <p:spPr>
          <a:xfrm>
            <a:off x="9934149" y="518696"/>
            <a:ext cx="2077024" cy="649069"/>
          </a:xfrm>
          <a:prstGeom prst="rect">
            <a:avLst/>
          </a:prstGeom>
        </p:spPr>
      </p:pic>
      <p:sp>
        <p:nvSpPr>
          <p:cNvPr id="15" name="TextBox 14">
            <a:extLst>
              <a:ext uri="{FF2B5EF4-FFF2-40B4-BE49-F238E27FC236}">
                <a16:creationId xmlns:a16="http://schemas.microsoft.com/office/drawing/2014/main" id="{B4DFF9FE-D067-0318-5A09-895E795D56BB}"/>
              </a:ext>
            </a:extLst>
          </p:cNvPr>
          <p:cNvSpPr txBox="1"/>
          <p:nvPr/>
        </p:nvSpPr>
        <p:spPr>
          <a:xfrm>
            <a:off x="2582415" y="222810"/>
            <a:ext cx="6151982" cy="646331"/>
          </a:xfrm>
          <a:prstGeom prst="rect">
            <a:avLst/>
          </a:prstGeom>
          <a:noFill/>
        </p:spPr>
        <p:txBody>
          <a:bodyPr wrap="square">
            <a:spAutoFit/>
          </a:bodyPr>
          <a:lstStyle/>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low-frequency electromagnetic signals to explore </a:t>
            </a:r>
          </a:p>
          <a:p>
            <a:pPr algn="ctr" eaLnBrk="0" hangingPunct="0"/>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historic nuclear test observations: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Conclusion</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FEDAA59-DE34-6728-2E49-264BF3E8C549}"/>
              </a:ext>
            </a:extLst>
          </p:cNvPr>
          <p:cNvSpPr txBox="1"/>
          <p:nvPr/>
        </p:nvSpPr>
        <p:spPr>
          <a:xfrm>
            <a:off x="359691" y="5994533"/>
            <a:ext cx="9913957" cy="738664"/>
          </a:xfrm>
          <a:prstGeom prst="rect">
            <a:avLst/>
          </a:prstGeom>
          <a:noFill/>
          <a:ln w="25400">
            <a:solidFill>
              <a:schemeClr val="tx1"/>
            </a:solidFill>
          </a:ln>
        </p:spPr>
        <p:txBody>
          <a:bodyPr wrap="square" rtlCol="0">
            <a:spAutoFit/>
          </a:bodyPr>
          <a:lstStyle/>
          <a:p>
            <a:pPr marL="457200" marR="0">
              <a:spcBef>
                <a:spcPts val="0"/>
              </a:spcBef>
              <a:spcAft>
                <a:spcPts val="0"/>
              </a:spcAft>
            </a:pPr>
            <a:r>
              <a:rPr lang="en-US" sz="1400" dirty="0">
                <a:effectLst/>
                <a:latin typeface="Calibri" panose="020F0502020204030204" pitchFamily="34" charset="0"/>
                <a:ea typeface="Calibri" panose="020F0502020204030204" pitchFamily="34" charset="0"/>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8608</TotalTime>
  <Words>1597</Words>
  <Application>Microsoft Office PowerPoint</Application>
  <PresentationFormat>Widescreen</PresentationFormat>
  <Paragraphs>92</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CMR10</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Junor, Bill</cp:lastModifiedBy>
  <cp:revision>38</cp:revision>
  <dcterms:created xsi:type="dcterms:W3CDTF">2023-04-18T13:25:54Z</dcterms:created>
  <dcterms:modified xsi:type="dcterms:W3CDTF">2023-06-09T18:18:43Z</dcterms:modified>
</cp:coreProperties>
</file>