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72D36-5712-405B-B943-D1535BA95514}" v="27" dt="2023-06-12T10:12:15.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81" d="100"/>
          <a:sy n="81" d="100"/>
        </p:scale>
        <p:origin x="16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INOWSKI Martin" userId="750c80ef-19b0-4308-a56a-c16dcc8f47b9" providerId="ADAL" clId="{0EB72D36-5712-405B-B943-D1535BA95514}"/>
    <pc:docChg chg="undo custSel addSld modSld modSection">
      <pc:chgData name="KALINOWSKI Martin" userId="750c80ef-19b0-4308-a56a-c16dcc8f47b9" providerId="ADAL" clId="{0EB72D36-5712-405B-B943-D1535BA95514}" dt="2023-06-12T10:36:10.110" v="3292" actId="14100"/>
      <pc:docMkLst>
        <pc:docMk/>
      </pc:docMkLst>
      <pc:sldChg chg="modSp mod">
        <pc:chgData name="KALINOWSKI Martin" userId="750c80ef-19b0-4308-a56a-c16dcc8f47b9" providerId="ADAL" clId="{0EB72D36-5712-405B-B943-D1535BA95514}" dt="2023-06-12T09:05:36.001" v="10"/>
        <pc:sldMkLst>
          <pc:docMk/>
          <pc:sldMk cId="607453612" sldId="256"/>
        </pc:sldMkLst>
        <pc:spChg chg="mod">
          <ac:chgData name="KALINOWSKI Martin" userId="750c80ef-19b0-4308-a56a-c16dcc8f47b9" providerId="ADAL" clId="{0EB72D36-5712-405B-B943-D1535BA95514}" dt="2023-06-12T09:05:36.001" v="10"/>
          <ac:spMkLst>
            <pc:docMk/>
            <pc:sldMk cId="607453612" sldId="256"/>
            <ac:spMk id="6" creationId="{ED5FDC18-A1B7-DD10-65F6-776832984909}"/>
          </ac:spMkLst>
        </pc:spChg>
      </pc:sldChg>
      <pc:sldChg chg="addSp modSp mod">
        <pc:chgData name="KALINOWSKI Martin" userId="750c80ef-19b0-4308-a56a-c16dcc8f47b9" providerId="ADAL" clId="{0EB72D36-5712-405B-B943-D1535BA95514}" dt="2023-06-12T10:36:10.110" v="3292" actId="14100"/>
        <pc:sldMkLst>
          <pc:docMk/>
          <pc:sldMk cId="2536716417" sldId="261"/>
        </pc:sldMkLst>
        <pc:spChg chg="mod">
          <ac:chgData name="KALINOWSKI Martin" userId="750c80ef-19b0-4308-a56a-c16dcc8f47b9" providerId="ADAL" clId="{0EB72D36-5712-405B-B943-D1535BA95514}" dt="2023-06-12T10:16:55.007" v="2845" actId="20577"/>
          <ac:spMkLst>
            <pc:docMk/>
            <pc:sldMk cId="2536716417" sldId="261"/>
            <ac:spMk id="3" creationId="{5C892C65-B28E-B36F-7A44-E4E303D43C8D}"/>
          </ac:spMkLst>
        </pc:spChg>
        <pc:spChg chg="mod">
          <ac:chgData name="KALINOWSKI Martin" userId="750c80ef-19b0-4308-a56a-c16dcc8f47b9" providerId="ADAL" clId="{0EB72D36-5712-405B-B943-D1535BA95514}" dt="2023-06-12T09:05:20.361" v="9" actId="20577"/>
          <ac:spMkLst>
            <pc:docMk/>
            <pc:sldMk cId="2536716417" sldId="261"/>
            <ac:spMk id="5" creationId="{24894D3B-D127-933B-1EE2-E80787995396}"/>
          </ac:spMkLst>
        </pc:spChg>
        <pc:spChg chg="mod">
          <ac:chgData name="KALINOWSKI Martin" userId="750c80ef-19b0-4308-a56a-c16dcc8f47b9" providerId="ADAL" clId="{0EB72D36-5712-405B-B943-D1535BA95514}" dt="2023-06-12T10:32:28.064" v="3083" actId="20577"/>
          <ac:spMkLst>
            <pc:docMk/>
            <pc:sldMk cId="2536716417" sldId="261"/>
            <ac:spMk id="6" creationId="{F32FF323-5060-8E5F-FDA9-49201E496DCB}"/>
          </ac:spMkLst>
        </pc:spChg>
        <pc:spChg chg="mod">
          <ac:chgData name="KALINOWSKI Martin" userId="750c80ef-19b0-4308-a56a-c16dcc8f47b9" providerId="ADAL" clId="{0EB72D36-5712-405B-B943-D1535BA95514}" dt="2023-06-12T10:31:45.251" v="3070" actId="20577"/>
          <ac:spMkLst>
            <pc:docMk/>
            <pc:sldMk cId="2536716417" sldId="261"/>
            <ac:spMk id="7" creationId="{65A4DCB9-5623-A451-6FBB-D9D405171FBA}"/>
          </ac:spMkLst>
        </pc:spChg>
        <pc:spChg chg="mod">
          <ac:chgData name="KALINOWSKI Martin" userId="750c80ef-19b0-4308-a56a-c16dcc8f47b9" providerId="ADAL" clId="{0EB72D36-5712-405B-B943-D1535BA95514}" dt="2023-06-12T10:34:52.204" v="3286" actId="20577"/>
          <ac:spMkLst>
            <pc:docMk/>
            <pc:sldMk cId="2536716417" sldId="261"/>
            <ac:spMk id="8" creationId="{292C041E-6720-E9ED-7E7F-7703E6A69903}"/>
          </ac:spMkLst>
        </pc:spChg>
        <pc:picChg chg="add mod">
          <ac:chgData name="KALINOWSKI Martin" userId="750c80ef-19b0-4308-a56a-c16dcc8f47b9" providerId="ADAL" clId="{0EB72D36-5712-405B-B943-D1535BA95514}" dt="2023-06-12T10:32:10.970" v="3075" actId="14100"/>
          <ac:picMkLst>
            <pc:docMk/>
            <pc:sldMk cId="2536716417" sldId="261"/>
            <ac:picMk id="10" creationId="{418578A7-6653-CB10-69FD-88EF8E77E6E3}"/>
          </ac:picMkLst>
        </pc:picChg>
        <pc:picChg chg="add mod modCrop">
          <ac:chgData name="KALINOWSKI Martin" userId="750c80ef-19b0-4308-a56a-c16dcc8f47b9" providerId="ADAL" clId="{0EB72D36-5712-405B-B943-D1535BA95514}" dt="2023-06-12T10:36:10.110" v="3292" actId="14100"/>
          <ac:picMkLst>
            <pc:docMk/>
            <pc:sldMk cId="2536716417" sldId="261"/>
            <ac:picMk id="12" creationId="{D3B4C836-C903-00C6-CC1D-B065B7036A51}"/>
          </ac:picMkLst>
        </pc:picChg>
      </pc:sldChg>
      <pc:sldChg chg="addSp delSp modSp mod modAnim">
        <pc:chgData name="KALINOWSKI Martin" userId="750c80ef-19b0-4308-a56a-c16dcc8f47b9" providerId="ADAL" clId="{0EB72D36-5712-405B-B943-D1535BA95514}" dt="2023-06-12T09:17:53.271" v="328" actId="207"/>
        <pc:sldMkLst>
          <pc:docMk/>
          <pc:sldMk cId="1325608807" sldId="262"/>
        </pc:sldMkLst>
        <pc:spChg chg="mod">
          <ac:chgData name="KALINOWSKI Martin" userId="750c80ef-19b0-4308-a56a-c16dcc8f47b9" providerId="ADAL" clId="{0EB72D36-5712-405B-B943-D1535BA95514}" dt="2023-06-12T09:10:01.250" v="303" actId="20577"/>
          <ac:spMkLst>
            <pc:docMk/>
            <pc:sldMk cId="1325608807" sldId="262"/>
            <ac:spMk id="4" creationId="{35BFEB68-FFEB-2C72-3D8A-906C4197FC44}"/>
          </ac:spMkLst>
        </pc:spChg>
        <pc:spChg chg="add del mod">
          <ac:chgData name="KALINOWSKI Martin" userId="750c80ef-19b0-4308-a56a-c16dcc8f47b9" providerId="ADAL" clId="{0EB72D36-5712-405B-B943-D1535BA95514}" dt="2023-06-12T09:13:25.908" v="307"/>
          <ac:spMkLst>
            <pc:docMk/>
            <pc:sldMk cId="1325608807" sldId="262"/>
            <ac:spMk id="6" creationId="{4AC54271-566C-4921-20D9-95E8C00098A7}"/>
          </ac:spMkLst>
        </pc:spChg>
        <pc:spChg chg="add del mod">
          <ac:chgData name="KALINOWSKI Martin" userId="750c80ef-19b0-4308-a56a-c16dcc8f47b9" providerId="ADAL" clId="{0EB72D36-5712-405B-B943-D1535BA95514}" dt="2023-06-12T09:13:25.908" v="307"/>
          <ac:spMkLst>
            <pc:docMk/>
            <pc:sldMk cId="1325608807" sldId="262"/>
            <ac:spMk id="7" creationId="{E890E424-5160-50D5-F7A5-D0079FF66D20}"/>
          </ac:spMkLst>
        </pc:spChg>
        <pc:spChg chg="mod">
          <ac:chgData name="KALINOWSKI Martin" userId="750c80ef-19b0-4308-a56a-c16dcc8f47b9" providerId="ADAL" clId="{0EB72D36-5712-405B-B943-D1535BA95514}" dt="2023-06-12T09:05:41.876" v="11"/>
          <ac:spMkLst>
            <pc:docMk/>
            <pc:sldMk cId="1325608807" sldId="262"/>
            <ac:spMk id="8" creationId="{BD3FC44E-84F0-1278-0842-BEFB164B44CA}"/>
          </ac:spMkLst>
        </pc:spChg>
        <pc:spChg chg="add del mod">
          <ac:chgData name="KALINOWSKI Martin" userId="750c80ef-19b0-4308-a56a-c16dcc8f47b9" providerId="ADAL" clId="{0EB72D36-5712-405B-B943-D1535BA95514}" dt="2023-06-12T09:13:25.908" v="307"/>
          <ac:spMkLst>
            <pc:docMk/>
            <pc:sldMk cId="1325608807" sldId="262"/>
            <ac:spMk id="9" creationId="{2DE0D773-C2B2-4E16-59A1-9C498A11A4FD}"/>
          </ac:spMkLst>
        </pc:spChg>
        <pc:spChg chg="add del mod">
          <ac:chgData name="KALINOWSKI Martin" userId="750c80ef-19b0-4308-a56a-c16dcc8f47b9" providerId="ADAL" clId="{0EB72D36-5712-405B-B943-D1535BA95514}" dt="2023-06-12T09:13:25.908" v="307"/>
          <ac:spMkLst>
            <pc:docMk/>
            <pc:sldMk cId="1325608807" sldId="262"/>
            <ac:spMk id="10" creationId="{6E20112B-E341-F1F9-E22D-A99C0DF1C883}"/>
          </ac:spMkLst>
        </pc:spChg>
        <pc:spChg chg="add del mod">
          <ac:chgData name="KALINOWSKI Martin" userId="750c80ef-19b0-4308-a56a-c16dcc8f47b9" providerId="ADAL" clId="{0EB72D36-5712-405B-B943-D1535BA95514}" dt="2023-06-12T09:13:25.908" v="307"/>
          <ac:spMkLst>
            <pc:docMk/>
            <pc:sldMk cId="1325608807" sldId="262"/>
            <ac:spMk id="11" creationId="{D6CD665C-EF0D-C331-1869-B09A64B85A46}"/>
          </ac:spMkLst>
        </pc:spChg>
        <pc:spChg chg="add del mod">
          <ac:chgData name="KALINOWSKI Martin" userId="750c80ef-19b0-4308-a56a-c16dcc8f47b9" providerId="ADAL" clId="{0EB72D36-5712-405B-B943-D1535BA95514}" dt="2023-06-12T09:13:25.908" v="307"/>
          <ac:spMkLst>
            <pc:docMk/>
            <pc:sldMk cId="1325608807" sldId="262"/>
            <ac:spMk id="12" creationId="{0BCE274A-3FD5-F3DF-4727-A354206292A6}"/>
          </ac:spMkLst>
        </pc:spChg>
        <pc:spChg chg="add del mod">
          <ac:chgData name="KALINOWSKI Martin" userId="750c80ef-19b0-4308-a56a-c16dcc8f47b9" providerId="ADAL" clId="{0EB72D36-5712-405B-B943-D1535BA95514}" dt="2023-06-12T09:14:33.093" v="311" actId="478"/>
          <ac:spMkLst>
            <pc:docMk/>
            <pc:sldMk cId="1325608807" sldId="262"/>
            <ac:spMk id="13" creationId="{BE8E6E3F-42E7-1647-8979-A0562807BE96}"/>
          </ac:spMkLst>
        </pc:spChg>
        <pc:spChg chg="add del mod">
          <ac:chgData name="KALINOWSKI Martin" userId="750c80ef-19b0-4308-a56a-c16dcc8f47b9" providerId="ADAL" clId="{0EB72D36-5712-405B-B943-D1535BA95514}" dt="2023-06-12T09:14:37.390" v="312" actId="478"/>
          <ac:spMkLst>
            <pc:docMk/>
            <pc:sldMk cId="1325608807" sldId="262"/>
            <ac:spMk id="14" creationId="{24C7B672-F3C3-6893-0ADB-FB08892C88EA}"/>
          </ac:spMkLst>
        </pc:spChg>
        <pc:spChg chg="add mod">
          <ac:chgData name="KALINOWSKI Martin" userId="750c80ef-19b0-4308-a56a-c16dcc8f47b9" providerId="ADAL" clId="{0EB72D36-5712-405B-B943-D1535BA95514}" dt="2023-06-12T09:14:54.312" v="313" actId="1076"/>
          <ac:spMkLst>
            <pc:docMk/>
            <pc:sldMk cId="1325608807" sldId="262"/>
            <ac:spMk id="15" creationId="{642D1351-ED17-6DFD-CEFE-2F46C9D23D19}"/>
          </ac:spMkLst>
        </pc:spChg>
        <pc:spChg chg="add mod">
          <ac:chgData name="KALINOWSKI Martin" userId="750c80ef-19b0-4308-a56a-c16dcc8f47b9" providerId="ADAL" clId="{0EB72D36-5712-405B-B943-D1535BA95514}" dt="2023-06-12T09:16:46.203" v="323" actId="1076"/>
          <ac:spMkLst>
            <pc:docMk/>
            <pc:sldMk cId="1325608807" sldId="262"/>
            <ac:spMk id="16" creationId="{A19605F0-A61F-20E9-299E-C7483723F984}"/>
          </ac:spMkLst>
        </pc:spChg>
        <pc:spChg chg="add mod">
          <ac:chgData name="KALINOWSKI Martin" userId="750c80ef-19b0-4308-a56a-c16dcc8f47b9" providerId="ADAL" clId="{0EB72D36-5712-405B-B943-D1535BA95514}" dt="2023-06-12T09:16:46.203" v="323" actId="1076"/>
          <ac:spMkLst>
            <pc:docMk/>
            <pc:sldMk cId="1325608807" sldId="262"/>
            <ac:spMk id="18" creationId="{24FFF129-FCFA-DA0A-4A1D-999DCDFE7550}"/>
          </ac:spMkLst>
        </pc:spChg>
        <pc:spChg chg="add mod">
          <ac:chgData name="KALINOWSKI Martin" userId="750c80ef-19b0-4308-a56a-c16dcc8f47b9" providerId="ADAL" clId="{0EB72D36-5712-405B-B943-D1535BA95514}" dt="2023-06-12T09:16:46.203" v="323" actId="1076"/>
          <ac:spMkLst>
            <pc:docMk/>
            <pc:sldMk cId="1325608807" sldId="262"/>
            <ac:spMk id="19" creationId="{3132D64D-B953-15E0-DBFE-EB9199C68A72}"/>
          </ac:spMkLst>
        </pc:spChg>
        <pc:spChg chg="add mod">
          <ac:chgData name="KALINOWSKI Martin" userId="750c80ef-19b0-4308-a56a-c16dcc8f47b9" providerId="ADAL" clId="{0EB72D36-5712-405B-B943-D1535BA95514}" dt="2023-06-12T09:16:46.203" v="323" actId="1076"/>
          <ac:spMkLst>
            <pc:docMk/>
            <pc:sldMk cId="1325608807" sldId="262"/>
            <ac:spMk id="20" creationId="{66A84DBB-1C42-68D6-92AF-F7AD088955DE}"/>
          </ac:spMkLst>
        </pc:spChg>
        <pc:spChg chg="add mod">
          <ac:chgData name="KALINOWSKI Martin" userId="750c80ef-19b0-4308-a56a-c16dcc8f47b9" providerId="ADAL" clId="{0EB72D36-5712-405B-B943-D1535BA95514}" dt="2023-06-12T09:16:46.203" v="323" actId="1076"/>
          <ac:spMkLst>
            <pc:docMk/>
            <pc:sldMk cId="1325608807" sldId="262"/>
            <ac:spMk id="21" creationId="{9F02739D-7AFA-3FE4-F8A3-6D2478803ECF}"/>
          </ac:spMkLst>
        </pc:spChg>
        <pc:spChg chg="add mod">
          <ac:chgData name="KALINOWSKI Martin" userId="750c80ef-19b0-4308-a56a-c16dcc8f47b9" providerId="ADAL" clId="{0EB72D36-5712-405B-B943-D1535BA95514}" dt="2023-06-12T09:16:46.203" v="323" actId="1076"/>
          <ac:spMkLst>
            <pc:docMk/>
            <pc:sldMk cId="1325608807" sldId="262"/>
            <ac:spMk id="22" creationId="{B8CC5628-C5CF-F239-4F12-9FE5DAD07294}"/>
          </ac:spMkLst>
        </pc:spChg>
        <pc:spChg chg="add mod">
          <ac:chgData name="KALINOWSKI Martin" userId="750c80ef-19b0-4308-a56a-c16dcc8f47b9" providerId="ADAL" clId="{0EB72D36-5712-405B-B943-D1535BA95514}" dt="2023-06-12T09:16:46.203" v="323" actId="1076"/>
          <ac:spMkLst>
            <pc:docMk/>
            <pc:sldMk cId="1325608807" sldId="262"/>
            <ac:spMk id="23" creationId="{5208326A-7606-0335-D9F9-C3BF4D195147}"/>
          </ac:spMkLst>
        </pc:spChg>
        <pc:spChg chg="add mod">
          <ac:chgData name="KALINOWSKI Martin" userId="750c80ef-19b0-4308-a56a-c16dcc8f47b9" providerId="ADAL" clId="{0EB72D36-5712-405B-B943-D1535BA95514}" dt="2023-06-12T09:16:46.203" v="323" actId="1076"/>
          <ac:spMkLst>
            <pc:docMk/>
            <pc:sldMk cId="1325608807" sldId="262"/>
            <ac:spMk id="24" creationId="{97DB3B6D-B6CD-E32C-408E-1A36821A128C}"/>
          </ac:spMkLst>
        </pc:spChg>
        <pc:spChg chg="add mod">
          <ac:chgData name="KALINOWSKI Martin" userId="750c80ef-19b0-4308-a56a-c16dcc8f47b9" providerId="ADAL" clId="{0EB72D36-5712-405B-B943-D1535BA95514}" dt="2023-06-12T09:17:53.271" v="328" actId="207"/>
          <ac:spMkLst>
            <pc:docMk/>
            <pc:sldMk cId="1325608807" sldId="262"/>
            <ac:spMk id="25" creationId="{E769EF28-680C-3609-96D2-631CB344E19C}"/>
          </ac:spMkLst>
        </pc:spChg>
        <pc:picChg chg="add del mod">
          <ac:chgData name="KALINOWSKI Martin" userId="750c80ef-19b0-4308-a56a-c16dcc8f47b9" providerId="ADAL" clId="{0EB72D36-5712-405B-B943-D1535BA95514}" dt="2023-06-12T09:13:25.908" v="307"/>
          <ac:picMkLst>
            <pc:docMk/>
            <pc:sldMk cId="1325608807" sldId="262"/>
            <ac:picMk id="5" creationId="{8FB7117B-E557-9FAE-E990-A0F09FB01AE1}"/>
          </ac:picMkLst>
        </pc:picChg>
        <pc:picChg chg="add mod">
          <ac:chgData name="KALINOWSKI Martin" userId="750c80ef-19b0-4308-a56a-c16dcc8f47b9" providerId="ADAL" clId="{0EB72D36-5712-405B-B943-D1535BA95514}" dt="2023-06-12T09:16:46.203" v="323" actId="1076"/>
          <ac:picMkLst>
            <pc:docMk/>
            <pc:sldMk cId="1325608807" sldId="262"/>
            <ac:picMk id="17" creationId="{9292BEBF-456F-CD86-84C9-7D8B6C625683}"/>
          </ac:picMkLst>
        </pc:picChg>
      </pc:sldChg>
      <pc:sldChg chg="modSp mod">
        <pc:chgData name="KALINOWSKI Martin" userId="750c80ef-19b0-4308-a56a-c16dcc8f47b9" providerId="ADAL" clId="{0EB72D36-5712-405B-B943-D1535BA95514}" dt="2023-06-12T09:30:18.716" v="596" actId="14100"/>
        <pc:sldMkLst>
          <pc:docMk/>
          <pc:sldMk cId="1675666824" sldId="263"/>
        </pc:sldMkLst>
        <pc:spChg chg="mod">
          <ac:chgData name="KALINOWSKI Martin" userId="750c80ef-19b0-4308-a56a-c16dcc8f47b9" providerId="ADAL" clId="{0EB72D36-5712-405B-B943-D1535BA95514}" dt="2023-06-12T09:30:18.716" v="596" actId="14100"/>
          <ac:spMkLst>
            <pc:docMk/>
            <pc:sldMk cId="1675666824" sldId="263"/>
            <ac:spMk id="4" creationId="{06EC275D-9725-9EA3-E6F3-7563AC1ED5FB}"/>
          </ac:spMkLst>
        </pc:spChg>
        <pc:spChg chg="mod">
          <ac:chgData name="KALINOWSKI Martin" userId="750c80ef-19b0-4308-a56a-c16dcc8f47b9" providerId="ADAL" clId="{0EB72D36-5712-405B-B943-D1535BA95514}" dt="2023-06-12T09:05:47.983" v="12"/>
          <ac:spMkLst>
            <pc:docMk/>
            <pc:sldMk cId="1675666824" sldId="263"/>
            <ac:spMk id="8" creationId="{FF9D3171-1409-D028-882D-FD8E102F5831}"/>
          </ac:spMkLst>
        </pc:spChg>
      </pc:sldChg>
      <pc:sldChg chg="modSp mod">
        <pc:chgData name="KALINOWSKI Martin" userId="750c80ef-19b0-4308-a56a-c16dcc8f47b9" providerId="ADAL" clId="{0EB72D36-5712-405B-B943-D1535BA95514}" dt="2023-06-12T09:51:48.567" v="1746" actId="20577"/>
        <pc:sldMkLst>
          <pc:docMk/>
          <pc:sldMk cId="2295552553" sldId="264"/>
        </pc:sldMkLst>
        <pc:spChg chg="mod">
          <ac:chgData name="KALINOWSKI Martin" userId="750c80ef-19b0-4308-a56a-c16dcc8f47b9" providerId="ADAL" clId="{0EB72D36-5712-405B-B943-D1535BA95514}" dt="2023-06-12T09:05:53.329" v="13"/>
          <ac:spMkLst>
            <pc:docMk/>
            <pc:sldMk cId="2295552553" sldId="264"/>
            <ac:spMk id="6" creationId="{76D0244C-FEAF-A150-F497-94C51CF1DC93}"/>
          </ac:spMkLst>
        </pc:spChg>
        <pc:spChg chg="mod">
          <ac:chgData name="KALINOWSKI Martin" userId="750c80ef-19b0-4308-a56a-c16dcc8f47b9" providerId="ADAL" clId="{0EB72D36-5712-405B-B943-D1535BA95514}" dt="2023-06-12T09:51:48.567" v="1746" actId="20577"/>
          <ac:spMkLst>
            <pc:docMk/>
            <pc:sldMk cId="2295552553" sldId="264"/>
            <ac:spMk id="8" creationId="{FE8A0C11-5F92-1A14-AFE9-A6BEE9BCA61D}"/>
          </ac:spMkLst>
        </pc:spChg>
        <pc:spChg chg="mod">
          <ac:chgData name="KALINOWSKI Martin" userId="750c80ef-19b0-4308-a56a-c16dcc8f47b9" providerId="ADAL" clId="{0EB72D36-5712-405B-B943-D1535BA95514}" dt="2023-06-12T09:31:45.809" v="649" actId="20577"/>
          <ac:spMkLst>
            <pc:docMk/>
            <pc:sldMk cId="2295552553" sldId="264"/>
            <ac:spMk id="9" creationId="{304EDF6E-41F6-1B54-083C-D0DAA14DE078}"/>
          </ac:spMkLst>
        </pc:spChg>
      </pc:sldChg>
      <pc:sldChg chg="addSp modSp mod">
        <pc:chgData name="KALINOWSKI Martin" userId="750c80ef-19b0-4308-a56a-c16dcc8f47b9" providerId="ADAL" clId="{0EB72D36-5712-405B-B943-D1535BA95514}" dt="2023-06-12T10:05:07.450" v="2469" actId="20577"/>
        <pc:sldMkLst>
          <pc:docMk/>
          <pc:sldMk cId="2852003000" sldId="265"/>
        </pc:sldMkLst>
        <pc:spChg chg="add mod">
          <ac:chgData name="KALINOWSKI Martin" userId="750c80ef-19b0-4308-a56a-c16dcc8f47b9" providerId="ADAL" clId="{0EB72D36-5712-405B-B943-D1535BA95514}" dt="2023-06-12T10:05:07.450" v="2469" actId="20577"/>
          <ac:spMkLst>
            <pc:docMk/>
            <pc:sldMk cId="2852003000" sldId="265"/>
            <ac:spMk id="3" creationId="{4A0EAAE9-8A13-3C2F-2EAC-87BA00EE6508}"/>
          </ac:spMkLst>
        </pc:spChg>
        <pc:spChg chg="mod">
          <ac:chgData name="KALINOWSKI Martin" userId="750c80ef-19b0-4308-a56a-c16dcc8f47b9" providerId="ADAL" clId="{0EB72D36-5712-405B-B943-D1535BA95514}" dt="2023-06-12T09:06:00.095" v="14"/>
          <ac:spMkLst>
            <pc:docMk/>
            <pc:sldMk cId="2852003000" sldId="265"/>
            <ac:spMk id="6" creationId="{9ADE5F83-69D0-A1F2-B6CA-29BCE0C3D25B}"/>
          </ac:spMkLst>
        </pc:spChg>
      </pc:sldChg>
      <pc:sldChg chg="modSp add mod">
        <pc:chgData name="KALINOWSKI Martin" userId="750c80ef-19b0-4308-a56a-c16dcc8f47b9" providerId="ADAL" clId="{0EB72D36-5712-405B-B943-D1535BA95514}" dt="2023-06-12T10:13:12.353" v="2553" actId="20577"/>
        <pc:sldMkLst>
          <pc:docMk/>
          <pc:sldMk cId="3222638632" sldId="266"/>
        </pc:sldMkLst>
        <pc:spChg chg="mod">
          <ac:chgData name="KALINOWSKI Martin" userId="750c80ef-19b0-4308-a56a-c16dcc8f47b9" providerId="ADAL" clId="{0EB72D36-5712-405B-B943-D1535BA95514}" dt="2023-06-12T10:08:21.809" v="2480" actId="20577"/>
          <ac:spMkLst>
            <pc:docMk/>
            <pc:sldMk cId="3222638632" sldId="266"/>
            <ac:spMk id="2" creationId="{46089E85-C1D4-F8EB-8947-E04EDEBE8A24}"/>
          </ac:spMkLst>
        </pc:spChg>
        <pc:spChg chg="mod">
          <ac:chgData name="KALINOWSKI Martin" userId="750c80ef-19b0-4308-a56a-c16dcc8f47b9" providerId="ADAL" clId="{0EB72D36-5712-405B-B943-D1535BA95514}" dt="2023-06-12T10:13:12.353" v="2553" actId="20577"/>
          <ac:spMkLst>
            <pc:docMk/>
            <pc:sldMk cId="3222638632" sldId="266"/>
            <ac:spMk id="3" creationId="{4A0EAAE9-8A13-3C2F-2EAC-87BA00EE65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16/j.jenvrad.2011.05.006" TargetMode="External"/><Relationship Id="rId2" Type="http://schemas.openxmlformats.org/officeDocument/2006/relationships/hyperlink" Target="http://dx.doi.org/10.1016/j.jenvrad.2006.02.003" TargetMode="External"/><Relationship Id="rId1" Type="http://schemas.openxmlformats.org/officeDocument/2006/relationships/slideLayout" Target="../slideLayouts/slideLayout2.xml"/><Relationship Id="rId4" Type="http://schemas.openxmlformats.org/officeDocument/2006/relationships/hyperlink" Target="https://doi.org/10.1007/s00024-012-056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8" y="278271"/>
            <a:ext cx="7208200" cy="1723549"/>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Exploring the use of radioxenon to radioiodine isotopic ratios as additional screening method regarding possible CTBT-relevant events</a:t>
            </a:r>
          </a:p>
          <a:p>
            <a:pPr algn="ctr"/>
            <a:endParaRPr lang="en-AT" sz="105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Martin Kalinowski, Jonathan Bare</a:t>
            </a:r>
          </a:p>
          <a:p>
            <a:pPr algn="ctr"/>
            <a:r>
              <a:rPr lang="en-US" sz="1200" dirty="0">
                <a:solidFill>
                  <a:schemeClr val="bg1"/>
                </a:solidFill>
                <a:latin typeface="Arial" panose="020B0604020202020204" pitchFamily="34" charset="0"/>
                <a:cs typeface="Arial" panose="020B0604020202020204" pitchFamily="34" charset="0"/>
              </a:rPr>
              <a:t>International Data Centre (IDC), Comprehensive Nuclear-Test-Ban Treaty Organization (CTBTO), Vienna, Austria</a:t>
            </a:r>
            <a:endParaRPr lang="en-AT" sz="12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Radioiodine is occasionally observed at IMS stations at the same time as radioxenon. The purpose of this e-poster is to draw conclusions on the usefulness of radioxenon to radioiodine ratios for event screening in CTBT monitoring.</a:t>
            </a:r>
            <a:endParaRPr 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P2.1-324</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All IMS observations for the period Jan. 2010 – Dec. 2022 are used here.</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0" lang="en-GB" sz="12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133</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Xe / </a:t>
            </a:r>
            <a:r>
              <a:rPr kumimoji="0" lang="en-GB" sz="12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131</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 ratios in IMS observations are compared with simulations of NPPs and nuclear explosions plus emissions in Nevada.</a:t>
            </a:r>
          </a:p>
          <a:p>
            <a:endParaRPr lang="en-GB" sz="1200" dirty="0">
              <a:solidFill>
                <a:prstClr val="black"/>
              </a:solidFill>
              <a:latin typeface="Arial" panose="020B0604020202020204" pitchFamily="34" charset="0"/>
              <a:cs typeface="Arial" panose="020B0604020202020204" pitchFamily="34" charset="0"/>
            </a:endParaRPr>
          </a:p>
          <a:p>
            <a:endParaRPr lang="en-GB" sz="1200" dirty="0">
              <a:solidFill>
                <a:prstClr val="black"/>
              </a:solidFill>
              <a:latin typeface="Arial" panose="020B0604020202020204" pitchFamily="34" charset="0"/>
              <a:cs typeface="Arial" panose="020B0604020202020204" pitchFamily="34" charset="0"/>
            </a:endParaRPr>
          </a:p>
          <a:p>
            <a:endParaRPr lang="en-GB" sz="1200" dirty="0">
              <a:solidFill>
                <a:prstClr val="black"/>
              </a:solidFill>
              <a:latin typeface="Arial" panose="020B0604020202020204" pitchFamily="34" charset="0"/>
              <a:cs typeface="Arial" panose="020B0604020202020204" pitchFamily="34" charset="0"/>
            </a:endParaRPr>
          </a:p>
          <a:p>
            <a:endParaRPr lang="en-GB" sz="1200" dirty="0">
              <a:solidFill>
                <a:prstClr val="black"/>
              </a:solidFill>
              <a:latin typeface="Arial" panose="020B0604020202020204" pitchFamily="34" charset="0"/>
              <a:cs typeface="Arial" panose="020B0604020202020204" pitchFamily="34" charset="0"/>
            </a:endParaRPr>
          </a:p>
          <a:p>
            <a:endParaRPr lang="en-GB" sz="1200" dirty="0">
              <a:solidFill>
                <a:prstClr val="black"/>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Based on this comparison, the main conclusions on event screening in CTBT monitoring are that nuclear explosion ratios are unlikely to appear as an anomaly and the atmospheric background of radioxenon and radioiodine needs to be better understood.</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18578A7-6653-CB10-69FD-88EF8E77E6E3}"/>
              </a:ext>
            </a:extLst>
          </p:cNvPr>
          <p:cNvPicPr>
            <a:picLocks noChangeAspect="1"/>
          </p:cNvPicPr>
          <p:nvPr/>
        </p:nvPicPr>
        <p:blipFill>
          <a:blip r:embed="rId2"/>
          <a:stretch>
            <a:fillRect/>
          </a:stretch>
        </p:blipFill>
        <p:spPr>
          <a:xfrm>
            <a:off x="7475945" y="3914739"/>
            <a:ext cx="2019350" cy="1057301"/>
          </a:xfrm>
          <a:prstGeom prst="rect">
            <a:avLst/>
          </a:prstGeom>
        </p:spPr>
      </p:pic>
      <p:pic>
        <p:nvPicPr>
          <p:cNvPr id="12" name="Picture 11">
            <a:extLst>
              <a:ext uri="{FF2B5EF4-FFF2-40B4-BE49-F238E27FC236}">
                <a16:creationId xmlns:a16="http://schemas.microsoft.com/office/drawing/2014/main" id="{D3B4C836-C903-00C6-CC1D-B065B7036A51}"/>
              </a:ext>
            </a:extLst>
          </p:cNvPr>
          <p:cNvPicPr>
            <a:picLocks noChangeAspect="1"/>
          </p:cNvPicPr>
          <p:nvPr/>
        </p:nvPicPr>
        <p:blipFill rotWithShape="1">
          <a:blip r:embed="rId3"/>
          <a:srcRect l="17560"/>
          <a:stretch/>
        </p:blipFill>
        <p:spPr>
          <a:xfrm>
            <a:off x="2696705" y="3695865"/>
            <a:ext cx="2048415" cy="1276175"/>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P2.1-324</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332484D-3BEA-42F2-83F7-A33BCA77662A}"/>
              </a:ext>
            </a:extLst>
          </p:cNvPr>
          <p:cNvSpPr txBox="1"/>
          <p:nvPr/>
        </p:nvSpPr>
        <p:spPr>
          <a:xfrm>
            <a:off x="73890" y="1182254"/>
            <a:ext cx="10686473" cy="4801314"/>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Xenon and iodine isotopes </a:t>
            </a:r>
            <a:r>
              <a:rPr lang="en-GB" sz="1800" dirty="0">
                <a:effectLst/>
                <a:latin typeface="Calibri" panose="020F0502020204030204" pitchFamily="34" charset="0"/>
                <a:ea typeface="Calibri" panose="020F0502020204030204" pitchFamily="34" charset="0"/>
                <a:cs typeface="Times New Roman" panose="02020603050405020304" pitchFamily="18" charset="0"/>
              </a:rPr>
              <a:t>are, among other CTBT-relevant radionuclides, major indicators for nuclear explosions. They are therefore globally monitored by the International Monitoring System to verify compliance with the CTBT, using different technologies.  </a:t>
            </a:r>
          </a:p>
          <a:p>
            <a:pPr marL="28575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Xenon isotopes are intermediate decay products of radioiodine. If originating from the same source, the radioxenon to radioiodine ratio of isotopes from the same mass chain may be suitable for additional screening of events. </a:t>
            </a:r>
          </a:p>
          <a:p>
            <a:pPr marL="28575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study investigates the radioxenon to radioiodine isotopic activity concentration ratios, as they occur in samples of co-located noble gas and particulate systems that significantly overlap in sampling time. These IMS observations are compared to ratios of the same isotopes for different sources that may be observed. These are simulations of nuclear explosions and nuclear facilities (NPPs and MIPFs), as well as empirical data from published reports for both historic nuclear tests and for releases from nuclear facilities. </a:t>
            </a:r>
          </a:p>
          <a:p>
            <a:pPr marL="28575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Based on this comparison, conclusions can be drawn on the usefulness of radioxenon to radioiodine ratios for event screening in CTBT monitoring.</a:t>
            </a:r>
          </a:p>
          <a:p>
            <a:endParaRPr lang="en-GB" dirty="0"/>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P2.1-324</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5BFEB68-FFEB-2C72-3D8A-906C4197FC44}"/>
              </a:ext>
            </a:extLst>
          </p:cNvPr>
          <p:cNvSpPr txBox="1"/>
          <p:nvPr/>
        </p:nvSpPr>
        <p:spPr>
          <a:xfrm>
            <a:off x="73890" y="1182254"/>
            <a:ext cx="10686473" cy="1477328"/>
          </a:xfrm>
          <a:prstGeom prst="rect">
            <a:avLst/>
          </a:prstGeom>
          <a:noFill/>
        </p:spPr>
        <p:txBody>
          <a:bodyPr wrap="square" rtlCol="0">
            <a:spAutoFit/>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Investigate the usefulness of radioxenon to radioiodine ratios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for event screening in CTBT monitoring</a:t>
            </a:r>
            <a:r>
              <a:rPr lang="en-GB" dirty="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The focus of this e-poster is on the normal observations in the IMS network to find out whether a relevant signal would constitute an outstanding anomaly or whether it would appear similar to normal background.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p:txBody>
      </p:sp>
      <p:sp>
        <p:nvSpPr>
          <p:cNvPr id="15" name="Rectangle 3">
            <a:extLst>
              <a:ext uri="{FF2B5EF4-FFF2-40B4-BE49-F238E27FC236}">
                <a16:creationId xmlns:a16="http://schemas.microsoft.com/office/drawing/2014/main" id="{642D1351-ED17-6DFD-CEFE-2F46C9D23D19}"/>
              </a:ext>
            </a:extLst>
          </p:cNvPr>
          <p:cNvSpPr>
            <a:spLocks noChangeArrowheads="1"/>
          </p:cNvSpPr>
          <p:nvPr/>
        </p:nvSpPr>
        <p:spPr bwMode="auto">
          <a:xfrm>
            <a:off x="4826122" y="7010163"/>
            <a:ext cx="45719" cy="325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9pPr>
          </a:lstStyle>
          <a:p>
            <a:endParaRPr lang="de-DE" altLang="en-US"/>
          </a:p>
        </p:txBody>
      </p:sp>
      <p:sp>
        <p:nvSpPr>
          <p:cNvPr id="16" name="Rectangle 4">
            <a:extLst>
              <a:ext uri="{FF2B5EF4-FFF2-40B4-BE49-F238E27FC236}">
                <a16:creationId xmlns:a16="http://schemas.microsoft.com/office/drawing/2014/main" id="{A19605F0-A61F-20E9-299E-C7483723F984}"/>
              </a:ext>
            </a:extLst>
          </p:cNvPr>
          <p:cNvSpPr>
            <a:spLocks noChangeArrowheads="1"/>
          </p:cNvSpPr>
          <p:nvPr/>
        </p:nvSpPr>
        <p:spPr bwMode="auto">
          <a:xfrm>
            <a:off x="7847090" y="4985301"/>
            <a:ext cx="45719" cy="325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9pPr>
          </a:lstStyle>
          <a:p>
            <a:endParaRPr lang="de-DE" altLang="en-US"/>
          </a:p>
        </p:txBody>
      </p:sp>
      <p:pic>
        <p:nvPicPr>
          <p:cNvPr id="17" name="Picture 6">
            <a:extLst>
              <a:ext uri="{FF2B5EF4-FFF2-40B4-BE49-F238E27FC236}">
                <a16:creationId xmlns:a16="http://schemas.microsoft.com/office/drawing/2014/main" id="{9292BEBF-456F-CD86-84C9-7D8B6C6256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22" t="16241" r="3691" b="33506"/>
          <a:stretch/>
        </p:blipFill>
        <p:spPr bwMode="auto">
          <a:xfrm>
            <a:off x="1266309" y="2516097"/>
            <a:ext cx="8301633" cy="3364644"/>
          </a:xfrm>
          <a:prstGeom prst="rect">
            <a:avLst/>
          </a:prstGeom>
          <a:noFill/>
          <a:ln>
            <a:noFill/>
          </a:ln>
          <a:effectLst/>
          <a:extLst>
            <a:ext uri="{909E8E84-426E-40DD-AFC4-6F175D3DCCD1}">
              <a14:hiddenFill xmlns:a14="http://schemas.microsoft.com/office/drawing/2010/main">
                <a:blipFill dpi="0" rotWithShape="0">
                  <a:blip/>
                  <a:srcRect l="3322" t="16241" r="3691" b="1279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Line 7">
            <a:extLst>
              <a:ext uri="{FF2B5EF4-FFF2-40B4-BE49-F238E27FC236}">
                <a16:creationId xmlns:a16="http://schemas.microsoft.com/office/drawing/2014/main" id="{24FFF129-FCFA-DA0A-4A1D-999DCDFE7550}"/>
              </a:ext>
            </a:extLst>
          </p:cNvPr>
          <p:cNvSpPr>
            <a:spLocks noChangeShapeType="1"/>
          </p:cNvSpPr>
          <p:nvPr/>
        </p:nvSpPr>
        <p:spPr bwMode="auto">
          <a:xfrm flipH="1" flipV="1">
            <a:off x="4828792" y="3993425"/>
            <a:ext cx="2436575" cy="2318569"/>
          </a:xfrm>
          <a:prstGeom prst="line">
            <a:avLst/>
          </a:prstGeom>
          <a:noFill/>
          <a:ln w="38160">
            <a:solidFill>
              <a:srgbClr val="B099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 name="Text Box 8">
            <a:extLst>
              <a:ext uri="{FF2B5EF4-FFF2-40B4-BE49-F238E27FC236}">
                <a16:creationId xmlns:a16="http://schemas.microsoft.com/office/drawing/2014/main" id="{3132D64D-B953-15E0-DBFE-EB9199C68A72}"/>
              </a:ext>
            </a:extLst>
          </p:cNvPr>
          <p:cNvSpPr txBox="1">
            <a:spLocks noChangeArrowheads="1"/>
          </p:cNvSpPr>
          <p:nvPr/>
        </p:nvSpPr>
        <p:spPr bwMode="auto">
          <a:xfrm>
            <a:off x="7265367" y="5895405"/>
            <a:ext cx="1786920" cy="833178"/>
          </a:xfrm>
          <a:prstGeom prst="rect">
            <a:avLst/>
          </a:prstGeom>
          <a:noFill/>
          <a:ln w="25560">
            <a:solidFill>
              <a:srgbClr val="4A004A"/>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Lucida Sans Unicode" panose="020B0602030504020204" pitchFamily="34" charset="0"/>
              </a:defRPr>
            </a:lvl9pPr>
          </a:lstStyle>
          <a:p>
            <a:pPr>
              <a:lnSpc>
                <a:spcPct val="100000"/>
              </a:lnSpc>
              <a:spcBef>
                <a:spcPts val="1500"/>
              </a:spcBef>
              <a:buClr>
                <a:srgbClr val="B09900"/>
              </a:buClr>
            </a:pPr>
            <a:r>
              <a:rPr lang="en-GB" altLang="en-US" b="1">
                <a:solidFill>
                  <a:srgbClr val="B09900"/>
                </a:solidFill>
                <a:ea typeface="Arial Unicode MS" pitchFamily="34" charset="-128"/>
              </a:rPr>
              <a:t>Decay chain to Xe-133</a:t>
            </a:r>
          </a:p>
        </p:txBody>
      </p:sp>
      <p:sp>
        <p:nvSpPr>
          <p:cNvPr id="20" name="Oval 9">
            <a:extLst>
              <a:ext uri="{FF2B5EF4-FFF2-40B4-BE49-F238E27FC236}">
                <a16:creationId xmlns:a16="http://schemas.microsoft.com/office/drawing/2014/main" id="{66A84DBB-1C42-68D6-92AF-F7AD088955DE}"/>
              </a:ext>
            </a:extLst>
          </p:cNvPr>
          <p:cNvSpPr>
            <a:spLocks noChangeArrowheads="1"/>
          </p:cNvSpPr>
          <p:nvPr/>
        </p:nvSpPr>
        <p:spPr bwMode="auto">
          <a:xfrm>
            <a:off x="4126797" y="3366517"/>
            <a:ext cx="741824" cy="705898"/>
          </a:xfrm>
          <a:prstGeom prst="ellipse">
            <a:avLst/>
          </a:prstGeom>
          <a:noFill/>
          <a:ln w="381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9pPr>
          </a:lstStyle>
          <a:p>
            <a:endParaRPr lang="de-DE" altLang="en-US"/>
          </a:p>
        </p:txBody>
      </p:sp>
      <p:sp>
        <p:nvSpPr>
          <p:cNvPr id="21" name="Oval 10">
            <a:extLst>
              <a:ext uri="{FF2B5EF4-FFF2-40B4-BE49-F238E27FC236}">
                <a16:creationId xmlns:a16="http://schemas.microsoft.com/office/drawing/2014/main" id="{9F02739D-7AFA-3FE4-F8A3-6D2478803ECF}"/>
              </a:ext>
            </a:extLst>
          </p:cNvPr>
          <p:cNvSpPr>
            <a:spLocks noChangeArrowheads="1"/>
          </p:cNvSpPr>
          <p:nvPr/>
        </p:nvSpPr>
        <p:spPr bwMode="auto">
          <a:xfrm>
            <a:off x="4199822" y="3366517"/>
            <a:ext cx="741824" cy="705898"/>
          </a:xfrm>
          <a:prstGeom prst="ellipse">
            <a:avLst/>
          </a:prstGeom>
          <a:noFill/>
          <a:ln w="381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9pPr>
          </a:lstStyle>
          <a:p>
            <a:endParaRPr lang="de-DE" altLang="en-US"/>
          </a:p>
        </p:txBody>
      </p:sp>
      <p:sp>
        <p:nvSpPr>
          <p:cNvPr id="22" name="Oval 11">
            <a:extLst>
              <a:ext uri="{FF2B5EF4-FFF2-40B4-BE49-F238E27FC236}">
                <a16:creationId xmlns:a16="http://schemas.microsoft.com/office/drawing/2014/main" id="{B8CC5628-C5CF-F239-4F12-9FE5DAD07294}"/>
              </a:ext>
            </a:extLst>
          </p:cNvPr>
          <p:cNvSpPr>
            <a:spLocks noChangeArrowheads="1"/>
          </p:cNvSpPr>
          <p:nvPr/>
        </p:nvSpPr>
        <p:spPr bwMode="auto">
          <a:xfrm>
            <a:off x="3191759" y="3366517"/>
            <a:ext cx="741825" cy="705898"/>
          </a:xfrm>
          <a:prstGeom prst="ellipse">
            <a:avLst/>
          </a:prstGeom>
          <a:noFill/>
          <a:ln w="381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9pPr>
          </a:lstStyle>
          <a:p>
            <a:endParaRPr lang="de-DE" altLang="en-US"/>
          </a:p>
        </p:txBody>
      </p:sp>
      <p:sp>
        <p:nvSpPr>
          <p:cNvPr id="23" name="Oval 12">
            <a:extLst>
              <a:ext uri="{FF2B5EF4-FFF2-40B4-BE49-F238E27FC236}">
                <a16:creationId xmlns:a16="http://schemas.microsoft.com/office/drawing/2014/main" id="{5208326A-7606-0335-D9F9-C3BF4D195147}"/>
              </a:ext>
            </a:extLst>
          </p:cNvPr>
          <p:cNvSpPr>
            <a:spLocks noChangeArrowheads="1"/>
          </p:cNvSpPr>
          <p:nvPr/>
        </p:nvSpPr>
        <p:spPr bwMode="auto">
          <a:xfrm>
            <a:off x="5136447" y="3366517"/>
            <a:ext cx="741824" cy="705898"/>
          </a:xfrm>
          <a:prstGeom prst="ellipse">
            <a:avLst/>
          </a:prstGeom>
          <a:noFill/>
          <a:ln w="381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9pPr>
          </a:lstStyle>
          <a:p>
            <a:endParaRPr lang="de-DE" altLang="en-US"/>
          </a:p>
        </p:txBody>
      </p:sp>
      <p:sp>
        <p:nvSpPr>
          <p:cNvPr id="24" name="Oval 13">
            <a:extLst>
              <a:ext uri="{FF2B5EF4-FFF2-40B4-BE49-F238E27FC236}">
                <a16:creationId xmlns:a16="http://schemas.microsoft.com/office/drawing/2014/main" id="{97DB3B6D-B6CD-E32C-408E-1A36821A128C}"/>
              </a:ext>
            </a:extLst>
          </p:cNvPr>
          <p:cNvSpPr>
            <a:spLocks noChangeArrowheads="1"/>
          </p:cNvSpPr>
          <p:nvPr/>
        </p:nvSpPr>
        <p:spPr bwMode="auto">
          <a:xfrm>
            <a:off x="5136447" y="3366517"/>
            <a:ext cx="741824" cy="705898"/>
          </a:xfrm>
          <a:prstGeom prst="ellipse">
            <a:avLst/>
          </a:prstGeom>
          <a:noFill/>
          <a:ln w="12600">
            <a:solidFill>
              <a:srgbClr val="B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9pPr>
          </a:lstStyle>
          <a:p>
            <a:endParaRPr lang="de-DE" altLang="en-US"/>
          </a:p>
        </p:txBody>
      </p:sp>
      <p:sp>
        <p:nvSpPr>
          <p:cNvPr id="25" name="Rectangle 24">
            <a:extLst>
              <a:ext uri="{FF2B5EF4-FFF2-40B4-BE49-F238E27FC236}">
                <a16:creationId xmlns:a16="http://schemas.microsoft.com/office/drawing/2014/main" id="{E769EF28-680C-3609-96D2-631CB344E19C}"/>
              </a:ext>
            </a:extLst>
          </p:cNvPr>
          <p:cNvSpPr/>
          <p:nvPr/>
        </p:nvSpPr>
        <p:spPr>
          <a:xfrm>
            <a:off x="8644379" y="5453065"/>
            <a:ext cx="407908" cy="34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P2.1-324</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6EC275D-9725-9EA3-E6F3-7563AC1ED5FB}"/>
              </a:ext>
            </a:extLst>
          </p:cNvPr>
          <p:cNvSpPr txBox="1"/>
          <p:nvPr/>
        </p:nvSpPr>
        <p:spPr>
          <a:xfrm>
            <a:off x="73890" y="1182254"/>
            <a:ext cx="10625533" cy="5078313"/>
          </a:xfrm>
          <a:prstGeom prst="rect">
            <a:avLst/>
          </a:prstGeom>
          <a:noFill/>
        </p:spPr>
        <p:txBody>
          <a:bodyPr wrap="square" rtlCol="0">
            <a:spAutoFit/>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Several data sets are considered for the isotopic activity ratios in this study: </a:t>
            </a:r>
          </a:p>
          <a:p>
            <a:pPr marL="742950" lvl="1"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Real e</a:t>
            </a:r>
            <a:r>
              <a:rPr lang="en-GB" sz="1800" dirty="0">
                <a:effectLst/>
                <a:latin typeface="Calibri" panose="020F0502020204030204" pitchFamily="34" charset="0"/>
                <a:ea typeface="Calibri" panose="020F0502020204030204" pitchFamily="34" charset="0"/>
                <a:cs typeface="Times New Roman" panose="02020603050405020304" pitchFamily="18" charset="0"/>
              </a:rPr>
              <a:t>mission values from an underground nuclear test explosions </a:t>
            </a:r>
            <a:r>
              <a:rPr lang="en-GB" dirty="0">
                <a:latin typeface="Calibri" panose="020F0502020204030204" pitchFamily="34" charset="0"/>
                <a:ea typeface="Calibri" panose="020F0502020204030204" pitchFamily="34" charset="0"/>
                <a:cs typeface="Times New Roman" panose="02020603050405020304" pitchFamily="18" charset="0"/>
              </a:rPr>
              <a:t>at </a:t>
            </a:r>
            <a:r>
              <a:rPr lang="en-GB" sz="1800" dirty="0">
                <a:effectLst/>
                <a:latin typeface="Calibri" panose="020F0502020204030204" pitchFamily="34" charset="0"/>
                <a:ea typeface="Calibri" panose="020F0502020204030204" pitchFamily="34" charset="0"/>
                <a:cs typeface="Times New Roman" panose="02020603050405020304" pitchFamily="18" charset="0"/>
              </a:rPr>
              <a:t>Nevada (Kalinowski, 2011)</a:t>
            </a:r>
          </a:p>
          <a:p>
            <a:pPr marL="742950" lvl="1"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MCNP simulations of 32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GWd</a:t>
            </a:r>
            <a:r>
              <a:rPr lang="en-GB" sz="1800" dirty="0">
                <a:effectLst/>
                <a:latin typeface="Calibri" panose="020F0502020204030204" pitchFamily="34" charset="0"/>
                <a:ea typeface="Calibri" panose="020F0502020204030204" pitchFamily="34" charset="0"/>
                <a:cs typeface="Times New Roman" panose="02020603050405020304" pitchFamily="18" charset="0"/>
              </a:rPr>
              <a:t>/t LWR burn-up cycle (</a:t>
            </a:r>
            <a:r>
              <a:rPr lang="en-GB" dirty="0">
                <a:latin typeface="Calibri" panose="020F0502020204030204" pitchFamily="34" charset="0"/>
                <a:ea typeface="Calibri" panose="020F0502020204030204" pitchFamily="34" charset="0"/>
                <a:cs typeface="Times New Roman" panose="02020603050405020304" pitchFamily="18" charset="0"/>
              </a:rPr>
              <a:t>Kalinowski et al., 2014</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Decay curves for initial yields of a nuclear explosion scenario, calculated with the Bateman equation (Kalinowski/</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Pistner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2006)</a:t>
            </a:r>
          </a:p>
          <a:p>
            <a:pPr marL="742950" lvl="1"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Observations from stations </a:t>
            </a:r>
            <a:r>
              <a:rPr lang="en-GB" dirty="0">
                <a:latin typeface="Calibri" panose="020F0502020204030204" pitchFamily="34" charset="0"/>
                <a:ea typeface="Calibri" panose="020F0502020204030204" pitchFamily="34" charset="0"/>
                <a:cs typeface="Times New Roman" panose="02020603050405020304" pitchFamily="18" charset="0"/>
              </a:rPr>
              <a:t>of</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IMS network</a:t>
            </a:r>
          </a:p>
          <a:p>
            <a:pPr lvl="1"/>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Observations from the IMS network based on: </a:t>
            </a:r>
          </a:p>
          <a:p>
            <a:pPr marL="742950" lvl="1"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Quality-controlled reviewed spectra data (status R) retrieved from the operational database (OPS) of the CTBTO, for the period Jan. 2010 – Dec. 2022</a:t>
            </a:r>
          </a:p>
          <a:p>
            <a:pPr marL="742950" lvl="1"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Spectral data from samples of co-located noble gas and particulate systems that significantly (i.e. more than 50% of the collection time) overlap in sampling time</a:t>
            </a:r>
          </a:p>
          <a:p>
            <a:pPr marL="742950" lvl="1"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Concomitant detections of </a:t>
            </a:r>
            <a:r>
              <a:rPr lang="en-GB" baseline="30000" dirty="0">
                <a:latin typeface="Calibri" panose="020F0502020204030204" pitchFamily="34" charset="0"/>
                <a:ea typeface="Calibri" panose="020F0502020204030204" pitchFamily="34" charset="0"/>
                <a:cs typeface="Times New Roman" panose="02020603050405020304" pitchFamily="18" charset="0"/>
              </a:rPr>
              <a:t>131</a:t>
            </a:r>
            <a:r>
              <a:rPr lang="en-GB" dirty="0">
                <a:latin typeface="Calibri" panose="020F0502020204030204" pitchFamily="34" charset="0"/>
                <a:ea typeface="Calibri" panose="020F0502020204030204" pitchFamily="34" charset="0"/>
                <a:cs typeface="Times New Roman" panose="02020603050405020304" pitchFamily="18" charset="0"/>
              </a:rPr>
              <a:t>I and </a:t>
            </a:r>
            <a:r>
              <a:rPr lang="en-GB" baseline="30000" dirty="0">
                <a:latin typeface="Calibri" panose="020F0502020204030204" pitchFamily="34" charset="0"/>
                <a:ea typeface="Calibri" panose="020F0502020204030204" pitchFamily="34" charset="0"/>
                <a:cs typeface="Times New Roman" panose="02020603050405020304" pitchFamily="18" charset="0"/>
              </a:rPr>
              <a:t>133</a:t>
            </a:r>
            <a:r>
              <a:rPr lang="en-GB" dirty="0">
                <a:latin typeface="Calibri" panose="020F0502020204030204" pitchFamily="34" charset="0"/>
                <a:ea typeface="Calibri" panose="020F0502020204030204" pitchFamily="34" charset="0"/>
                <a:cs typeface="Times New Roman" panose="02020603050405020304" pitchFamily="18" charset="0"/>
              </a:rPr>
              <a:t>Xe, </a:t>
            </a:r>
            <a:r>
              <a:rPr lang="en-GB" baseline="30000" dirty="0">
                <a:latin typeface="Calibri" panose="020F0502020204030204" pitchFamily="34" charset="0"/>
                <a:ea typeface="Calibri" panose="020F0502020204030204" pitchFamily="34" charset="0"/>
                <a:cs typeface="Times New Roman" panose="02020603050405020304" pitchFamily="18" charset="0"/>
              </a:rPr>
              <a:t>131</a:t>
            </a:r>
            <a:r>
              <a:rPr lang="en-GB" dirty="0">
                <a:latin typeface="Calibri" panose="020F0502020204030204" pitchFamily="34" charset="0"/>
                <a:ea typeface="Calibri" panose="020F0502020204030204" pitchFamily="34" charset="0"/>
                <a:cs typeface="Times New Roman" panose="02020603050405020304" pitchFamily="18" charset="0"/>
              </a:rPr>
              <a:t>I and </a:t>
            </a:r>
            <a:r>
              <a:rPr lang="en-GB" baseline="30000" dirty="0">
                <a:latin typeface="Calibri" panose="020F0502020204030204" pitchFamily="34" charset="0"/>
                <a:ea typeface="Calibri" panose="020F0502020204030204" pitchFamily="34" charset="0"/>
                <a:cs typeface="Times New Roman" panose="02020603050405020304" pitchFamily="18" charset="0"/>
              </a:rPr>
              <a:t>131m</a:t>
            </a:r>
            <a:r>
              <a:rPr lang="en-GB" dirty="0">
                <a:latin typeface="Calibri" panose="020F0502020204030204" pitchFamily="34" charset="0"/>
                <a:ea typeface="Calibri" panose="020F0502020204030204" pitchFamily="34" charset="0"/>
                <a:cs typeface="Times New Roman" panose="02020603050405020304" pitchFamily="18" charset="0"/>
              </a:rPr>
              <a:t>Xe, </a:t>
            </a:r>
            <a:r>
              <a:rPr lang="en-GB" baseline="30000" dirty="0">
                <a:latin typeface="Calibri" panose="020F0502020204030204" pitchFamily="34" charset="0"/>
                <a:ea typeface="Calibri" panose="020F0502020204030204" pitchFamily="34" charset="0"/>
                <a:cs typeface="Times New Roman" panose="02020603050405020304" pitchFamily="18" charset="0"/>
              </a:rPr>
              <a:t>133</a:t>
            </a:r>
            <a:r>
              <a:rPr lang="en-GB" dirty="0">
                <a:latin typeface="Calibri" panose="020F0502020204030204" pitchFamily="34" charset="0"/>
                <a:ea typeface="Calibri" panose="020F0502020204030204" pitchFamily="34" charset="0"/>
                <a:cs typeface="Times New Roman" panose="02020603050405020304" pitchFamily="18" charset="0"/>
              </a:rPr>
              <a:t>I and </a:t>
            </a:r>
            <a:r>
              <a:rPr lang="en-GB" baseline="30000" dirty="0">
                <a:latin typeface="Calibri" panose="020F0502020204030204" pitchFamily="34" charset="0"/>
                <a:ea typeface="Calibri" panose="020F0502020204030204" pitchFamily="34" charset="0"/>
                <a:cs typeface="Times New Roman" panose="02020603050405020304" pitchFamily="18" charset="0"/>
              </a:rPr>
              <a:t>133</a:t>
            </a:r>
            <a:r>
              <a:rPr lang="en-GB" dirty="0">
                <a:latin typeface="Calibri" panose="020F0502020204030204" pitchFamily="34" charset="0"/>
                <a:ea typeface="Calibri" panose="020F0502020204030204" pitchFamily="34" charset="0"/>
                <a:cs typeface="Times New Roman" panose="02020603050405020304" pitchFamily="18" charset="0"/>
              </a:rPr>
              <a:t>Xe (i.e. minimum level 3 / level B for particulate / noble gas, respectively)</a:t>
            </a:r>
          </a:p>
          <a:p>
            <a:pPr marL="1200150" lvl="2"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Focus is given on the ratio </a:t>
            </a:r>
            <a:r>
              <a:rPr lang="en-GB" baseline="30000" dirty="0">
                <a:latin typeface="Calibri" panose="020F0502020204030204" pitchFamily="34" charset="0"/>
                <a:ea typeface="Calibri" panose="020F0502020204030204" pitchFamily="34" charset="0"/>
                <a:cs typeface="Times New Roman" panose="02020603050405020304" pitchFamily="18" charset="0"/>
              </a:rPr>
              <a:t>133</a:t>
            </a:r>
            <a:r>
              <a:rPr lang="en-GB" dirty="0">
                <a:latin typeface="Calibri" panose="020F0502020204030204" pitchFamily="34" charset="0"/>
                <a:ea typeface="Calibri" panose="020F0502020204030204" pitchFamily="34" charset="0"/>
                <a:cs typeface="Times New Roman" panose="02020603050405020304" pitchFamily="18" charset="0"/>
              </a:rPr>
              <a:t>Xe / </a:t>
            </a:r>
            <a:r>
              <a:rPr lang="en-GB" baseline="30000" dirty="0">
                <a:latin typeface="Calibri" panose="020F0502020204030204" pitchFamily="34" charset="0"/>
                <a:ea typeface="Calibri" panose="020F0502020204030204" pitchFamily="34" charset="0"/>
                <a:cs typeface="Times New Roman" panose="02020603050405020304" pitchFamily="18" charset="0"/>
              </a:rPr>
              <a:t>131</a:t>
            </a:r>
            <a:r>
              <a:rPr lang="en-GB" dirty="0">
                <a:latin typeface="Calibri" panose="020F0502020204030204" pitchFamily="34" charset="0"/>
                <a:ea typeface="Calibri" panose="020F0502020204030204" pitchFamily="34" charset="0"/>
                <a:cs typeface="Times New Roman" panose="02020603050405020304" pitchFamily="18" charset="0"/>
              </a:rPr>
              <a:t>I, because these two isotopes are the most frequently occurring.</a:t>
            </a:r>
          </a:p>
          <a:p>
            <a:pPr marL="1200150" lvl="2"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Further investigation is needed for other ratios, specifically those of the same mass chain.</a:t>
            </a:r>
          </a:p>
          <a:p>
            <a:pPr marL="742950" lvl="1"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P2.1-324</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B7179D1-7127-4A62-C6A2-7C3F8D8B34A6}"/>
              </a:ext>
            </a:extLst>
          </p:cNvPr>
          <p:cNvPicPr>
            <a:picLocks noChangeAspect="1"/>
          </p:cNvPicPr>
          <p:nvPr/>
        </p:nvPicPr>
        <p:blipFill>
          <a:blip r:embed="rId2"/>
          <a:stretch>
            <a:fillRect/>
          </a:stretch>
        </p:blipFill>
        <p:spPr>
          <a:xfrm>
            <a:off x="757382" y="1279698"/>
            <a:ext cx="9287307" cy="5235689"/>
          </a:xfrm>
          <a:prstGeom prst="rect">
            <a:avLst/>
          </a:prstGeom>
        </p:spPr>
      </p:pic>
      <p:sp>
        <p:nvSpPr>
          <p:cNvPr id="8" name="TextBox 7">
            <a:extLst>
              <a:ext uri="{FF2B5EF4-FFF2-40B4-BE49-F238E27FC236}">
                <a16:creationId xmlns:a16="http://schemas.microsoft.com/office/drawing/2014/main" id="{FE8A0C11-5F92-1A14-AFE9-A6BEE9BCA61D}"/>
              </a:ext>
            </a:extLst>
          </p:cNvPr>
          <p:cNvSpPr txBox="1"/>
          <p:nvPr/>
        </p:nvSpPr>
        <p:spPr>
          <a:xfrm>
            <a:off x="5401035" y="5312310"/>
            <a:ext cx="2503054" cy="553998"/>
          </a:xfrm>
          <a:prstGeom prst="rect">
            <a:avLst/>
          </a:prstGeom>
          <a:solidFill>
            <a:schemeClr val="bg1"/>
          </a:solidFill>
          <a:ln>
            <a:solidFill>
              <a:schemeClr val="tx1"/>
            </a:solidFill>
          </a:ln>
        </p:spPr>
        <p:txBody>
          <a:bodyPr wrap="square" rtlCol="0">
            <a:spAutoFit/>
          </a:bodyPr>
          <a:lstStyle/>
          <a:p>
            <a:pPr algn="ctr"/>
            <a:r>
              <a:rPr lang="en-US" sz="1000" b="1" dirty="0"/>
              <a:t>Decay curves for initial yields of a nuclear explosion scenario with in-growth (calculated with the Bateman equation)</a:t>
            </a:r>
            <a:endParaRPr lang="en-GB" sz="1000" b="1" dirty="0"/>
          </a:p>
        </p:txBody>
      </p:sp>
      <p:sp>
        <p:nvSpPr>
          <p:cNvPr id="9" name="TextBox 8">
            <a:extLst>
              <a:ext uri="{FF2B5EF4-FFF2-40B4-BE49-F238E27FC236}">
                <a16:creationId xmlns:a16="http://schemas.microsoft.com/office/drawing/2014/main" id="{304EDF6E-41F6-1B54-083C-D0DAA14DE078}"/>
              </a:ext>
            </a:extLst>
          </p:cNvPr>
          <p:cNvSpPr txBox="1"/>
          <p:nvPr/>
        </p:nvSpPr>
        <p:spPr>
          <a:xfrm>
            <a:off x="8719358" y="4208565"/>
            <a:ext cx="1962641" cy="553998"/>
          </a:xfrm>
          <a:prstGeom prst="rect">
            <a:avLst/>
          </a:prstGeom>
          <a:solidFill>
            <a:schemeClr val="bg1"/>
          </a:solidFill>
          <a:ln>
            <a:solidFill>
              <a:schemeClr val="tx1"/>
            </a:solidFill>
          </a:ln>
        </p:spPr>
        <p:txBody>
          <a:bodyPr wrap="square" rtlCol="0">
            <a:spAutoFit/>
          </a:bodyPr>
          <a:lstStyle/>
          <a:p>
            <a:pPr algn="ctr"/>
            <a:r>
              <a:rPr lang="en-US" sz="1000" b="1" dirty="0"/>
              <a:t>MCNP simulations of 32 </a:t>
            </a:r>
            <a:r>
              <a:rPr lang="en-US" sz="1000" b="1" dirty="0" err="1"/>
              <a:t>GWd</a:t>
            </a:r>
            <a:r>
              <a:rPr lang="en-US" sz="1000" b="1" dirty="0"/>
              <a:t>/t LWR burn-up cycle (3 years with annual revision and fuel change)</a:t>
            </a:r>
            <a:endParaRPr lang="en-GB" sz="1000" b="1" dirty="0"/>
          </a:p>
        </p:txBody>
      </p:sp>
      <p:sp>
        <p:nvSpPr>
          <p:cNvPr id="10" name="TextBox 9">
            <a:extLst>
              <a:ext uri="{FF2B5EF4-FFF2-40B4-BE49-F238E27FC236}">
                <a16:creationId xmlns:a16="http://schemas.microsoft.com/office/drawing/2014/main" id="{84F7CC0E-710D-E53C-AD21-4242B1235612}"/>
              </a:ext>
            </a:extLst>
          </p:cNvPr>
          <p:cNvSpPr txBox="1"/>
          <p:nvPr/>
        </p:nvSpPr>
        <p:spPr>
          <a:xfrm>
            <a:off x="2547081" y="1747073"/>
            <a:ext cx="1962641" cy="400110"/>
          </a:xfrm>
          <a:prstGeom prst="rect">
            <a:avLst/>
          </a:prstGeom>
          <a:solidFill>
            <a:schemeClr val="bg1"/>
          </a:solidFill>
          <a:ln>
            <a:solidFill>
              <a:schemeClr val="tx1"/>
            </a:solidFill>
          </a:ln>
        </p:spPr>
        <p:txBody>
          <a:bodyPr wrap="square" rtlCol="0">
            <a:spAutoFit/>
          </a:bodyPr>
          <a:lstStyle/>
          <a:p>
            <a:pPr algn="ctr"/>
            <a:r>
              <a:rPr lang="en-US" sz="1000" b="1" dirty="0"/>
              <a:t>Emissions from the underground nuclear test explosions (Nevada)</a:t>
            </a:r>
            <a:endParaRPr lang="en-GB" sz="1000" b="1" dirty="0"/>
          </a:p>
        </p:txBody>
      </p:sp>
      <p:sp>
        <p:nvSpPr>
          <p:cNvPr id="11" name="TextBox 10">
            <a:extLst>
              <a:ext uri="{FF2B5EF4-FFF2-40B4-BE49-F238E27FC236}">
                <a16:creationId xmlns:a16="http://schemas.microsoft.com/office/drawing/2014/main" id="{041975ED-A7FF-B402-9D40-472B349A3E51}"/>
              </a:ext>
            </a:extLst>
          </p:cNvPr>
          <p:cNvSpPr txBox="1"/>
          <p:nvPr/>
        </p:nvSpPr>
        <p:spPr>
          <a:xfrm>
            <a:off x="8476715" y="1805424"/>
            <a:ext cx="1962641" cy="553998"/>
          </a:xfrm>
          <a:prstGeom prst="rect">
            <a:avLst/>
          </a:prstGeom>
          <a:solidFill>
            <a:schemeClr val="bg1"/>
          </a:solidFill>
          <a:ln>
            <a:solidFill>
              <a:schemeClr val="tx1"/>
            </a:solidFill>
          </a:ln>
        </p:spPr>
        <p:txBody>
          <a:bodyPr wrap="square" rtlCol="0">
            <a:spAutoFit/>
          </a:bodyPr>
          <a:lstStyle/>
          <a:p>
            <a:pPr algn="ctr"/>
            <a:r>
              <a:rPr lang="en-US" sz="1000" b="1" dirty="0"/>
              <a:t>Box-and-whisker plot of all concomitant observations Xe / I in the IMS network</a:t>
            </a:r>
            <a:endParaRPr lang="en-GB" sz="1000" b="1" dirty="0"/>
          </a:p>
        </p:txBody>
      </p:sp>
      <p:cxnSp>
        <p:nvCxnSpPr>
          <p:cNvPr id="13" name="Straight Arrow Connector 12">
            <a:extLst>
              <a:ext uri="{FF2B5EF4-FFF2-40B4-BE49-F238E27FC236}">
                <a16:creationId xmlns:a16="http://schemas.microsoft.com/office/drawing/2014/main" id="{A37C738C-7D18-EBE6-0EDD-D3FC7B239A4A}"/>
              </a:ext>
            </a:extLst>
          </p:cNvPr>
          <p:cNvCxnSpPr/>
          <p:nvPr/>
        </p:nvCxnSpPr>
        <p:spPr>
          <a:xfrm flipV="1">
            <a:off x="6677891" y="4608675"/>
            <a:ext cx="1226198" cy="6701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F31886C-5CB5-FD65-AFE2-9E04F3ED0B86}"/>
              </a:ext>
            </a:extLst>
          </p:cNvPr>
          <p:cNvCxnSpPr/>
          <p:nvPr/>
        </p:nvCxnSpPr>
        <p:spPr>
          <a:xfrm flipH="1" flipV="1">
            <a:off x="8959273" y="3823855"/>
            <a:ext cx="748145" cy="384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7B128E7-84BC-0C6B-9910-0850F20F4B35}"/>
              </a:ext>
            </a:extLst>
          </p:cNvPr>
          <p:cNvCxnSpPr/>
          <p:nvPr/>
        </p:nvCxnSpPr>
        <p:spPr>
          <a:xfrm>
            <a:off x="3528401" y="2147183"/>
            <a:ext cx="1321011" cy="502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712E58-F8B2-D510-EBFC-C2094AE41100}"/>
              </a:ext>
            </a:extLst>
          </p:cNvPr>
          <p:cNvCxnSpPr/>
          <p:nvPr/>
        </p:nvCxnSpPr>
        <p:spPr>
          <a:xfrm flipH="1">
            <a:off x="8719358" y="2398309"/>
            <a:ext cx="738678" cy="4926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P2.1-324</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A0EAAE9-8A13-3C2F-2EAC-87BA00EE6508}"/>
              </a:ext>
            </a:extLst>
          </p:cNvPr>
          <p:cNvSpPr txBox="1"/>
          <p:nvPr/>
        </p:nvSpPr>
        <p:spPr>
          <a:xfrm>
            <a:off x="73890" y="1182254"/>
            <a:ext cx="10686473" cy="618630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Conclusions on the ratio of concomitant detections of </a:t>
            </a:r>
            <a:r>
              <a:rPr lang="en-GB" baseline="30000" dirty="0">
                <a:latin typeface="Calibri" panose="020F0502020204030204" pitchFamily="34" charset="0"/>
                <a:ea typeface="Calibri" panose="020F0502020204030204" pitchFamily="34" charset="0"/>
                <a:cs typeface="Times New Roman" panose="02020603050405020304" pitchFamily="18" charset="0"/>
              </a:rPr>
              <a:t>131</a:t>
            </a:r>
            <a:r>
              <a:rPr lang="en-GB" dirty="0">
                <a:latin typeface="Calibri" panose="020F0502020204030204" pitchFamily="34" charset="0"/>
                <a:ea typeface="Calibri" panose="020F0502020204030204" pitchFamily="34" charset="0"/>
                <a:cs typeface="Times New Roman" panose="02020603050405020304" pitchFamily="18" charset="0"/>
              </a:rPr>
              <a:t>I and </a:t>
            </a:r>
            <a:r>
              <a:rPr lang="en-GB" baseline="30000" dirty="0">
                <a:latin typeface="Calibri" panose="020F0502020204030204" pitchFamily="34" charset="0"/>
                <a:ea typeface="Calibri" panose="020F0502020204030204" pitchFamily="34" charset="0"/>
                <a:cs typeface="Times New Roman" panose="02020603050405020304" pitchFamily="18" charset="0"/>
              </a:rPr>
              <a:t>133</a:t>
            </a:r>
            <a:r>
              <a:rPr lang="en-GB" dirty="0">
                <a:latin typeface="Calibri" panose="020F0502020204030204" pitchFamily="34" charset="0"/>
                <a:ea typeface="Calibri" panose="020F0502020204030204" pitchFamily="34" charset="0"/>
                <a:cs typeface="Times New Roman" panose="02020603050405020304" pitchFamily="18" charset="0"/>
              </a:rPr>
              <a:t>Xe at IMS stations:</a:t>
            </a:r>
          </a:p>
          <a:p>
            <a:pPr marL="742950" lvl="1" indent="-285750">
              <a:buFont typeface="Courier New" panose="02070309020205020404" pitchFamily="49" charset="0"/>
              <a:buChar char="o"/>
            </a:pPr>
            <a:r>
              <a:rPr lang="en-GB" baseline="30000" dirty="0">
                <a:latin typeface="Calibri" panose="020F0502020204030204" pitchFamily="34" charset="0"/>
                <a:ea typeface="Calibri" panose="020F0502020204030204" pitchFamily="34" charset="0"/>
                <a:cs typeface="Times New Roman" panose="02020603050405020304" pitchFamily="18" charset="0"/>
              </a:rPr>
              <a:t>133</a:t>
            </a:r>
            <a:r>
              <a:rPr lang="en-GB" dirty="0">
                <a:latin typeface="Calibri" panose="020F0502020204030204" pitchFamily="34" charset="0"/>
                <a:ea typeface="Calibri" panose="020F0502020204030204" pitchFamily="34" charset="0"/>
                <a:cs typeface="Times New Roman" panose="02020603050405020304" pitchFamily="18" charset="0"/>
              </a:rPr>
              <a:t>Xe / </a:t>
            </a:r>
            <a:r>
              <a:rPr lang="en-GB" baseline="30000" dirty="0">
                <a:latin typeface="Calibri" panose="020F0502020204030204" pitchFamily="34" charset="0"/>
                <a:ea typeface="Calibri" panose="020F0502020204030204" pitchFamily="34" charset="0"/>
                <a:cs typeface="Times New Roman" panose="02020603050405020304" pitchFamily="18" charset="0"/>
              </a:rPr>
              <a:t>131</a:t>
            </a:r>
            <a:r>
              <a:rPr lang="en-GB" dirty="0">
                <a:latin typeface="Calibri" panose="020F0502020204030204" pitchFamily="34" charset="0"/>
                <a:ea typeface="Calibri" panose="020F0502020204030204" pitchFamily="34" charset="0"/>
                <a:cs typeface="Times New Roman" panose="02020603050405020304" pitchFamily="18" charset="0"/>
              </a:rPr>
              <a:t>I </a:t>
            </a:r>
            <a:r>
              <a:rPr lang="en-GB" dirty="0">
                <a:latin typeface="Calibri" panose="020F0502020204030204" pitchFamily="34" charset="0"/>
                <a:cs typeface="Times New Roman" panose="02020603050405020304" pitchFamily="18" charset="0"/>
              </a:rPr>
              <a:t>ratios are f</a:t>
            </a:r>
            <a:r>
              <a:rPr lang="en-GB" dirty="0">
                <a:latin typeface="Calibri" panose="020F0502020204030204" pitchFamily="34" charset="0"/>
                <a:ea typeface="Calibri" panose="020F0502020204030204" pitchFamily="34" charset="0"/>
                <a:cs typeface="Times New Roman" panose="02020603050405020304" pitchFamily="18" charset="0"/>
              </a:rPr>
              <a:t>ound in a relatively small band of less than two orders of magnitude.</a:t>
            </a:r>
          </a:p>
          <a:p>
            <a:pPr marL="742950" lvl="1" indent="-285750">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Note of caution: The observed distribution is not reflecting atmospheric background because the MDCs of both isotopes are limiting the range of ratios observed.</a:t>
            </a:r>
          </a:p>
          <a:p>
            <a:pPr marL="742950" lvl="1" indent="-285750">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Comparison with ratios at known sources doesn’t provide a hint at a typical single source type (see companion e-poster P2.1-323).</a:t>
            </a:r>
          </a:p>
          <a:p>
            <a:pPr marL="742950" lvl="1" indent="-285750">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It remains to be investigated whether concomitant detections are by chance or from the same source.</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Conclusion on IMS observations vs nuclear explosion signals:</a:t>
            </a:r>
          </a:p>
          <a:p>
            <a:pPr marL="742950" lvl="1" indent="-285750">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The range of </a:t>
            </a:r>
            <a:r>
              <a:rPr lang="en-GB" baseline="30000" dirty="0">
                <a:latin typeface="Calibri" panose="020F0502020204030204" pitchFamily="34" charset="0"/>
                <a:ea typeface="Calibri" panose="020F0502020204030204" pitchFamily="34" charset="0"/>
                <a:cs typeface="Times New Roman" panose="02020603050405020304" pitchFamily="18" charset="0"/>
              </a:rPr>
              <a:t>133</a:t>
            </a:r>
            <a:r>
              <a:rPr lang="en-GB" dirty="0">
                <a:latin typeface="Calibri" panose="020F0502020204030204" pitchFamily="34" charset="0"/>
                <a:ea typeface="Calibri" panose="020F0502020204030204" pitchFamily="34" charset="0"/>
                <a:cs typeface="Times New Roman" panose="02020603050405020304" pitchFamily="18" charset="0"/>
              </a:rPr>
              <a:t>Xe / </a:t>
            </a:r>
            <a:r>
              <a:rPr lang="en-GB" baseline="30000" dirty="0">
                <a:latin typeface="Calibri" panose="020F0502020204030204" pitchFamily="34" charset="0"/>
                <a:ea typeface="Calibri" panose="020F0502020204030204" pitchFamily="34" charset="0"/>
                <a:cs typeface="Times New Roman" panose="02020603050405020304" pitchFamily="18" charset="0"/>
              </a:rPr>
              <a:t>131</a:t>
            </a:r>
            <a:r>
              <a:rPr lang="en-GB" dirty="0">
                <a:latin typeface="Calibri" panose="020F0502020204030204" pitchFamily="34" charset="0"/>
                <a:ea typeface="Calibri" panose="020F0502020204030204" pitchFamily="34" charset="0"/>
                <a:cs typeface="Times New Roman" panose="02020603050405020304" pitchFamily="18" charset="0"/>
              </a:rPr>
              <a:t>I ratios in IMS observations happens to have large overlap with releases of underground nuclear tests. The overlap is even stronger when decay correction along the atmospheric transport is taken into </a:t>
            </a:r>
            <a:r>
              <a:rPr lang="en-GB" dirty="0">
                <a:latin typeface="Calibri" panose="020F0502020204030204" pitchFamily="34" charset="0"/>
                <a:cs typeface="Times New Roman" panose="02020603050405020304" pitchFamily="18" charset="0"/>
              </a:rPr>
              <a:t>consideration.</a:t>
            </a:r>
          </a:p>
          <a:p>
            <a:pPr marL="28575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Based on this comparison, the main conclusions on event screening in CTBT monitoring are:</a:t>
            </a:r>
          </a:p>
          <a:p>
            <a:pPr marL="742950" lvl="1" indent="-285750">
              <a:buFont typeface="Courier New" panose="02070309020205020404" pitchFamily="49" charset="0"/>
              <a:buChar char="o"/>
            </a:pPr>
            <a:r>
              <a:rPr lang="en-GB" dirty="0">
                <a:latin typeface="Calibri" panose="020F0502020204030204" pitchFamily="34" charset="0"/>
                <a:cs typeface="Times New Roman" panose="02020603050405020304" pitchFamily="18" charset="0"/>
              </a:rPr>
              <a:t>In general, </a:t>
            </a:r>
            <a:r>
              <a:rPr lang="en-GB" baseline="30000" dirty="0">
                <a:latin typeface="Calibri" panose="020F0502020204030204" pitchFamily="34" charset="0"/>
                <a:ea typeface="Calibri" panose="020F0502020204030204" pitchFamily="34" charset="0"/>
                <a:cs typeface="Times New Roman" panose="02020603050405020304" pitchFamily="18" charset="0"/>
              </a:rPr>
              <a:t>133</a:t>
            </a:r>
            <a:r>
              <a:rPr lang="en-GB" dirty="0">
                <a:latin typeface="Calibri" panose="020F0502020204030204" pitchFamily="34" charset="0"/>
                <a:ea typeface="Calibri" panose="020F0502020204030204" pitchFamily="34" charset="0"/>
                <a:cs typeface="Times New Roman" panose="02020603050405020304" pitchFamily="18" charset="0"/>
              </a:rPr>
              <a:t>Xe / </a:t>
            </a:r>
            <a:r>
              <a:rPr lang="en-GB" baseline="30000" dirty="0">
                <a:latin typeface="Calibri" panose="020F0502020204030204" pitchFamily="34" charset="0"/>
                <a:ea typeface="Calibri" panose="020F0502020204030204" pitchFamily="34" charset="0"/>
                <a:cs typeface="Times New Roman" panose="02020603050405020304" pitchFamily="18" charset="0"/>
              </a:rPr>
              <a:t>131</a:t>
            </a:r>
            <a:r>
              <a:rPr lang="en-GB" dirty="0">
                <a:latin typeface="Calibri" panose="020F0502020204030204" pitchFamily="34" charset="0"/>
                <a:ea typeface="Calibri" panose="020F0502020204030204" pitchFamily="34" charset="0"/>
                <a:cs typeface="Times New Roman" panose="02020603050405020304" pitchFamily="18" charset="0"/>
              </a:rPr>
              <a:t>I </a:t>
            </a:r>
            <a:r>
              <a:rPr lang="en-GB" dirty="0">
                <a:latin typeface="Calibri" panose="020F0502020204030204" pitchFamily="34" charset="0"/>
                <a:cs typeface="Times New Roman" panose="02020603050405020304" pitchFamily="18" charset="0"/>
              </a:rPr>
              <a:t>ratios from an underground nuclear test  would appear like normal background.</a:t>
            </a:r>
          </a:p>
          <a:p>
            <a:pPr marL="742950" lvl="1" indent="-285750">
              <a:buFont typeface="Courier New" panose="02070309020205020404" pitchFamily="49" charset="0"/>
              <a:buChar char="o"/>
            </a:pPr>
            <a:r>
              <a:rPr lang="en-GB" dirty="0">
                <a:latin typeface="Calibri" panose="020F0502020204030204" pitchFamily="34" charset="0"/>
                <a:cs typeface="Times New Roman" panose="02020603050405020304" pitchFamily="18" charset="0"/>
              </a:rPr>
              <a:t>The upper part of the </a:t>
            </a:r>
            <a:r>
              <a:rPr lang="en-GB" baseline="30000" dirty="0">
                <a:latin typeface="Calibri" panose="020F0502020204030204" pitchFamily="34" charset="0"/>
                <a:ea typeface="Calibri" panose="020F0502020204030204" pitchFamily="34" charset="0"/>
                <a:cs typeface="Times New Roman" panose="02020603050405020304" pitchFamily="18" charset="0"/>
              </a:rPr>
              <a:t>133</a:t>
            </a:r>
            <a:r>
              <a:rPr lang="en-GB" dirty="0">
                <a:latin typeface="Calibri" panose="020F0502020204030204" pitchFamily="34" charset="0"/>
                <a:ea typeface="Calibri" panose="020F0502020204030204" pitchFamily="34" charset="0"/>
                <a:cs typeface="Times New Roman" panose="02020603050405020304" pitchFamily="18" charset="0"/>
              </a:rPr>
              <a:t>Xe / </a:t>
            </a:r>
            <a:r>
              <a:rPr lang="en-GB" baseline="30000" dirty="0">
                <a:latin typeface="Calibri" panose="020F0502020204030204" pitchFamily="34" charset="0"/>
                <a:ea typeface="Calibri" panose="020F0502020204030204" pitchFamily="34" charset="0"/>
                <a:cs typeface="Times New Roman" panose="02020603050405020304" pitchFamily="18" charset="0"/>
              </a:rPr>
              <a:t>131</a:t>
            </a:r>
            <a:r>
              <a:rPr lang="en-GB" dirty="0">
                <a:latin typeface="Calibri" panose="020F0502020204030204" pitchFamily="34" charset="0"/>
                <a:ea typeface="Calibri" panose="020F0502020204030204" pitchFamily="34" charset="0"/>
                <a:cs typeface="Times New Roman" panose="02020603050405020304" pitchFamily="18" charset="0"/>
              </a:rPr>
              <a:t>I </a:t>
            </a:r>
            <a:r>
              <a:rPr lang="en-GB" dirty="0">
                <a:latin typeface="Calibri" panose="020F0502020204030204" pitchFamily="34" charset="0"/>
                <a:cs typeface="Times New Roman" panose="02020603050405020304" pitchFamily="18" charset="0"/>
              </a:rPr>
              <a:t>ratio distribution at</a:t>
            </a:r>
            <a:r>
              <a:rPr lang="en-GB" dirty="0">
                <a:latin typeface="Calibri" panose="020F0502020204030204" pitchFamily="34" charset="0"/>
                <a:ea typeface="Calibri" panose="020F0502020204030204" pitchFamily="34" charset="0"/>
                <a:cs typeface="Times New Roman" panose="02020603050405020304" pitchFamily="18" charset="0"/>
              </a:rPr>
              <a:t> Nevada is higher than ever observed at IMS stations. Whether this can be observed as anomaly at an IMS station depends on the source strength vs MDC limits. </a:t>
            </a:r>
          </a:p>
          <a:p>
            <a:pPr marL="742950" lvl="1" indent="-285750">
              <a:buFont typeface="Courier New" panose="02070309020205020404" pitchFamily="49" charset="0"/>
              <a:buChar char="o"/>
            </a:pPr>
            <a:r>
              <a:rPr lang="en-GB" dirty="0">
                <a:latin typeface="Calibri" panose="020F0502020204030204" pitchFamily="34" charset="0"/>
                <a:cs typeface="Times New Roman" panose="02020603050405020304" pitchFamily="18" charset="0"/>
              </a:rPr>
              <a:t>Atmospheric nuclear test would cause an anomaly of very low ratios, if iodine wash-out remains limited.</a:t>
            </a:r>
          </a:p>
          <a:p>
            <a:pPr marL="742950" lvl="1" indent="-285750">
              <a:buFont typeface="Courier New" panose="02070309020205020404" pitchFamily="49" charset="0"/>
              <a:buChar char="o"/>
            </a:pPr>
            <a:r>
              <a:rPr lang="en-GB" dirty="0">
                <a:latin typeface="Calibri" panose="020F0502020204030204" pitchFamily="34" charset="0"/>
                <a:cs typeface="Times New Roman" panose="02020603050405020304" pitchFamily="18" charset="0"/>
              </a:rPr>
              <a:t>Better understanding the atmospheric background </a:t>
            </a:r>
            <a:r>
              <a:rPr lang="en-GB" dirty="0">
                <a:latin typeface="Calibri" panose="020F0502020204030204" pitchFamily="34" charset="0"/>
                <a:ea typeface="Calibri" panose="020F0502020204030204" pitchFamily="34" charset="0"/>
                <a:cs typeface="Times New Roman" panose="02020603050405020304" pitchFamily="18" charset="0"/>
              </a:rPr>
              <a:t>of </a:t>
            </a:r>
            <a:r>
              <a:rPr lang="en-GB" baseline="30000" dirty="0">
                <a:latin typeface="Calibri" panose="020F0502020204030204" pitchFamily="34" charset="0"/>
                <a:ea typeface="Calibri" panose="020F0502020204030204" pitchFamily="34" charset="0"/>
                <a:cs typeface="Times New Roman" panose="02020603050405020304" pitchFamily="18" charset="0"/>
              </a:rPr>
              <a:t>131</a:t>
            </a:r>
            <a:r>
              <a:rPr lang="en-GB" dirty="0">
                <a:latin typeface="Calibri" panose="020F0502020204030204" pitchFamily="34" charset="0"/>
                <a:ea typeface="Calibri" panose="020F0502020204030204" pitchFamily="34" charset="0"/>
                <a:cs typeface="Times New Roman" panose="02020603050405020304" pitchFamily="18" charset="0"/>
              </a:rPr>
              <a:t>I and </a:t>
            </a:r>
            <a:r>
              <a:rPr lang="en-GB" baseline="30000" dirty="0">
                <a:latin typeface="Calibri" panose="020F0502020204030204" pitchFamily="34" charset="0"/>
                <a:ea typeface="Calibri" panose="020F0502020204030204" pitchFamily="34" charset="0"/>
                <a:cs typeface="Times New Roman" panose="02020603050405020304" pitchFamily="18" charset="0"/>
              </a:rPr>
              <a:t>133</a:t>
            </a:r>
            <a:r>
              <a:rPr lang="en-GB" dirty="0">
                <a:latin typeface="Calibri" panose="020F0502020204030204" pitchFamily="34" charset="0"/>
                <a:ea typeface="Calibri" panose="020F0502020204030204" pitchFamily="34" charset="0"/>
                <a:cs typeface="Times New Roman" panose="02020603050405020304" pitchFamily="18" charset="0"/>
              </a:rPr>
              <a:t>Xe is</a:t>
            </a:r>
            <a:r>
              <a:rPr lang="en-GB" dirty="0">
                <a:latin typeface="Calibri" panose="020F0502020204030204" pitchFamily="34" charset="0"/>
                <a:cs typeface="Times New Roman" panose="02020603050405020304" pitchFamily="18" charset="0"/>
              </a:rPr>
              <a:t> vital for event characterization. </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5200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P2.1-324</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A0EAAE9-8A13-3C2F-2EAC-87BA00EE6508}"/>
              </a:ext>
            </a:extLst>
          </p:cNvPr>
          <p:cNvSpPr txBox="1"/>
          <p:nvPr/>
        </p:nvSpPr>
        <p:spPr>
          <a:xfrm>
            <a:off x="73890" y="1182254"/>
            <a:ext cx="10686473" cy="3896195"/>
          </a:xfrm>
          <a:prstGeom prst="rect">
            <a:avLst/>
          </a:prstGeom>
          <a:noFill/>
        </p:spPr>
        <p:txBody>
          <a:bodyPr wrap="square" rtlCol="0">
            <a:spAutoFit/>
          </a:bodyPr>
          <a:lstStyle/>
          <a:p>
            <a:pPr marL="342900" lvl="0" indent="-342900">
              <a:lnSpc>
                <a:spcPct val="115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Martin B. Kalinowski and Christoph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Pistner</a:t>
            </a:r>
            <a:r>
              <a:rPr lang="en-US" sz="1800" dirty="0">
                <a:effectLst/>
                <a:latin typeface="Calibri" panose="020F0502020204030204" pitchFamily="34" charset="0"/>
                <a:ea typeface="Calibri" panose="020F0502020204030204" pitchFamily="34" charset="0"/>
                <a:cs typeface="Times New Roman" panose="02020603050405020304" pitchFamily="18" charset="0"/>
              </a:rPr>
              <a:t> (2006): Isotopic signature of atmospheric xenon released from light water reactors”, Journal of </a:t>
            </a:r>
            <a:r>
              <a:rPr lang="en-GB" sz="1800" dirty="0">
                <a:effectLst/>
                <a:latin typeface="Calibri" panose="020F0502020204030204" pitchFamily="34" charset="0"/>
                <a:ea typeface="Calibri" panose="020F0502020204030204" pitchFamily="34" charset="0"/>
                <a:cs typeface="Times New Roman" panose="02020603050405020304" pitchFamily="18" charset="0"/>
              </a:rPr>
              <a:t>Environmental Radioactivity, Volume 88, issue 3 (2006), 215-235.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2"/>
              </a:rPr>
              <a:t>http://dx.doi.org/10.1016/j.jenvrad.2006.02.003</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Martin B. </a:t>
            </a:r>
            <a:r>
              <a:rPr lang="en-GB" sz="1800" dirty="0">
                <a:effectLst/>
                <a:latin typeface="Calibri" panose="020F0502020204030204" pitchFamily="34" charset="0"/>
                <a:ea typeface="Calibri" panose="020F0502020204030204" pitchFamily="34" charset="0"/>
                <a:cs typeface="Times New Roman" panose="02020603050405020304" pitchFamily="18" charset="0"/>
              </a:rPr>
              <a:t>Kalinowski (2011): Characterisation of prompt and delayed atmospheric radioactivity releases from underground nuclear tests at Nevada as a function of release time. Journal of Environmental Radioactivity 102 (2011), 824-836. </a:t>
            </a:r>
            <a:r>
              <a:rPr lang="en-GB" dirty="0">
                <a:latin typeface="Calibri" panose="020F0502020204030204" pitchFamily="34" charset="0"/>
                <a:ea typeface="Calibri" panose="020F0502020204030204" pitchFamily="34" charset="0"/>
                <a:cs typeface="Times New Roman" panose="02020603050405020304" pitchFamily="18" charset="0"/>
                <a:hlinkClick r:id="rId3"/>
              </a:rPr>
              <a:t>https://doi.org/</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3"/>
              </a:rPr>
              <a:t>10.1016/j.jenvrad.2011.05.006</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Martin B. Kalinowski, Yen-</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Yo</a:t>
            </a:r>
            <a:r>
              <a:rPr lang="en-US" sz="1800" dirty="0">
                <a:effectLst/>
                <a:latin typeface="Calibri" panose="020F0502020204030204" pitchFamily="34" charset="0"/>
                <a:ea typeface="Calibri" panose="020F0502020204030204" pitchFamily="34" charset="0"/>
                <a:cs typeface="Times New Roman" panose="02020603050405020304" pitchFamily="18" charset="0"/>
              </a:rPr>
              <a:t> Liao and Christoph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Pistner</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(2014): </a:t>
            </a:r>
            <a:r>
              <a:rPr lang="en-GB" sz="1800" dirty="0">
                <a:effectLst/>
                <a:latin typeface="Calibri" panose="020F0502020204030204" pitchFamily="34" charset="0"/>
                <a:ea typeface="Calibri" panose="020F0502020204030204" pitchFamily="34" charset="0"/>
                <a:cs typeface="Times New Roman" panose="02020603050405020304" pitchFamily="18" charset="0"/>
              </a:rPr>
              <a:t>Discrimination of Nuclear Explosions against Civilian Sources Based on Atmospheric Radioiodine Isotopic Activity Ratios. Pure and Applied Geophysics: Volume 171, Issue 3 (2014), Page 669-676.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4"/>
              </a:rPr>
              <a:t>https://doi.org/10.1007/s00024-012-0564-7</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15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63863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otalTime>2884</TotalTime>
  <Words>1190</Words>
  <Application>Microsoft Office PowerPoint</Application>
  <PresentationFormat>Widescreen</PresentationFormat>
  <Paragraphs>84</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Courier New</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KALINOWSKI Martin</cp:lastModifiedBy>
  <cp:revision>27</cp:revision>
  <dcterms:created xsi:type="dcterms:W3CDTF">2023-04-18T13:25:54Z</dcterms:created>
  <dcterms:modified xsi:type="dcterms:W3CDTF">2023-06-12T10:36:18Z</dcterms:modified>
</cp:coreProperties>
</file>