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hWCNUGYSlnnJxWZ2596X6Ps9C3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.xml"/><Relationship Id="rId10" Type="http://schemas.openxmlformats.org/officeDocument/2006/relationships/image" Target="../media/image5.png"/><Relationship Id="rId13" Type="http://schemas.openxmlformats.org/officeDocument/2006/relationships/image" Target="../media/image18.png"/><Relationship Id="rId12" Type="http://schemas.openxmlformats.org/officeDocument/2006/relationships/image" Target="../media/image1.png"/><Relationship Id="rId1" Type="http://schemas.openxmlformats.org/officeDocument/2006/relationships/image" Target="../media/image9.jpg"/><Relationship Id="rId2" Type="http://schemas.openxmlformats.org/officeDocument/2006/relationships/image" Target="../media/image4.png"/><Relationship Id="rId3" Type="http://schemas.openxmlformats.org/officeDocument/2006/relationships/slide" Target="/ppt/slides/slide2.xml"/><Relationship Id="rId4" Type="http://schemas.openxmlformats.org/officeDocument/2006/relationships/image" Target="../media/image10.png"/><Relationship Id="rId9" Type="http://schemas.openxmlformats.org/officeDocument/2006/relationships/slide" Target="/ppt/slides/slide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.xml"/><Relationship Id="rId5" Type="http://schemas.openxmlformats.org/officeDocument/2006/relationships/slide" Target="/ppt/slides/slide4.xml"/><Relationship Id="rId6" Type="http://schemas.openxmlformats.org/officeDocument/2006/relationships/image" Target="../media/image3.png"/><Relationship Id="rId7" Type="http://schemas.openxmlformats.org/officeDocument/2006/relationships/slide" Target="/ppt/slides/slide5.xml"/><Relationship Id="rId8" Type="http://schemas.openxmlformats.org/officeDocument/2006/relationships/image" Target="../media/image2.png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.xml"/><Relationship Id="rId22" Type="http://schemas.openxmlformats.org/officeDocument/2006/relationships/slideLayout" Target="../slideLayouts/slideLayout9.xml"/><Relationship Id="rId21" Type="http://schemas.openxmlformats.org/officeDocument/2006/relationships/slideLayout" Target="../slideLayouts/slideLayout8.xml"/><Relationship Id="rId24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10.xml"/><Relationship Id="rId1" Type="http://schemas.openxmlformats.org/officeDocument/2006/relationships/image" Target="../media/image6.jpg"/><Relationship Id="rId2" Type="http://schemas.openxmlformats.org/officeDocument/2006/relationships/image" Target="../media/image7.png"/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slide" Target="/ppt/slides/slide4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12.xml"/><Relationship Id="rId5" Type="http://schemas.openxmlformats.org/officeDocument/2006/relationships/slide" Target="/ppt/slides/slide2.xml"/><Relationship Id="rId6" Type="http://schemas.openxmlformats.org/officeDocument/2006/relationships/image" Target="../media/image14.png"/><Relationship Id="rId7" Type="http://schemas.openxmlformats.org/officeDocument/2006/relationships/slide" Target="/ppt/slides/slide3.xml"/><Relationship Id="rId8" Type="http://schemas.openxmlformats.org/officeDocument/2006/relationships/image" Target="../media/image16.png"/><Relationship Id="rId11" Type="http://schemas.openxmlformats.org/officeDocument/2006/relationships/slide" Target="/ppt/slides/slide5.xml"/><Relationship Id="rId10" Type="http://schemas.openxmlformats.org/officeDocument/2006/relationships/image" Target="../media/image22.png"/><Relationship Id="rId13" Type="http://schemas.openxmlformats.org/officeDocument/2006/relationships/slide" Target="/ppt/slides/slide6.xml"/><Relationship Id="rId12" Type="http://schemas.openxmlformats.org/officeDocument/2006/relationships/image" Target="../media/image12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8.png"/><Relationship Id="rId17" Type="http://schemas.openxmlformats.org/officeDocument/2006/relationships/slideLayout" Target="../slideLayouts/slideLayout4.xml"/><Relationship Id="rId16" Type="http://schemas.openxmlformats.org/officeDocument/2006/relationships/slideLayout" Target="../slideLayouts/slideLayout3.xml"/><Relationship Id="rId19" Type="http://schemas.openxmlformats.org/officeDocument/2006/relationships/slideLayout" Target="../slideLayouts/slideLayout6.xml"/><Relationship Id="rId1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2865" y="417022"/>
            <a:ext cx="2039389" cy="101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8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118" y="1927567"/>
            <a:ext cx="1803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19167" y="1927567"/>
            <a:ext cx="1803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8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69433" y="1927567"/>
            <a:ext cx="1803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8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073482" y="1927567"/>
            <a:ext cx="1803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8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379720" y="3624775"/>
            <a:ext cx="1432560" cy="39624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grpSp>
        <p:nvGrpSpPr>
          <p:cNvPr id="12" name="Google Shape;12;p8"/>
          <p:cNvGrpSpPr/>
          <p:nvPr/>
        </p:nvGrpSpPr>
        <p:grpSpPr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13" name="Google Shape;13;p8"/>
            <p:cNvSpPr/>
            <p:nvPr/>
          </p:nvSpPr>
          <p:spPr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8"/>
            <p:cNvSpPr/>
            <p:nvPr/>
          </p:nvSpPr>
          <p:spPr>
            <a:xfrm>
              <a:off x="3389" y="4004"/>
              <a:ext cx="902" cy="149"/>
            </a:xfrm>
            <a:custGeom>
              <a:rect b="b" l="l" r="r" t="t"/>
              <a:pathLst>
                <a:path extrusionOk="0" h="349" w="1913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8"/>
            <p:cNvSpPr/>
            <p:nvPr/>
          </p:nvSpPr>
          <p:spPr>
            <a:xfrm>
              <a:off x="3365" y="3987"/>
              <a:ext cx="959" cy="159"/>
            </a:xfrm>
            <a:custGeom>
              <a:rect b="b" l="l" r="r" t="t"/>
              <a:pathLst>
                <a:path extrusionOk="0" h="388" w="1953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6;p8"/>
          <p:cNvGrpSpPr/>
          <p:nvPr/>
        </p:nvGrpSpPr>
        <p:grpSpPr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17" name="Google Shape;17;p8"/>
            <p:cNvSpPr/>
            <p:nvPr/>
          </p:nvSpPr>
          <p:spPr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1733" y="1847"/>
              <a:ext cx="1226" cy="1227"/>
            </a:xfrm>
            <a:custGeom>
              <a:rect b="b" l="l" r="r" t="t"/>
              <a:pathLst>
                <a:path extrusionOk="0" h="1850" w="1849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8"/>
            <p:cNvSpPr/>
            <p:nvPr/>
          </p:nvSpPr>
          <p:spPr>
            <a:xfrm>
              <a:off x="1720" y="1835"/>
              <a:ext cx="1253" cy="1252"/>
            </a:xfrm>
            <a:custGeom>
              <a:rect b="b" l="l" r="r" t="t"/>
              <a:pathLst>
                <a:path extrusionOk="0" h="1888" w="1889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8"/>
          <p:cNvGrpSpPr/>
          <p:nvPr/>
        </p:nvGrpSpPr>
        <p:grpSpPr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21" name="Google Shape;21;p8"/>
            <p:cNvSpPr/>
            <p:nvPr/>
          </p:nvSpPr>
          <p:spPr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8"/>
            <p:cNvSpPr/>
            <p:nvPr/>
          </p:nvSpPr>
          <p:spPr>
            <a:xfrm>
              <a:off x="1733" y="1847"/>
              <a:ext cx="1226" cy="1227"/>
            </a:xfrm>
            <a:custGeom>
              <a:rect b="b" l="l" r="r" t="t"/>
              <a:pathLst>
                <a:path extrusionOk="0" h="1850" w="1849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1720" y="1835"/>
              <a:ext cx="1253" cy="1252"/>
            </a:xfrm>
            <a:custGeom>
              <a:rect b="b" l="l" r="r" t="t"/>
              <a:pathLst>
                <a:path extrusionOk="0" h="1888" w="1889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8"/>
          <p:cNvGrpSpPr/>
          <p:nvPr/>
        </p:nvGrpSpPr>
        <p:grpSpPr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25" name="Google Shape;25;p8"/>
            <p:cNvSpPr/>
            <p:nvPr/>
          </p:nvSpPr>
          <p:spPr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>
              <a:off x="1733" y="1847"/>
              <a:ext cx="1226" cy="1227"/>
            </a:xfrm>
            <a:custGeom>
              <a:rect b="b" l="l" r="r" t="t"/>
              <a:pathLst>
                <a:path extrusionOk="0" h="1850" w="1849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>
              <a:off x="1720" y="1835"/>
              <a:ext cx="1253" cy="1252"/>
            </a:xfrm>
            <a:custGeom>
              <a:rect b="b" l="l" r="r" t="t"/>
              <a:pathLst>
                <a:path extrusionOk="0" h="1888" w="1889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8"/>
          <p:cNvGrpSpPr/>
          <p:nvPr/>
        </p:nvGrpSpPr>
        <p:grpSpPr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29" name="Google Shape;29;p8"/>
            <p:cNvSpPr/>
            <p:nvPr/>
          </p:nvSpPr>
          <p:spPr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1733" y="1847"/>
              <a:ext cx="1226" cy="1227"/>
            </a:xfrm>
            <a:custGeom>
              <a:rect b="b" l="l" r="r" t="t"/>
              <a:pathLst>
                <a:path extrusionOk="0" h="1850" w="1849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1720" y="1835"/>
              <a:ext cx="1253" cy="1252"/>
            </a:xfrm>
            <a:custGeom>
              <a:rect b="b" l="l" r="r" t="t"/>
              <a:pathLst>
                <a:path extrusionOk="0" h="1888" w="1889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8"/>
          <p:cNvSpPr txBox="1"/>
          <p:nvPr/>
        </p:nvSpPr>
        <p:spPr>
          <a:xfrm>
            <a:off x="3224164" y="6662186"/>
            <a:ext cx="5757959" cy="195814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Disclaimer: </a:t>
            </a:r>
            <a:r>
              <a:rPr lang="en-US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views expressed on this poster are those of the author and do not necessarily reflect the view of the CTBTO</a:t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8"/>
          <p:cNvSpPr/>
          <p:nvPr/>
        </p:nvSpPr>
        <p:spPr>
          <a:xfrm>
            <a:off x="11101393" y="5397505"/>
            <a:ext cx="844550" cy="841375"/>
          </a:xfrm>
          <a:custGeom>
            <a:rect b="b" l="l" r="r" t="t"/>
            <a:pathLst>
              <a:path extrusionOk="0" h="1581" w="1582">
                <a:moveTo>
                  <a:pt x="1420" y="0"/>
                </a:moveTo>
                <a:lnTo>
                  <a:pt x="1420" y="0"/>
                </a:lnTo>
                <a:lnTo>
                  <a:pt x="163" y="0"/>
                </a:lnTo>
                <a:cubicBezTo>
                  <a:pt x="73" y="0"/>
                  <a:pt x="0" y="72"/>
                  <a:pt x="0" y="161"/>
                </a:cubicBezTo>
                <a:lnTo>
                  <a:pt x="0" y="1419"/>
                </a:lnTo>
                <a:cubicBezTo>
                  <a:pt x="0" y="1508"/>
                  <a:pt x="73" y="1581"/>
                  <a:pt x="163" y="1581"/>
                </a:cubicBezTo>
                <a:lnTo>
                  <a:pt x="1420" y="1581"/>
                </a:lnTo>
                <a:cubicBezTo>
                  <a:pt x="1509" y="1581"/>
                  <a:pt x="1582" y="1508"/>
                  <a:pt x="1582" y="1419"/>
                </a:cubicBezTo>
                <a:lnTo>
                  <a:pt x="1582" y="161"/>
                </a:lnTo>
                <a:cubicBezTo>
                  <a:pt x="1582" y="72"/>
                  <a:pt x="1509" y="0"/>
                  <a:pt x="1420" y="0"/>
                </a:cubicBezTo>
                <a:close/>
                <a:moveTo>
                  <a:pt x="1420" y="39"/>
                </a:moveTo>
                <a:lnTo>
                  <a:pt x="1420" y="39"/>
                </a:lnTo>
                <a:cubicBezTo>
                  <a:pt x="1487" y="39"/>
                  <a:pt x="1542" y="94"/>
                  <a:pt x="1542" y="161"/>
                </a:cubicBezTo>
                <a:lnTo>
                  <a:pt x="1542" y="1419"/>
                </a:lnTo>
                <a:cubicBezTo>
                  <a:pt x="1542" y="1486"/>
                  <a:pt x="1487" y="1541"/>
                  <a:pt x="1420" y="1541"/>
                </a:cubicBezTo>
                <a:lnTo>
                  <a:pt x="163" y="1541"/>
                </a:lnTo>
                <a:cubicBezTo>
                  <a:pt x="95" y="1541"/>
                  <a:pt x="40" y="1486"/>
                  <a:pt x="40" y="1419"/>
                </a:cubicBezTo>
                <a:lnTo>
                  <a:pt x="40" y="161"/>
                </a:lnTo>
                <a:cubicBezTo>
                  <a:pt x="40" y="94"/>
                  <a:pt x="95" y="39"/>
                  <a:pt x="163" y="39"/>
                </a:cubicBezTo>
                <a:lnTo>
                  <a:pt x="1420" y="39"/>
                </a:lnTo>
                <a:close/>
              </a:path>
            </a:pathLst>
          </a:custGeom>
          <a:solidFill>
            <a:srgbClr val="C9BF8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400179" y="351875"/>
            <a:ext cx="1150000" cy="1150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>
            <a:hlinkClick action="ppaction://hlinkshowjump?jump=firstslide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16375" y="2263000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0">
            <a:hlinkClick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29735" y="4211192"/>
            <a:ext cx="2095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0">
            <a:hlinkClick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6825" y="4216497"/>
            <a:ext cx="2095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0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60217" y="2647996"/>
            <a:ext cx="933450" cy="1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0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060217" y="2954826"/>
            <a:ext cx="933450" cy="1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0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060217" y="3261656"/>
            <a:ext cx="933450" cy="1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0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060217" y="3568486"/>
            <a:ext cx="933450" cy="1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0">
            <a:hlinkClick action="ppaction://hlinksldjump"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060217" y="3872988"/>
            <a:ext cx="933450" cy="184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10"/>
          <p:cNvGrpSpPr/>
          <p:nvPr/>
        </p:nvGrpSpPr>
        <p:grpSpPr>
          <a:xfrm>
            <a:off x="11020430" y="5043492"/>
            <a:ext cx="1008063" cy="1573213"/>
            <a:chOff x="6942" y="3177"/>
            <a:chExt cx="635" cy="991"/>
          </a:xfrm>
        </p:grpSpPr>
        <p:sp>
          <p:nvSpPr>
            <p:cNvPr id="46" name="Google Shape;46;p10"/>
            <p:cNvSpPr/>
            <p:nvPr/>
          </p:nvSpPr>
          <p:spPr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0"/>
            <p:cNvSpPr/>
            <p:nvPr/>
          </p:nvSpPr>
          <p:spPr>
            <a:xfrm>
              <a:off x="6949" y="3190"/>
              <a:ext cx="621" cy="133"/>
            </a:xfrm>
            <a:custGeom>
              <a:rect b="b" l="l" r="r" t="t"/>
              <a:pathLst>
                <a:path extrusionOk="0" h="397" w="1849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0"/>
            <p:cNvSpPr/>
            <p:nvPr/>
          </p:nvSpPr>
          <p:spPr>
            <a:xfrm>
              <a:off x="6942" y="3177"/>
              <a:ext cx="635" cy="146"/>
            </a:xfrm>
            <a:custGeom>
              <a:rect b="b" l="l" r="r" t="t"/>
              <a:pathLst>
                <a:path extrusionOk="0" h="436" w="1889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0"/>
            <p:cNvSpPr/>
            <p:nvPr/>
          </p:nvSpPr>
          <p:spPr>
            <a:xfrm>
              <a:off x="7000" y="3407"/>
              <a:ext cx="518" cy="516"/>
            </a:xfrm>
            <a:custGeom>
              <a:rect b="b" l="l" r="r" t="t"/>
              <a:pathLst>
                <a:path extrusionOk="0" h="1542" w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0"/>
            <p:cNvSpPr/>
            <p:nvPr/>
          </p:nvSpPr>
          <p:spPr>
            <a:xfrm>
              <a:off x="6993" y="3400"/>
              <a:ext cx="532" cy="530"/>
            </a:xfrm>
            <a:custGeom>
              <a:rect b="b" l="l" r="r" t="t"/>
              <a:pathLst>
                <a:path extrusionOk="0" h="1581" w="1582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  <p:sldLayoutId id="2147483660" r:id="rId24"/>
    <p:sldLayoutId id="2147483661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/>
          <p:nvPr/>
        </p:nvSpPr>
        <p:spPr>
          <a:xfrm>
            <a:off x="2491898" y="278271"/>
            <a:ext cx="7208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Joint regional waveform, first motion polarity, and surface displacement inversion using a layered elastic model with topography for North Korean Nuclear explosions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Rodrigo Chi-Durán, Douglas Dreger and Arthur Rodgers</a:t>
            </a:r>
            <a:endParaRPr sz="18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Earth and Planetary Science Department, University of California, Berkeley</a:t>
            </a:r>
            <a:endParaRPr/>
          </a:p>
        </p:txBody>
      </p:sp>
      <p:sp>
        <p:nvSpPr>
          <p:cNvPr id="125" name="Google Shape;125;p1"/>
          <p:cNvSpPr txBox="1"/>
          <p:nvPr/>
        </p:nvSpPr>
        <p:spPr>
          <a:xfrm>
            <a:off x="185980" y="2958859"/>
            <a:ext cx="2069023" cy="2062591"/>
          </a:xfrm>
          <a:prstGeom prst="rect">
            <a:avLst/>
          </a:prstGeom>
          <a:noFill/>
          <a:ln>
            <a:noFill/>
          </a:ln>
        </p:spPr>
        <p:txBody>
          <a:bodyPr anchorCtr="1" anchor="ctr" bIns="108000" lIns="108000" spcFirstLastPara="1" rIns="108000" wrap="square" tIns="1080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/>
              <a:t>Regional waveform and first-motion polarity moment tensor inversion can discriminate DPRK events as explosions. However, not all moment tensor solutions fit the observed static surface deformation field</a:t>
            </a:r>
            <a:endParaRPr sz="1200"/>
          </a:p>
        </p:txBody>
      </p:sp>
      <p:sp>
        <p:nvSpPr>
          <p:cNvPr id="126" name="Google Shape;126;p1"/>
          <p:cNvSpPr txBox="1"/>
          <p:nvPr/>
        </p:nvSpPr>
        <p:spPr>
          <a:xfrm>
            <a:off x="5330282" y="6369803"/>
            <a:ext cx="1531435" cy="2099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lang="en-US" sz="1200">
                <a:solidFill>
                  <a:schemeClr val="lt1"/>
                </a:solidFill>
              </a:rPr>
              <a:t>2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US" sz="1200">
                <a:solidFill>
                  <a:schemeClr val="lt1"/>
                </a:solidFill>
              </a:rPr>
              <a:t>1</a:t>
            </a: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en-US" sz="1200">
                <a:solidFill>
                  <a:schemeClr val="lt1"/>
                </a:solidFill>
              </a:rPr>
              <a:t>743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 txBox="1"/>
          <p:nvPr/>
        </p:nvSpPr>
        <p:spPr>
          <a:xfrm>
            <a:off x="2696705" y="2958860"/>
            <a:ext cx="2069023" cy="2062590"/>
          </a:xfrm>
          <a:prstGeom prst="rect">
            <a:avLst/>
          </a:prstGeom>
          <a:noFill/>
          <a:ln>
            <a:noFill/>
          </a:ln>
        </p:spPr>
        <p:txBody>
          <a:bodyPr anchorCtr="1" anchor="ctr" bIns="108000" lIns="108000" spcFirstLastPara="1" rIns="108000" wrap="square" tIns="1080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We have developed a joint inversion of regional waveforms, first-motion polarity, and surface deformation to study DPRK4 and DPRK6. This includes the topography and geological structure of the test site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7426275" y="2958859"/>
            <a:ext cx="2069020" cy="2062590"/>
          </a:xfrm>
          <a:prstGeom prst="rect">
            <a:avLst/>
          </a:prstGeom>
          <a:noFill/>
          <a:ln>
            <a:noFill/>
          </a:ln>
        </p:spPr>
        <p:txBody>
          <a:bodyPr anchorCtr="1" anchor="ctr" bIns="108000" lIns="108000" spcFirstLastPara="1" rIns="108000" wrap="square" tIns="1080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We are able to fit the waveforms, first-motion, and surface deformation, thereby narrowing down the space of possible MT solutions for DPRK4 and DPRK6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9937000" y="2958859"/>
            <a:ext cx="2069020" cy="2062590"/>
          </a:xfrm>
          <a:prstGeom prst="rect">
            <a:avLst/>
          </a:prstGeom>
          <a:noFill/>
          <a:ln>
            <a:noFill/>
          </a:ln>
        </p:spPr>
        <p:txBody>
          <a:bodyPr anchorCtr="1" anchor="ctr" bIns="108000" lIns="108000" spcFirstLastPara="1" rIns="108000" wrap="square" tIns="1080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/>
              <a:t>The combination of various data types reduces uncertainty in moment tensor solutions and enhances our understanding of DPRK events</a:t>
            </a:r>
            <a:endParaRPr sz="1200"/>
          </a:p>
        </p:txBody>
      </p:sp>
      <p:sp>
        <p:nvSpPr>
          <p:cNvPr id="130" name="Google Shape;130;p1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Introduction and Motivation</a:t>
            </a:r>
            <a:endParaRPr sz="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11125514" y="5044699"/>
            <a:ext cx="817758" cy="23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lang="en-US" sz="1000">
                <a:solidFill>
                  <a:schemeClr val="lt1"/>
                </a:solidFill>
              </a:rPr>
              <a:t>2</a:t>
            </a: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US" sz="1000">
                <a:solidFill>
                  <a:schemeClr val="lt1"/>
                </a:solidFill>
              </a:rPr>
              <a:t>1</a:t>
            </a:r>
            <a:r>
              <a:rPr b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en-US" sz="1000">
                <a:solidFill>
                  <a:schemeClr val="lt1"/>
                </a:solidFill>
              </a:rPr>
              <a:t>743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0" y="1204313"/>
            <a:ext cx="10564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Regional waveform and first-motion polarity moment tensor inversion can discriminate DPRK events as explosions.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DPRK4 and especially DPRK6 generated significant surface deformation, inferred from satellite observations. However, the regional/first-motion moment tensor solutions do not align with the observed static surface deformation field.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In Chi-Durán et al. (2021), we developed a joint inversion of regional waveforms, first-motion polarity, and surface deformation to determine the seismic moment tensor. This method reduces uncertainties by employing a homogeneous model.</a:t>
            </a:r>
            <a:endParaRPr sz="1600"/>
          </a:p>
        </p:txBody>
      </p:sp>
      <p:pic>
        <p:nvPicPr>
          <p:cNvPr id="139" name="Google Shape;13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00" y="3916825"/>
            <a:ext cx="1764963" cy="29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3175" y="3916825"/>
            <a:ext cx="2931900" cy="29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0563" y="3991350"/>
            <a:ext cx="3673212" cy="28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"/>
          <p:cNvSpPr txBox="1"/>
          <p:nvPr/>
        </p:nvSpPr>
        <p:spPr>
          <a:xfrm>
            <a:off x="4036250" y="6457800"/>
            <a:ext cx="190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Chiang et al., (2018)</a:t>
            </a:r>
            <a:endParaRPr/>
          </a:p>
        </p:txBody>
      </p:sp>
      <p:sp>
        <p:nvSpPr>
          <p:cNvPr id="143" name="Google Shape;143;p2"/>
          <p:cNvSpPr txBox="1"/>
          <p:nvPr/>
        </p:nvSpPr>
        <p:spPr>
          <a:xfrm>
            <a:off x="9203625" y="6457800"/>
            <a:ext cx="176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Wang et al., (2018)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11125514" y="5044699"/>
            <a:ext cx="817758" cy="23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lt1"/>
                </a:solidFill>
              </a:rPr>
              <a:t>P2.1-743</a:t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0" y="1866675"/>
            <a:ext cx="50454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>
                <a:solidFill>
                  <a:schemeClr val="dk1"/>
                </a:solidFill>
              </a:rPr>
              <a:t>Could the elevation of the source be better constrained? </a:t>
            </a:r>
            <a:r>
              <a:rPr lang="en-US" sz="1600">
                <a:solidFill>
                  <a:schemeClr val="dk1"/>
                </a:solidFill>
              </a:rPr>
              <a:t>In </a:t>
            </a:r>
            <a:r>
              <a:rPr lang="en-US" sz="1600"/>
              <a:t>Chi-Durán et al. (2021) we underestimated explosion burial depth. 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Can we use a layered velocity model in order to model better the data? </a:t>
            </a:r>
            <a:r>
              <a:rPr lang="en-US" sz="1600"/>
              <a:t>Satellite imagery helped Pabian and Coblentz (2015, 2018) to </a:t>
            </a:r>
            <a:r>
              <a:rPr lang="en-US" sz="1600"/>
              <a:t>describe the geological composition of Mt. Mantap.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Can we extend the analysis to other events? </a:t>
            </a:r>
            <a:r>
              <a:rPr lang="en-US" sz="1600"/>
              <a:t>There is waveform, first-motion data and line-of-sight deformation data available for DPRK4 (2016).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52" name="Google Shape;15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087" y="1437151"/>
            <a:ext cx="5452800" cy="498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Methods/Data</a:t>
            </a:r>
            <a:endParaRPr sz="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11125514" y="5044699"/>
            <a:ext cx="817758" cy="23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lt1"/>
                </a:solidFill>
              </a:rPr>
              <a:t>P2.1-743</a:t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300" y="2407750"/>
            <a:ext cx="4935025" cy="441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 txBox="1"/>
          <p:nvPr/>
        </p:nvSpPr>
        <p:spPr>
          <a:xfrm>
            <a:off x="0" y="1222250"/>
            <a:ext cx="984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We developed a joint inversion using </a:t>
            </a:r>
            <a:r>
              <a:rPr b="1" lang="en-US" sz="1600"/>
              <a:t>regional waveform</a:t>
            </a:r>
            <a:r>
              <a:rPr lang="en-US" sz="1600"/>
              <a:t>, </a:t>
            </a:r>
            <a:r>
              <a:rPr b="1" lang="en-US" sz="1600"/>
              <a:t>first-motion polarities </a:t>
            </a:r>
            <a:r>
              <a:rPr lang="en-US" sz="1600"/>
              <a:t>and </a:t>
            </a:r>
            <a:r>
              <a:rPr b="1" lang="en-US" sz="1600"/>
              <a:t>ground deformation</a:t>
            </a:r>
            <a:r>
              <a:rPr lang="en-US" sz="1600"/>
              <a:t> to study DPRK4 (LOS deformation) and DPRK6 (2D deformation).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We run 48 different layered models using typical seismic velocities for each </a:t>
            </a:r>
            <a:r>
              <a:rPr lang="en-US" sz="1600"/>
              <a:t>layer.</a:t>
            </a:r>
            <a:endParaRPr sz="1600"/>
          </a:p>
        </p:txBody>
      </p:sp>
      <p:pic>
        <p:nvPicPr>
          <p:cNvPr id="162" name="Google Shape;16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4900" y="2485213"/>
            <a:ext cx="3765268" cy="210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2785" y="4694364"/>
            <a:ext cx="3607398" cy="201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Results</a:t>
            </a:r>
            <a:endParaRPr sz="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11125514" y="5044699"/>
            <a:ext cx="817758" cy="23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lt1"/>
                </a:solidFill>
              </a:rPr>
              <a:t>P2.1-743</a:t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834" y="4472526"/>
            <a:ext cx="5026091" cy="220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725" y="4472529"/>
            <a:ext cx="5026091" cy="238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937" y="1586506"/>
            <a:ext cx="4055675" cy="27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4996" y="1549975"/>
            <a:ext cx="4178109" cy="277639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162325" y="1149775"/>
            <a:ext cx="131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DPRK4</a:t>
            </a:r>
            <a:endParaRPr b="1"/>
          </a:p>
        </p:txBody>
      </p:sp>
      <p:sp>
        <p:nvSpPr>
          <p:cNvPr id="176" name="Google Shape;176;p5"/>
          <p:cNvSpPr txBox="1"/>
          <p:nvPr/>
        </p:nvSpPr>
        <p:spPr>
          <a:xfrm>
            <a:off x="5609100" y="1149775"/>
            <a:ext cx="204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DPRK6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Conclusions</a:t>
            </a:r>
            <a:endParaRPr sz="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11125514" y="5044699"/>
            <a:ext cx="817758" cy="23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lt1"/>
                </a:solidFill>
              </a:rPr>
              <a:t>P2.1-743</a:t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5086000" y="1393250"/>
            <a:ext cx="55731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Using a combination of regional/teleseismic first motion polarity, regional distance long-period waveforms, and satellite radar measurements can effectively narrow down the source-type space of moment tensor solutions, increasing discrimination and reducing uncertainty.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We enhanced waveform and geodetic fits, refined moment tensor solutions and uncertainties, and importantly, improved the determination of source depth, incorporating the geological structure of Mt. Mantap.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The demonstrated method is adaptable to other events, and could be beneficial in characterizing underground mining events, collapses, and volcanic seismicity, especially when satellite-based measurements of ground deformation are available.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85" name="Google Shape;18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75" y="1122725"/>
            <a:ext cx="4814873" cy="55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2023-04-18T13:25:54Z</dcterms:created>
  <dc:creator>Moshir Kyrollos</dc:creator>
</cp:coreProperties>
</file>