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jypWWbfxqUU7KPnXdONJ3oRrdi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44200" y="234950"/>
            <a:ext cx="1229360" cy="5720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2"/>
          <p:cNvGrpSpPr/>
          <p:nvPr/>
        </p:nvGrpSpPr>
        <p:grpSpPr>
          <a:xfrm>
            <a:off x="10818813" y="803275"/>
            <a:ext cx="1084262" cy="258763"/>
            <a:chOff x="6815" y="506"/>
            <a:chExt cx="683" cy="163"/>
          </a:xfrm>
        </p:grpSpPr>
        <p:sp>
          <p:nvSpPr>
            <p:cNvPr id="8" name="Google Shape;8;p2"/>
            <p:cNvSpPr/>
            <p:nvPr/>
          </p:nvSpPr>
          <p:spPr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;p2"/>
            <p:cNvSpPr/>
            <p:nvPr/>
          </p:nvSpPr>
          <p:spPr>
            <a:xfrm>
              <a:off x="6822" y="513"/>
              <a:ext cx="669" cy="149"/>
            </a:xfrm>
            <a:custGeom>
              <a:rect b="b" l="l" r="r" t="t"/>
              <a:pathLst>
                <a:path extrusionOk="0" h="397" w="1849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2"/>
            <p:cNvSpPr/>
            <p:nvPr/>
          </p:nvSpPr>
          <p:spPr>
            <a:xfrm>
              <a:off x="6815" y="506"/>
              <a:ext cx="683" cy="163"/>
            </a:xfrm>
            <a:custGeom>
              <a:rect b="b" l="l" r="r" t="t"/>
              <a:pathLst>
                <a:path extrusionOk="0" h="435" w="1889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/>
        </p:nvSpPr>
        <p:spPr>
          <a:xfrm>
            <a:off x="10841064" y="825623"/>
            <a:ext cx="1069383" cy="2443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en-AT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lang="en-AT" sz="1100">
                <a:solidFill>
                  <a:schemeClr val="lt1"/>
                </a:solidFill>
              </a:rPr>
              <a:t>2</a:t>
            </a:r>
            <a:r>
              <a:rPr b="1" lang="en-AT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n-AT" sz="1100">
                <a:solidFill>
                  <a:schemeClr val="lt1"/>
                </a:solidFill>
              </a:rPr>
              <a:t>1</a:t>
            </a:r>
            <a:r>
              <a:rPr b="1" lang="en-AT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lang="en-AT" sz="1100">
                <a:solidFill>
                  <a:schemeClr val="lt1"/>
                </a:solidFill>
              </a:rPr>
              <a:t>743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 txBox="1"/>
          <p:nvPr/>
        </p:nvSpPr>
        <p:spPr>
          <a:xfrm>
            <a:off x="2061274" y="26169"/>
            <a:ext cx="8547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700">
                <a:solidFill>
                  <a:schemeClr val="lt1"/>
                </a:solidFill>
              </a:rPr>
              <a:t>Joint regional waveform, first motion polarity, and surface displacement inversion using a layered elastic model with topography for North Korean Nuclear explosions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600">
                <a:solidFill>
                  <a:schemeClr val="lt1"/>
                </a:solidFill>
              </a:rPr>
              <a:t>Rodrigo Chi-Durán, Douglas S. Dreger and Arthur Rodgers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200">
                <a:solidFill>
                  <a:schemeClr val="lt1"/>
                </a:solidFill>
              </a:rPr>
              <a:t>Earth and Planetary Science Department, University of California, Berkeley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0" y="1201300"/>
            <a:ext cx="7101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AT" sz="1500"/>
              <a:t>Regional waveform and first-motion polarity moment tensor inversion can discriminate DPRK events as explosions.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AT" sz="1500"/>
              <a:t>North Korean nuclear explosions produced large amplitude surface deformation, as inferred from satellite observations (e.g., Wang et al. 2017; Myres et al. 2017). </a:t>
            </a:r>
            <a:r>
              <a:rPr b="1" lang="en-AT" sz="1500"/>
              <a:t>However, the regional/first-motion moment tensor solutions do not align with the observed static surface deformation field.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AT" sz="1500"/>
              <a:t>We have developed a joint inversion of regional waveforms, first-motion polarity and surface deformation to determine moment tensor solutions DPRK 4 and DPRK6.</a:t>
            </a:r>
            <a:endParaRPr sz="1500"/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50" y="4072025"/>
            <a:ext cx="3921710" cy="260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8400" y="1205287"/>
            <a:ext cx="4466698" cy="27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7321500" y="4206275"/>
            <a:ext cx="47712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T" sz="1700">
                <a:solidFill>
                  <a:schemeClr val="dk1"/>
                </a:solidFill>
              </a:rPr>
              <a:t>We find: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AT" sz="1700">
                <a:solidFill>
                  <a:schemeClr val="dk1"/>
                </a:solidFill>
              </a:rPr>
              <a:t>The waveforms/fm are now consistent with an inversion only the surface data.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AT" sz="1700">
                <a:solidFill>
                  <a:schemeClr val="dk1"/>
                </a:solidFill>
              </a:rPr>
              <a:t>A geological model better explains the on-site deformation and helps to constrain the MT solutions.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AT" sz="1700">
                <a:solidFill>
                  <a:schemeClr val="dk1"/>
                </a:solidFill>
              </a:rPr>
              <a:t>The joint inversion improves overall discrimination capability and reduces uncertainty for both nuclear tests.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7900" y="4285037"/>
            <a:ext cx="3075050" cy="2382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2023-04-18T13:25:54Z</dcterms:created>
  <dc:creator>Moshir Kyrollos</dc:creator>
</cp:coreProperties>
</file>