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C10CEB-526D-651A-B868-37F804B67A2F}" v="4" dt="2023-06-07T12:29:02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>
        <p:scale>
          <a:sx n="75" d="100"/>
          <a:sy n="75" d="100"/>
        </p:scale>
        <p:origin x="5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OEMAKER Robin" userId="S::robin.schoemaker@ctbto.org::2c999c5d-5912-4efc-8f86-96218e1b5dbd" providerId="AD" clId="Web-{32C10CEB-526D-651A-B868-37F804B67A2F}"/>
    <pc:docChg chg="modSld">
      <pc:chgData name="SCHOEMAKER Robin" userId="S::robin.schoemaker@ctbto.org::2c999c5d-5912-4efc-8f86-96218e1b5dbd" providerId="AD" clId="Web-{32C10CEB-526D-651A-B868-37F804B67A2F}" dt="2023-06-07T12:29:00.510" v="0" actId="20577"/>
      <pc:docMkLst>
        <pc:docMk/>
      </pc:docMkLst>
      <pc:sldChg chg="modSp">
        <pc:chgData name="SCHOEMAKER Robin" userId="S::robin.schoemaker@ctbto.org::2c999c5d-5912-4efc-8f86-96218e1b5dbd" providerId="AD" clId="Web-{32C10CEB-526D-651A-B868-37F804B67A2F}" dt="2023-06-07T12:29:00.510" v="0" actId="20577"/>
        <pc:sldMkLst>
          <pc:docMk/>
          <pc:sldMk cId="607453612" sldId="256"/>
        </pc:sldMkLst>
        <pc:spChg chg="mod">
          <ac:chgData name="SCHOEMAKER Robin" userId="S::robin.schoemaker@ctbto.org::2c999c5d-5912-4efc-8f86-96218e1b5dbd" providerId="AD" clId="Web-{32C10CEB-526D-651A-B868-37F804B67A2F}" dt="2023-06-07T12:29:00.510" v="0" actId="20577"/>
          <ac:spMkLst>
            <pc:docMk/>
            <pc:sldMk cId="607453612" sldId="256"/>
            <ac:spMk id="4" creationId="{5C76C91B-333D-CF33-4FE9-81CDD42E931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P2.1-521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Automatic Procedures for Selecting Samples Associated with a Release Event Based on the Evolution Consistency of Isotopic Ratios</a:t>
            </a:r>
            <a:endParaRPr lang="en-AT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Joshua Kunkle, </a:t>
            </a:r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Boxue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 Liu, Yuichi Kijima, Robin Schoemaker, Jolanta </a:t>
            </a:r>
            <a:r>
              <a:rPr lang="en-GB" sz="1600" dirty="0" err="1">
                <a:solidFill>
                  <a:schemeClr val="bg1"/>
                </a:solidFill>
                <a:latin typeface="Arial"/>
                <a:cs typeface="Arial"/>
              </a:rPr>
              <a:t>Kuśmierczyk-Michulec</a:t>
            </a:r>
            <a:r>
              <a:rPr lang="en-GB" sz="1600" dirty="0">
                <a:solidFill>
                  <a:schemeClr val="bg1"/>
                </a:solidFill>
                <a:latin typeface="Arial"/>
                <a:cs typeface="Arial"/>
              </a:rPr>
              <a:t>, Martin Kalinowski, CTBTO</a:t>
            </a:r>
            <a:endParaRPr lang="en-AT" sz="12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9012284-E46F-F685-5A46-40D23B164DA2}"/>
              </a:ext>
            </a:extLst>
          </p:cNvPr>
          <p:cNvGrpSpPr/>
          <p:nvPr/>
        </p:nvGrpSpPr>
        <p:grpSpPr>
          <a:xfrm>
            <a:off x="5631737" y="1251873"/>
            <a:ext cx="6278710" cy="1888892"/>
            <a:chOff x="3685051" y="2102880"/>
            <a:chExt cx="6990084" cy="2408394"/>
          </a:xfrm>
        </p:grpSpPr>
        <p:pic>
          <p:nvPicPr>
            <p:cNvPr id="10" name="Picture 9" descr="A screenshot of a video game&#10;&#10;Description automatically generated with low confidence">
              <a:extLst>
                <a:ext uri="{FF2B5EF4-FFF2-40B4-BE49-F238E27FC236}">
                  <a16:creationId xmlns:a16="http://schemas.microsoft.com/office/drawing/2014/main" id="{D147BCA1-1A28-BBCB-40FD-7BA49E8147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740" t="1" r="56875" b="79972"/>
            <a:stretch/>
          </p:blipFill>
          <p:spPr>
            <a:xfrm>
              <a:off x="4048124" y="2102880"/>
              <a:ext cx="6627011" cy="2408394"/>
            </a:xfrm>
            <a:prstGeom prst="rect">
              <a:avLst/>
            </a:prstGeom>
          </p:spPr>
        </p:pic>
        <p:pic>
          <p:nvPicPr>
            <p:cNvPr id="11" name="Picture 10" descr="A screenshot of a video game&#10;&#10;Description automatically generated with low confidence">
              <a:extLst>
                <a:ext uri="{FF2B5EF4-FFF2-40B4-BE49-F238E27FC236}">
                  <a16:creationId xmlns:a16="http://schemas.microsoft.com/office/drawing/2014/main" id="{35EB4330-F999-420F-3992-314D183F02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136" t="14092" r="67132" b="81435"/>
            <a:stretch/>
          </p:blipFill>
          <p:spPr>
            <a:xfrm>
              <a:off x="3685051" y="2320048"/>
              <a:ext cx="363073" cy="537882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2980182-5B42-14A4-E5F4-815E83C48AAB}"/>
              </a:ext>
            </a:extLst>
          </p:cNvPr>
          <p:cNvSpPr txBox="1"/>
          <p:nvPr/>
        </p:nvSpPr>
        <p:spPr>
          <a:xfrm>
            <a:off x="7832261" y="3821958"/>
            <a:ext cx="3995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ATM backward simulation from RN63 at T – 115h</a:t>
            </a:r>
            <a:endParaRPr lang="en-GB" sz="1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CDEDE0-76CD-526F-F5E5-CB4A76615DDA}"/>
              </a:ext>
            </a:extLst>
          </p:cNvPr>
          <p:cNvGrpSpPr/>
          <p:nvPr/>
        </p:nvGrpSpPr>
        <p:grpSpPr>
          <a:xfrm>
            <a:off x="7569200" y="4114799"/>
            <a:ext cx="4341247" cy="2717031"/>
            <a:chOff x="4155141" y="2311066"/>
            <a:chExt cx="5182473" cy="384910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1BF0AC2-CED8-0F1C-1F66-F3014A5767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620" r="23801"/>
            <a:stretch/>
          </p:blipFill>
          <p:spPr>
            <a:xfrm>
              <a:off x="4155141" y="2311066"/>
              <a:ext cx="5002306" cy="3849106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B0064A7-1C97-52A4-7863-2BC4BAAA4C20}"/>
                </a:ext>
              </a:extLst>
            </p:cNvPr>
            <p:cNvSpPr/>
            <p:nvPr/>
          </p:nvSpPr>
          <p:spPr>
            <a:xfrm>
              <a:off x="8303419" y="3471864"/>
              <a:ext cx="150019" cy="147637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E675DE2-21AF-54BB-8F6A-73F00775D544}"/>
                </a:ext>
              </a:extLst>
            </p:cNvPr>
            <p:cNvCxnSpPr>
              <a:stCxn id="16" idx="7"/>
            </p:cNvCxnSpPr>
            <p:nvPr/>
          </p:nvCxnSpPr>
          <p:spPr>
            <a:xfrm flipV="1">
              <a:off x="8431468" y="3186113"/>
              <a:ext cx="281526" cy="30737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92CB24A-7E3D-619E-8576-7B9036363836}"/>
                </a:ext>
              </a:extLst>
            </p:cNvPr>
            <p:cNvSpPr txBox="1"/>
            <p:nvPr/>
          </p:nvSpPr>
          <p:spPr>
            <a:xfrm>
              <a:off x="8572231" y="2855119"/>
              <a:ext cx="7653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RN63</a:t>
              </a:r>
              <a:endParaRPr lang="en-GB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D44FF2B-6EA4-7692-DDE0-5562A86EABD8}"/>
              </a:ext>
            </a:extLst>
          </p:cNvPr>
          <p:cNvGrpSpPr/>
          <p:nvPr/>
        </p:nvGrpSpPr>
        <p:grpSpPr>
          <a:xfrm>
            <a:off x="664874" y="4229868"/>
            <a:ext cx="6686902" cy="2717032"/>
            <a:chOff x="569585" y="2884902"/>
            <a:chExt cx="9306241" cy="4119143"/>
          </a:xfrm>
        </p:grpSpPr>
        <p:pic>
          <p:nvPicPr>
            <p:cNvPr id="20" name="Picture 19" descr="A picture containing text, line, diagram, plot&#10;&#10;Description automatically generated">
              <a:extLst>
                <a:ext uri="{FF2B5EF4-FFF2-40B4-BE49-F238E27FC236}">
                  <a16:creationId xmlns:a16="http://schemas.microsoft.com/office/drawing/2014/main" id="{50607A69-E630-3A7E-C856-E35BF45068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8722" b="37025"/>
            <a:stretch/>
          </p:blipFill>
          <p:spPr>
            <a:xfrm>
              <a:off x="569585" y="2884902"/>
              <a:ext cx="9306241" cy="3357144"/>
            </a:xfrm>
            <a:prstGeom prst="rect">
              <a:avLst/>
            </a:prstGeom>
          </p:spPr>
        </p:pic>
        <p:pic>
          <p:nvPicPr>
            <p:cNvPr id="21" name="Picture 20" descr="A picture containing text, line, diagram, plot&#10;&#10;Description automatically generated">
              <a:extLst>
                <a:ext uri="{FF2B5EF4-FFF2-40B4-BE49-F238E27FC236}">
                  <a16:creationId xmlns:a16="http://schemas.microsoft.com/office/drawing/2014/main" id="{4EC6863D-2D37-2DE0-89B0-5FC33C6B06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8644" r="21045" b="-2938"/>
            <a:stretch/>
          </p:blipFill>
          <p:spPr>
            <a:xfrm>
              <a:off x="645785" y="6242046"/>
              <a:ext cx="8049939" cy="761999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500701B-D79E-0C64-3E5E-460F7672FA8D}"/>
              </a:ext>
            </a:extLst>
          </p:cNvPr>
          <p:cNvSpPr txBox="1"/>
          <p:nvPr/>
        </p:nvSpPr>
        <p:spPr>
          <a:xfrm>
            <a:off x="1815978" y="4102846"/>
            <a:ext cx="2608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Selected samples at station RN63</a:t>
            </a:r>
            <a:endParaRPr lang="en-GB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93AD15-7585-E13E-5094-7C6E71156FAA}"/>
              </a:ext>
            </a:extLst>
          </p:cNvPr>
          <p:cNvSpPr txBox="1"/>
          <p:nvPr/>
        </p:nvSpPr>
        <p:spPr>
          <a:xfrm>
            <a:off x="281552" y="1182045"/>
            <a:ext cx="53501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Automatic Sample association using isotopic ratios starts by selecting seed samples from sample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Unique sample sequences are formed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Sequences at different times and from different stations are joined if they may have measured similar air masses, based on ATM 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Sample sequences are qualified by checking compatibility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Results are saved for further review</a:t>
            </a:r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14b6365-0a16-4533-8e61-2a9e9cbb827c" xsi:nil="true"/>
    <lcf76f155ced4ddcb4097134ff3c332f xmlns="e9d2dd27-5e48-4563-a988-16ec1f66754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945FCED3F20148B304B2C259176AA0" ma:contentTypeVersion="14" ma:contentTypeDescription="Create a new document." ma:contentTypeScope="" ma:versionID="5b49a89fa24a89b87d9fdda712914d81">
  <xsd:schema xmlns:xsd="http://www.w3.org/2001/XMLSchema" xmlns:xs="http://www.w3.org/2001/XMLSchema" xmlns:p="http://schemas.microsoft.com/office/2006/metadata/properties" xmlns:ns2="e9d2dd27-5e48-4563-a988-16ec1f667544" xmlns:ns3="414b6365-0a16-4533-8e61-2a9e9cbb827c" targetNamespace="http://schemas.microsoft.com/office/2006/metadata/properties" ma:root="true" ma:fieldsID="9ada2d0513303415c029097e09940717" ns2:_="" ns3:_="">
    <xsd:import namespace="e9d2dd27-5e48-4563-a988-16ec1f667544"/>
    <xsd:import namespace="414b6365-0a16-4533-8e61-2a9e9cbb82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d2dd27-5e48-4563-a988-16ec1f6675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9e8395b-6b03-452f-b821-0db5c68086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b6365-0a16-4533-8e61-2a9e9cbb827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fcc17e5-8f47-4aa8-a237-0d5d82f62ffb}" ma:internalName="TaxCatchAll" ma:showField="CatchAllData" ma:web="414b6365-0a16-4533-8e61-2a9e9cbb82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149177-71CD-4027-94A9-FD679474D63D}">
  <ds:schemaRefs>
    <ds:schemaRef ds:uri="http://schemas.microsoft.com/office/2006/metadata/properties"/>
    <ds:schemaRef ds:uri="http://schemas.microsoft.com/office/infopath/2007/PartnerControls"/>
    <ds:schemaRef ds:uri="414b6365-0a16-4533-8e61-2a9e9cbb827c"/>
    <ds:schemaRef ds:uri="e9d2dd27-5e48-4563-a988-16ec1f667544"/>
  </ds:schemaRefs>
</ds:datastoreItem>
</file>

<file path=customXml/itemProps2.xml><?xml version="1.0" encoding="utf-8"?>
<ds:datastoreItem xmlns:ds="http://schemas.openxmlformats.org/officeDocument/2006/customXml" ds:itemID="{FF8D2BF1-DEF8-4554-A8A1-10A4AE595A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542CB5-7A30-4D42-A0A5-73B5746503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d2dd27-5e48-4563-a988-16ec1f667544"/>
    <ds:schemaRef ds:uri="414b6365-0a16-4533-8e61-2a9e9cbb82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2716</TotalTime>
  <Words>110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KUNKLE Joshua</cp:lastModifiedBy>
  <cp:revision>23</cp:revision>
  <dcterms:created xsi:type="dcterms:W3CDTF">2023-04-18T13:25:54Z</dcterms:created>
  <dcterms:modified xsi:type="dcterms:W3CDTF">2023-06-07T12:29:10Z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0x01010059945FCED3F20148B304B2C259176AA0</vt:lpwstr>
  </property>
  <property fmtid="{D5CDD505-2E9C-101B-9397-08002B2CF9AE}" pid="3" name="MediaServiceImageTags">
    <vt:lpwstr/>
  </property>
</Properties>
</file>