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48" r:id="rId5"/>
  </p:sldMasterIdLst>
  <p:notesMasterIdLst>
    <p:notesMasterId r:id="rId13"/>
  </p:notesMasterIdLst>
  <p:sldIdLst>
    <p:sldId id="261" r:id="rId6"/>
    <p:sldId id="256" r:id="rId7"/>
    <p:sldId id="262" r:id="rId8"/>
    <p:sldId id="263" r:id="rId9"/>
    <p:sldId id="267" r:id="rId10"/>
    <p:sldId id="264" r:id="rId11"/>
    <p:sldId id="265" r:id="rId1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7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1DCBB4-750D-49E3-A0B5-3CED19FA8146}" v="243" dt="2023-06-08T13:08:50.1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SMIERCZYK-MICHULEC Jolanta" userId="05d9cbd9-4c11-4f85-b68a-7266e5115767" providerId="ADAL" clId="{DB7D0B2B-02EC-4261-937D-098847593A1D}"/>
    <pc:docChg chg="modSld sldOrd">
      <pc:chgData name="KUSMIERCZYK-MICHULEC Jolanta" userId="05d9cbd9-4c11-4f85-b68a-7266e5115767" providerId="ADAL" clId="{DB7D0B2B-02EC-4261-937D-098847593A1D}" dt="2023-06-08T07:56:42.945" v="1"/>
      <pc:docMkLst>
        <pc:docMk/>
      </pc:docMkLst>
      <pc:sldChg chg="ord">
        <pc:chgData name="KUSMIERCZYK-MICHULEC Jolanta" userId="05d9cbd9-4c11-4f85-b68a-7266e5115767" providerId="ADAL" clId="{DB7D0B2B-02EC-4261-937D-098847593A1D}" dt="2023-06-08T07:56:42.945" v="1"/>
        <pc:sldMkLst>
          <pc:docMk/>
          <pc:sldMk cId="1325608807" sldId="262"/>
        </pc:sldMkLst>
      </pc:sldChg>
    </pc:docChg>
  </pc:docChgLst>
  <pc:docChgLst>
    <pc:chgData name="SCHOEMAKER Robin" userId="S::robin.schoemaker@ctbto.org::2c999c5d-5912-4efc-8f86-96218e1b5dbd" providerId="AD" clId="Web-{309866E4-D630-751F-D514-3AF4AB880A26}"/>
    <pc:docChg chg="modSld">
      <pc:chgData name="SCHOEMAKER Robin" userId="S::robin.schoemaker@ctbto.org::2c999c5d-5912-4efc-8f86-96218e1b5dbd" providerId="AD" clId="Web-{309866E4-D630-751F-D514-3AF4AB880A26}" dt="2023-06-07T12:29:11.509" v="1" actId="20577"/>
      <pc:docMkLst>
        <pc:docMk/>
      </pc:docMkLst>
      <pc:sldChg chg="modSp">
        <pc:chgData name="SCHOEMAKER Robin" userId="S::robin.schoemaker@ctbto.org::2c999c5d-5912-4efc-8f86-96218e1b5dbd" providerId="AD" clId="Web-{309866E4-D630-751F-D514-3AF4AB880A26}" dt="2023-06-07T12:29:11.509" v="1" actId="20577"/>
        <pc:sldMkLst>
          <pc:docMk/>
          <pc:sldMk cId="2536716417" sldId="261"/>
        </pc:sldMkLst>
        <pc:spChg chg="mod">
          <ac:chgData name="SCHOEMAKER Robin" userId="S::robin.schoemaker@ctbto.org::2c999c5d-5912-4efc-8f86-96218e1b5dbd" providerId="AD" clId="Web-{309866E4-D630-751F-D514-3AF4AB880A26}" dt="2023-06-07T12:29:11.509" v="1" actId="20577"/>
          <ac:spMkLst>
            <pc:docMk/>
            <pc:sldMk cId="2536716417" sldId="261"/>
            <ac:spMk id="2" creationId="{F1352C0B-9695-D3E6-C984-2A4ACAA780C2}"/>
          </ac:spMkLst>
        </pc:spChg>
      </pc:sldChg>
    </pc:docChg>
  </pc:docChgLst>
  <pc:docChgLst>
    <pc:chgData name="KUNKLE Joshua" userId="3137ed8e-73d2-4cf5-9d38-867b47c63798" providerId="ADAL" clId="{121DCBB4-750D-49E3-A0B5-3CED19FA8146}"/>
    <pc:docChg chg="custSel modSld">
      <pc:chgData name="KUNKLE Joshua" userId="3137ed8e-73d2-4cf5-9d38-867b47c63798" providerId="ADAL" clId="{121DCBB4-750D-49E3-A0B5-3CED19FA8146}" dt="2023-06-08T13:08:50.156" v="665" actId="20577"/>
      <pc:docMkLst>
        <pc:docMk/>
      </pc:docMkLst>
      <pc:sldChg chg="modSp mod">
        <pc:chgData name="KUNKLE Joshua" userId="3137ed8e-73d2-4cf5-9d38-867b47c63798" providerId="ADAL" clId="{121DCBB4-750D-49E3-A0B5-3CED19FA8146}" dt="2023-06-08T13:04:30.743" v="281" actId="20577"/>
        <pc:sldMkLst>
          <pc:docMk/>
          <pc:sldMk cId="607453612" sldId="256"/>
        </pc:sldMkLst>
        <pc:spChg chg="mod">
          <ac:chgData name="KUNKLE Joshua" userId="3137ed8e-73d2-4cf5-9d38-867b47c63798" providerId="ADAL" clId="{121DCBB4-750D-49E3-A0B5-3CED19FA8146}" dt="2023-06-08T13:03:54.239" v="208" actId="313"/>
          <ac:spMkLst>
            <pc:docMk/>
            <pc:sldMk cId="607453612" sldId="256"/>
            <ac:spMk id="15" creationId="{3B03A3DD-0871-7A74-BC14-F1D1BB55159E}"/>
          </ac:spMkLst>
        </pc:spChg>
        <pc:spChg chg="mod">
          <ac:chgData name="KUNKLE Joshua" userId="3137ed8e-73d2-4cf5-9d38-867b47c63798" providerId="ADAL" clId="{121DCBB4-750D-49E3-A0B5-3CED19FA8146}" dt="2023-06-08T13:04:30.743" v="281" actId="20577"/>
          <ac:spMkLst>
            <pc:docMk/>
            <pc:sldMk cId="607453612" sldId="256"/>
            <ac:spMk id="16" creationId="{FDCCF668-2B24-D3A6-0E66-D5C7076E7DB8}"/>
          </ac:spMkLst>
        </pc:spChg>
      </pc:sldChg>
      <pc:sldChg chg="modSp mod">
        <pc:chgData name="KUNKLE Joshua" userId="3137ed8e-73d2-4cf5-9d38-867b47c63798" providerId="ADAL" clId="{121DCBB4-750D-49E3-A0B5-3CED19FA8146}" dt="2023-06-08T13:06:46.396" v="621" actId="1036"/>
        <pc:sldMkLst>
          <pc:docMk/>
          <pc:sldMk cId="1325608807" sldId="262"/>
        </pc:sldMkLst>
        <pc:spChg chg="mod">
          <ac:chgData name="KUNKLE Joshua" userId="3137ed8e-73d2-4cf5-9d38-867b47c63798" providerId="ADAL" clId="{121DCBB4-750D-49E3-A0B5-3CED19FA8146}" dt="2023-06-08T13:06:37.541" v="595" actId="20577"/>
          <ac:spMkLst>
            <pc:docMk/>
            <pc:sldMk cId="1325608807" sldId="262"/>
            <ac:spMk id="9" creationId="{A060D25D-E2F4-24C6-FDC5-742A3CAF1F4A}"/>
          </ac:spMkLst>
        </pc:spChg>
        <pc:spChg chg="mod">
          <ac:chgData name="KUNKLE Joshua" userId="3137ed8e-73d2-4cf5-9d38-867b47c63798" providerId="ADAL" clId="{121DCBB4-750D-49E3-A0B5-3CED19FA8146}" dt="2023-06-08T13:06:46.396" v="621" actId="1036"/>
          <ac:spMkLst>
            <pc:docMk/>
            <pc:sldMk cId="1325608807" sldId="262"/>
            <ac:spMk id="18" creationId="{90DC863A-3908-4E4A-7FA1-9BF58DCD895D}"/>
          </ac:spMkLst>
        </pc:spChg>
        <pc:grpChg chg="mod">
          <ac:chgData name="KUNKLE Joshua" userId="3137ed8e-73d2-4cf5-9d38-867b47c63798" providerId="ADAL" clId="{121DCBB4-750D-49E3-A0B5-3CED19FA8146}" dt="2023-06-08T13:06:46.396" v="621" actId="1036"/>
          <ac:grpSpMkLst>
            <pc:docMk/>
            <pc:sldMk cId="1325608807" sldId="262"/>
            <ac:grpSpMk id="20" creationId="{6EEE2DE6-9954-F33C-DCE8-FF5AA7C1D021}"/>
          </ac:grpSpMkLst>
        </pc:grpChg>
      </pc:sldChg>
      <pc:sldChg chg="delSp modSp mod">
        <pc:chgData name="KUNKLE Joshua" userId="3137ed8e-73d2-4cf5-9d38-867b47c63798" providerId="ADAL" clId="{121DCBB4-750D-49E3-A0B5-3CED19FA8146}" dt="2023-06-08T13:07:13.012" v="653" actId="1035"/>
        <pc:sldMkLst>
          <pc:docMk/>
          <pc:sldMk cId="1675666824" sldId="263"/>
        </pc:sldMkLst>
        <pc:spChg chg="mod">
          <ac:chgData name="KUNKLE Joshua" userId="3137ed8e-73d2-4cf5-9d38-867b47c63798" providerId="ADAL" clId="{121DCBB4-750D-49E3-A0B5-3CED19FA8146}" dt="2023-06-08T13:07:13.012" v="653" actId="1035"/>
          <ac:spMkLst>
            <pc:docMk/>
            <pc:sldMk cId="1675666824" sldId="263"/>
            <ac:spMk id="17" creationId="{BD28E190-F894-4149-76A5-7972C83B7225}"/>
          </ac:spMkLst>
        </pc:spChg>
        <pc:grpChg chg="mod">
          <ac:chgData name="KUNKLE Joshua" userId="3137ed8e-73d2-4cf5-9d38-867b47c63798" providerId="ADAL" clId="{121DCBB4-750D-49E3-A0B5-3CED19FA8146}" dt="2023-06-08T13:07:13.012" v="653" actId="1035"/>
          <ac:grpSpMkLst>
            <pc:docMk/>
            <pc:sldMk cId="1675666824" sldId="263"/>
            <ac:grpSpMk id="15" creationId="{9E3BA291-5711-57F6-6338-586706506958}"/>
          </ac:grpSpMkLst>
        </pc:grpChg>
        <pc:picChg chg="del">
          <ac:chgData name="KUNKLE Joshua" userId="3137ed8e-73d2-4cf5-9d38-867b47c63798" providerId="ADAL" clId="{121DCBB4-750D-49E3-A0B5-3CED19FA8146}" dt="2023-06-08T13:06:55.402" v="622" actId="478"/>
          <ac:picMkLst>
            <pc:docMk/>
            <pc:sldMk cId="1675666824" sldId="263"/>
            <ac:picMk id="23" creationId="{A1B90638-729E-086B-71E3-627693CED80C}"/>
          </ac:picMkLst>
        </pc:picChg>
      </pc:sldChg>
      <pc:sldChg chg="modSp mod">
        <pc:chgData name="KUNKLE Joshua" userId="3137ed8e-73d2-4cf5-9d38-867b47c63798" providerId="ADAL" clId="{121DCBB4-750D-49E3-A0B5-3CED19FA8146}" dt="2023-06-08T13:08:50.156" v="665" actId="20577"/>
        <pc:sldMkLst>
          <pc:docMk/>
          <pc:sldMk cId="2852003000" sldId="265"/>
        </pc:sldMkLst>
        <pc:spChg chg="mod">
          <ac:chgData name="KUNKLE Joshua" userId="3137ed8e-73d2-4cf5-9d38-867b47c63798" providerId="ADAL" clId="{121DCBB4-750D-49E3-A0B5-3CED19FA8146}" dt="2023-06-08T13:08:50.156" v="665" actId="20577"/>
          <ac:spMkLst>
            <pc:docMk/>
            <pc:sldMk cId="2852003000" sldId="265"/>
            <ac:spMk id="3" creationId="{EA3B99A8-4575-A187-85AD-91ACAE6E191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F0E9C-0A66-4880-A811-A9CE74639FFC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5D715-E2E0-4A97-89A3-062AFE4444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74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5D715-E2E0-4A97-89A3-062AFE4444D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525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5D715-E2E0-4A97-89A3-062AFE4444D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609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5D715-E2E0-4A97-89A3-062AFE4444D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1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eg"/><Relationship Id="rId7" Type="http://schemas.openxmlformats.org/officeDocument/2006/relationships/slide" Target="../slides/slide3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7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6.xml"/><Relationship Id="rId14" Type="http://schemas.openxmlformats.org/officeDocument/2006/relationships/image" Target="../media/image8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9.jpeg"/><Relationship Id="rId18" Type="http://schemas.openxmlformats.org/officeDocument/2006/relationships/image" Target="../media/image13.emf"/><Relationship Id="rId26" Type="http://schemas.openxmlformats.org/officeDocument/2006/relationships/image" Target="../media/image17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7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2.emf"/><Relationship Id="rId20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6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1.emf"/><Relationship Id="rId23" Type="http://schemas.openxmlformats.org/officeDocument/2006/relationships/slide" Target="../slides/slide6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0.emf"/><Relationship Id="rId22" Type="http://schemas.openxmlformats.org/officeDocument/2006/relationships/image" Target="../media/image1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2865" y="417022"/>
            <a:ext cx="2039389" cy="1019695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8BC49E13-9373-7E25-7A82-5501F9C45AF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E520BC94-DAA1-3C12-B78D-ACC3EA140CD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2" name="Picture 11">
            <a:hlinkClick r:id="rId9" action="ppaction://hlinksldjump"/>
            <a:extLst>
              <a:ext uri="{FF2B5EF4-FFF2-40B4-BE49-F238E27FC236}">
                <a16:creationId xmlns:a16="http://schemas.microsoft.com/office/drawing/2014/main" id="{D83BF20F-F646-193B-3BC0-898F421E487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13" name="Picture 12">
            <a:hlinkClick r:id="rId11" action="ppaction://hlinksldjump"/>
            <a:extLst>
              <a:ext uri="{FF2B5EF4-FFF2-40B4-BE49-F238E27FC236}">
                <a16:creationId xmlns:a16="http://schemas.microsoft.com/office/drawing/2014/main" id="{43478213-3BF1-9CA4-8B3A-EC39F4D5610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F7D80D41-50BF-9B4F-A6B8-DAD1E33FA3D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F48B4E6-3862-04FB-E59C-372A3FB5203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213182" y="482369"/>
            <a:ext cx="1663700" cy="444500"/>
          </a:xfrm>
          <a:prstGeom prst="rect">
            <a:avLst/>
          </a:prstGeom>
        </p:spPr>
      </p:pic>
      <p:grpSp>
        <p:nvGrpSpPr>
          <p:cNvPr id="20" name="Group 4">
            <a:extLst>
              <a:ext uri="{FF2B5EF4-FFF2-40B4-BE49-F238E27FC236}">
                <a16:creationId xmlns:a16="http://schemas.microsoft.com/office/drawing/2014/main" id="{5CA43021-5A5E-82FA-11C7-118F25FEBBB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B39CE593-5638-7F5D-D25B-0C76348DBD7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40759B8B-E5CE-8FFF-886D-4BBFC6AEFF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9726D5E0-D392-09DC-E516-0D2BC1F031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3AAFC273-1B5A-3B58-FB48-D585707DA8B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4" name="AutoShape 10">
              <a:extLst>
                <a:ext uri="{FF2B5EF4-FFF2-40B4-BE49-F238E27FC236}">
                  <a16:creationId xmlns:a16="http://schemas.microsoft.com/office/drawing/2014/main" id="{4734267F-2DB7-AAFB-CD08-813E85D60455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33C009A7-0DB9-8941-4E4D-BF69807800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3FFC1457-41BC-DC7B-419E-6A30CA8A81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id="{E7CF2B9E-3B29-CD06-625C-4FB3E8D4EE2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10" name="AutoShape 10">
              <a:extLst>
                <a:ext uri="{FF2B5EF4-FFF2-40B4-BE49-F238E27FC236}">
                  <a16:creationId xmlns:a16="http://schemas.microsoft.com/office/drawing/2014/main" id="{217EDBB3-0502-D5B9-5094-6D567F751FC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48E243C-B999-56CD-706E-328A85A68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2BE03B0-15D2-0C85-518B-5F78DF9CBD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6" name="Group 11">
            <a:extLst>
              <a:ext uri="{FF2B5EF4-FFF2-40B4-BE49-F238E27FC236}">
                <a16:creationId xmlns:a16="http://schemas.microsoft.com/office/drawing/2014/main" id="{3EDF83F3-65BA-A072-0E3D-618F410B4FC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18" name="AutoShape 10">
              <a:extLst>
                <a:ext uri="{FF2B5EF4-FFF2-40B4-BE49-F238E27FC236}">
                  <a16:creationId xmlns:a16="http://schemas.microsoft.com/office/drawing/2014/main" id="{93F0D2C1-DC2A-84A3-7CB8-156C91EF7C2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E6C54FC1-A3D7-02C6-5A2E-C114A1E6F3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8C33B87C-2582-9415-904B-33B9F20B8D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11">
            <a:extLst>
              <a:ext uri="{FF2B5EF4-FFF2-40B4-BE49-F238E27FC236}">
                <a16:creationId xmlns:a16="http://schemas.microsoft.com/office/drawing/2014/main" id="{1353B012-D620-E7CF-B95E-5495D823437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45" name="AutoShape 10">
              <a:extLst>
                <a:ext uri="{FF2B5EF4-FFF2-40B4-BE49-F238E27FC236}">
                  <a16:creationId xmlns:a16="http://schemas.microsoft.com/office/drawing/2014/main" id="{C6E8EEB9-51E3-895F-F19F-98CD5706B11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D9E9F518-F141-1242-551A-636B41DA44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C5BA2F52-7CA9-750F-786A-09E8C9F085C6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18088BC6-9363-E519-FB46-461FD6E7554F}"/>
              </a:ext>
            </a:extLst>
          </p:cNvPr>
          <p:cNvSpPr txBox="1"/>
          <p:nvPr userDrawn="1"/>
        </p:nvSpPr>
        <p:spPr>
          <a:xfrm>
            <a:off x="3224164" y="6662186"/>
            <a:ext cx="5757959" cy="195814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r>
              <a:rPr lang="en-US" sz="8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Disclaimer: </a:t>
            </a:r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views expressed on this poster are those of the author and do not necessarily reflect the view of the CTBTO</a:t>
            </a:r>
            <a:endParaRPr lang="en-GB" sz="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id="{883D3C1E-9BDA-0294-DA65-22636A8B4A6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101393" y="5397505"/>
            <a:ext cx="844550" cy="841375"/>
          </a:xfrm>
          <a:custGeom>
            <a:avLst/>
            <a:gdLst>
              <a:gd name="T0" fmla="*/ 1420 w 1582"/>
              <a:gd name="T1" fmla="*/ 0 h 1581"/>
              <a:gd name="T2" fmla="*/ 1420 w 1582"/>
              <a:gd name="T3" fmla="*/ 0 h 1581"/>
              <a:gd name="T4" fmla="*/ 163 w 1582"/>
              <a:gd name="T5" fmla="*/ 0 h 1581"/>
              <a:gd name="T6" fmla="*/ 0 w 1582"/>
              <a:gd name="T7" fmla="*/ 161 h 1581"/>
              <a:gd name="T8" fmla="*/ 0 w 1582"/>
              <a:gd name="T9" fmla="*/ 1419 h 1581"/>
              <a:gd name="T10" fmla="*/ 163 w 1582"/>
              <a:gd name="T11" fmla="*/ 1581 h 1581"/>
              <a:gd name="T12" fmla="*/ 1420 w 1582"/>
              <a:gd name="T13" fmla="*/ 1581 h 1581"/>
              <a:gd name="T14" fmla="*/ 1582 w 1582"/>
              <a:gd name="T15" fmla="*/ 1419 h 1581"/>
              <a:gd name="T16" fmla="*/ 1582 w 1582"/>
              <a:gd name="T17" fmla="*/ 161 h 1581"/>
              <a:gd name="T18" fmla="*/ 1420 w 1582"/>
              <a:gd name="T19" fmla="*/ 0 h 1581"/>
              <a:gd name="T20" fmla="*/ 1420 w 1582"/>
              <a:gd name="T21" fmla="*/ 39 h 1581"/>
              <a:gd name="T22" fmla="*/ 1420 w 1582"/>
              <a:gd name="T23" fmla="*/ 39 h 1581"/>
              <a:gd name="T24" fmla="*/ 1542 w 1582"/>
              <a:gd name="T25" fmla="*/ 161 h 1581"/>
              <a:gd name="T26" fmla="*/ 1542 w 1582"/>
              <a:gd name="T27" fmla="*/ 1419 h 1581"/>
              <a:gd name="T28" fmla="*/ 1420 w 1582"/>
              <a:gd name="T29" fmla="*/ 1541 h 1581"/>
              <a:gd name="T30" fmla="*/ 163 w 1582"/>
              <a:gd name="T31" fmla="*/ 1541 h 1581"/>
              <a:gd name="T32" fmla="*/ 40 w 1582"/>
              <a:gd name="T33" fmla="*/ 1419 h 1581"/>
              <a:gd name="T34" fmla="*/ 40 w 1582"/>
              <a:gd name="T35" fmla="*/ 161 h 1581"/>
              <a:gd name="T36" fmla="*/ 163 w 1582"/>
              <a:gd name="T37" fmla="*/ 39 h 1581"/>
              <a:gd name="T38" fmla="*/ 1420 w 1582"/>
              <a:gd name="T39" fmla="*/ 39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82" h="1581">
                <a:moveTo>
                  <a:pt x="1420" y="0"/>
                </a:moveTo>
                <a:lnTo>
                  <a:pt x="1420" y="0"/>
                </a:lnTo>
                <a:lnTo>
                  <a:pt x="163" y="0"/>
                </a:lnTo>
                <a:cubicBezTo>
                  <a:pt x="73" y="0"/>
                  <a:pt x="0" y="72"/>
                  <a:pt x="0" y="161"/>
                </a:cubicBezTo>
                <a:lnTo>
                  <a:pt x="0" y="1419"/>
                </a:lnTo>
                <a:cubicBezTo>
                  <a:pt x="0" y="1508"/>
                  <a:pt x="73" y="1581"/>
                  <a:pt x="163" y="1581"/>
                </a:cubicBezTo>
                <a:lnTo>
                  <a:pt x="1420" y="1581"/>
                </a:lnTo>
                <a:cubicBezTo>
                  <a:pt x="1509" y="1581"/>
                  <a:pt x="1582" y="1508"/>
                  <a:pt x="1582" y="1419"/>
                </a:cubicBezTo>
                <a:lnTo>
                  <a:pt x="1582" y="161"/>
                </a:lnTo>
                <a:cubicBezTo>
                  <a:pt x="1582" y="72"/>
                  <a:pt x="1509" y="0"/>
                  <a:pt x="1420" y="0"/>
                </a:cubicBezTo>
                <a:close/>
                <a:moveTo>
                  <a:pt x="1420" y="39"/>
                </a:moveTo>
                <a:lnTo>
                  <a:pt x="1420" y="39"/>
                </a:lnTo>
                <a:cubicBezTo>
                  <a:pt x="1487" y="39"/>
                  <a:pt x="1542" y="94"/>
                  <a:pt x="1542" y="161"/>
                </a:cubicBezTo>
                <a:lnTo>
                  <a:pt x="1542" y="1419"/>
                </a:lnTo>
                <a:cubicBezTo>
                  <a:pt x="1542" y="1486"/>
                  <a:pt x="1487" y="1541"/>
                  <a:pt x="1420" y="1541"/>
                </a:cubicBezTo>
                <a:lnTo>
                  <a:pt x="163" y="1541"/>
                </a:lnTo>
                <a:cubicBezTo>
                  <a:pt x="95" y="1541"/>
                  <a:pt x="40" y="1486"/>
                  <a:pt x="40" y="1419"/>
                </a:cubicBezTo>
                <a:lnTo>
                  <a:pt x="40" y="161"/>
                </a:lnTo>
                <a:cubicBezTo>
                  <a:pt x="40" y="94"/>
                  <a:pt x="95" y="39"/>
                  <a:pt x="163" y="39"/>
                </a:cubicBezTo>
                <a:lnTo>
                  <a:pt x="1420" y="39"/>
                </a:lnTo>
                <a:close/>
              </a:path>
            </a:pathLst>
          </a:custGeom>
          <a:solidFill>
            <a:srgbClr val="C9BF8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pic>
        <p:nvPicPr>
          <p:cNvPr id="7" name="Picture 6">
            <a:hlinkClick r:id="rId17" action="ppaction://hlinksldjump"/>
            <a:extLst>
              <a:ext uri="{FF2B5EF4-FFF2-40B4-BE49-F238E27FC236}">
                <a16:creationId xmlns:a16="http://schemas.microsoft.com/office/drawing/2014/main" id="{190FEE5B-F547-2812-14DD-60991F7145A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14" name="Picture 13">
            <a:hlinkClick r:id="rId19" action="ppaction://hlinksldjump"/>
            <a:extLst>
              <a:ext uri="{FF2B5EF4-FFF2-40B4-BE49-F238E27FC236}">
                <a16:creationId xmlns:a16="http://schemas.microsoft.com/office/drawing/2014/main" id="{C6614BEE-8298-81AD-5FC7-9A1D55CBFFD4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0A87332A-61E9-1C89-2491-277B41F89431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67A99071-839F-930B-4D41-6C7DA07AA659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5AFC338-2E6E-576E-B989-8F443AA7401A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  <p:grpSp>
        <p:nvGrpSpPr>
          <p:cNvPr id="21" name="Group 4">
            <a:extLst>
              <a:ext uri="{FF2B5EF4-FFF2-40B4-BE49-F238E27FC236}">
                <a16:creationId xmlns:a16="http://schemas.microsoft.com/office/drawing/2014/main" id="{E8BB9A54-2C49-086A-1FBE-62AF14345E0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30" y="5043492"/>
            <a:ext cx="1008063" cy="1573213"/>
            <a:chOff x="6942" y="3177"/>
            <a:chExt cx="635" cy="991"/>
          </a:xfrm>
        </p:grpSpPr>
        <p:sp>
          <p:nvSpPr>
            <p:cNvPr id="22" name="AutoShape 3">
              <a:extLst>
                <a:ext uri="{FF2B5EF4-FFF2-40B4-BE49-F238E27FC236}">
                  <a16:creationId xmlns:a16="http://schemas.microsoft.com/office/drawing/2014/main" id="{2EC0B854-9D2B-206A-3BE4-03D117A9026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8F8B166F-95C5-45EE-9219-630C6E42BF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3190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D065D14B-194E-525F-A5C1-7C13617C95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3177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BF2F0827-B1E1-0E36-9730-7935CAC7FB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805504F1-AF67-986F-A22B-7C381A156E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352C0B-9695-D3E6-C984-2A4ACAA780C2}"/>
              </a:ext>
            </a:extLst>
          </p:cNvPr>
          <p:cNvSpPr txBox="1"/>
          <p:nvPr/>
        </p:nvSpPr>
        <p:spPr>
          <a:xfrm>
            <a:off x="2491899" y="116907"/>
            <a:ext cx="7208200" cy="19697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Automatic Procedures for Selecting Samples Associated with a Release Event Based on the Evolution Consistency of Isotopic Ratios</a:t>
            </a:r>
            <a:endParaRPr lang="en-AT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Joshua Kunkle, </a:t>
            </a:r>
            <a:r>
              <a:rPr lang="en-US" err="1">
                <a:solidFill>
                  <a:schemeClr val="bg1"/>
                </a:solidFill>
                <a:latin typeface="Arial"/>
                <a:cs typeface="Arial"/>
              </a:rPr>
              <a:t>Boxue</a:t>
            </a: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 Liu, Yuichi Kijima, Robin Schoemaker, Jolanta </a:t>
            </a:r>
            <a:r>
              <a:rPr lang="en-GB" err="1">
                <a:solidFill>
                  <a:schemeClr val="bg1"/>
                </a:solidFill>
                <a:latin typeface="Arial"/>
                <a:cs typeface="Arial"/>
              </a:rPr>
              <a:t>Kuśmierczyk-Michulec</a:t>
            </a:r>
            <a:r>
              <a:rPr lang="en-GB">
                <a:solidFill>
                  <a:schemeClr val="bg1"/>
                </a:solidFill>
                <a:latin typeface="Arial"/>
                <a:cs typeface="Arial"/>
              </a:rPr>
              <a:t>, Martin Kalinowski </a:t>
            </a:r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CTBTO</a:t>
            </a:r>
            <a:endParaRPr lang="en-AT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892C65-B28E-B36F-7A44-E4E303D43C8D}"/>
              </a:ext>
            </a:extLst>
          </p:cNvPr>
          <p:cNvSpPr txBox="1">
            <a:spLocks/>
          </p:cNvSpPr>
          <p:nvPr/>
        </p:nvSpPr>
        <p:spPr>
          <a:xfrm>
            <a:off x="185980" y="2958859"/>
            <a:ext cx="2069023" cy="206259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Isotopic Ratios are used to associate samples to common origins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94D3B-D127-933B-1EE2-E80787995396}"/>
              </a:ext>
            </a:extLst>
          </p:cNvPr>
          <p:cNvSpPr txBox="1">
            <a:spLocks/>
          </p:cNvSpPr>
          <p:nvPr/>
        </p:nvSpPr>
        <p:spPr>
          <a:xfrm>
            <a:off x="5330282" y="6369803"/>
            <a:ext cx="1531435" cy="20992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P2.1-521</a:t>
            </a:r>
            <a:endParaRPr lang="en-AT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2FF323-5060-8E5F-FDA9-49201E496DCB}"/>
              </a:ext>
            </a:extLst>
          </p:cNvPr>
          <p:cNvSpPr txBox="1">
            <a:spLocks/>
          </p:cNvSpPr>
          <p:nvPr/>
        </p:nvSpPr>
        <p:spPr>
          <a:xfrm>
            <a:off x="2696705" y="2958860"/>
            <a:ext cx="2069023" cy="206259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Samples having anomalous concentrations are selected, filtered, and matched using Atmospheric Transport Modeling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5A4DCB9-5623-A451-6FBB-D9D405171FBA}"/>
              </a:ext>
            </a:extLst>
          </p:cNvPr>
          <p:cNvSpPr txBox="1">
            <a:spLocks/>
          </p:cNvSpPr>
          <p:nvPr/>
        </p:nvSpPr>
        <p:spPr>
          <a:xfrm>
            <a:off x="7426275" y="2958859"/>
            <a:ext cx="2069020" cy="206259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Sample sequences are created for further analysis and creation of Possible Source Regions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92C041E-6720-E9ED-7E7F-7703E6A69903}"/>
              </a:ext>
            </a:extLst>
          </p:cNvPr>
          <p:cNvSpPr txBox="1">
            <a:spLocks/>
          </p:cNvSpPr>
          <p:nvPr/>
        </p:nvSpPr>
        <p:spPr>
          <a:xfrm>
            <a:off x="9937000" y="2958859"/>
            <a:ext cx="2069020" cy="206259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Future work will expand the procedure to include event discrimination and timing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3834E41-9248-5BD2-FD87-1509DDF3ED94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Technical Analysis using Isotope Ratios</a:t>
            </a:r>
            <a:endParaRPr lang="en-AT" sz="4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5FDC18-A1B7-DD10-65F6-776832984909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P2.1-521</a:t>
            </a:r>
            <a:endParaRPr lang="en-AT" sz="6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C1E16F8-D61D-8D0B-1F23-4375AB5172A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icture containing text, diagram, screenshot, line&#10;&#10;Description automatically generated">
            <a:extLst>
              <a:ext uri="{FF2B5EF4-FFF2-40B4-BE49-F238E27FC236}">
                <a16:creationId xmlns:a16="http://schemas.microsoft.com/office/drawing/2014/main" id="{F1E9A9EC-A6E2-5C93-6807-AF2323C33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153" y="2703000"/>
            <a:ext cx="4684365" cy="37425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E090AF-A79C-F154-F79D-8A00CBE298BC}"/>
              </a:ext>
            </a:extLst>
          </p:cNvPr>
          <p:cNvSpPr txBox="1"/>
          <p:nvPr/>
        </p:nvSpPr>
        <p:spPr>
          <a:xfrm>
            <a:off x="860152" y="6435967"/>
            <a:ext cx="4684365" cy="400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900" b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Algorithms</a:t>
            </a:r>
            <a:r>
              <a:rPr lang="en-GB" sz="9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And Associated Hypothesis Testing Applied to Noble Gas Spectrum Analysis Results and Event Characterization Regarding CTBT-Relevant Nuclear Events, Liu et.a</a:t>
            </a:r>
            <a:r>
              <a:rPr lang="en-GB" sz="900" b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l.</a:t>
            </a:r>
            <a:endParaRPr lang="en-GB" sz="80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03A3DD-0871-7A74-BC14-F1D1BB55159E}"/>
              </a:ext>
            </a:extLst>
          </p:cNvPr>
          <p:cNvSpPr txBox="1"/>
          <p:nvPr/>
        </p:nvSpPr>
        <p:spPr>
          <a:xfrm>
            <a:off x="573437" y="1081115"/>
            <a:ext cx="90432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Isotope ratios are utilized instead of activity concentrations to eliminate the variability due to atmospheric transport</a:t>
            </a:r>
          </a:p>
          <a:p>
            <a:pPr algn="ctr"/>
            <a:endParaRPr lang="en-US"/>
          </a:p>
          <a:p>
            <a:pPr algn="ctr"/>
            <a:r>
              <a:rPr lang="en-US"/>
              <a:t>If the source location and type is known, the predicted isotope ratios at IMS stations vary only as a function of time due to differing half-lives</a:t>
            </a:r>
          </a:p>
          <a:p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CCF668-2B24-D3A6-0E66-D5C7076E7DB8}"/>
              </a:ext>
            </a:extLst>
          </p:cNvPr>
          <p:cNvSpPr txBox="1"/>
          <p:nvPr/>
        </p:nvSpPr>
        <p:spPr>
          <a:xfrm>
            <a:off x="6653213" y="2811443"/>
            <a:ext cx="29679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Measured activity concentration ratios between</a:t>
            </a:r>
          </a:p>
          <a:p>
            <a:r>
              <a:rPr lang="en-US"/>
              <a:t>Xe-133 and Xe-131m for the release from the suspected 2013 DPRK nuclear test</a:t>
            </a:r>
          </a:p>
          <a:p>
            <a:endParaRPr lang="en-US"/>
          </a:p>
          <a:p>
            <a:endParaRPr lang="en-GB"/>
          </a:p>
          <a:p>
            <a:r>
              <a:rPr lang="en-GB" b="1"/>
              <a:t>This poster presents an automatic processing pipeline that associates samples based on the evolution of activity ratios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819F7A-73FF-72CB-4660-C72FC7119F12}"/>
              </a:ext>
            </a:extLst>
          </p:cNvPr>
          <p:cNvSpPr/>
          <p:nvPr/>
        </p:nvSpPr>
        <p:spPr>
          <a:xfrm>
            <a:off x="698179" y="2703001"/>
            <a:ext cx="9135496" cy="4143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EEE2DE6-9954-F33C-DCE8-FF5AA7C1D021}"/>
              </a:ext>
            </a:extLst>
          </p:cNvPr>
          <p:cNvGrpSpPr/>
          <p:nvPr/>
        </p:nvGrpSpPr>
        <p:grpSpPr>
          <a:xfrm>
            <a:off x="451948" y="3207104"/>
            <a:ext cx="10237094" cy="3423532"/>
            <a:chOff x="88006" y="2353353"/>
            <a:chExt cx="10427595" cy="3722005"/>
          </a:xfrm>
        </p:grpSpPr>
        <p:pic>
          <p:nvPicPr>
            <p:cNvPr id="7" name="Picture 6" descr="A picture containing diagram, line, screenshot, plot&#10;&#10;Description automatically generated">
              <a:extLst>
                <a:ext uri="{FF2B5EF4-FFF2-40B4-BE49-F238E27FC236}">
                  <a16:creationId xmlns:a16="http://schemas.microsoft.com/office/drawing/2014/main" id="{7F688814-526E-DAB1-87D9-BA77A48807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267" t="151" r="55087" b="64943"/>
            <a:stretch/>
          </p:blipFill>
          <p:spPr>
            <a:xfrm>
              <a:off x="248729" y="2353353"/>
              <a:ext cx="10266872" cy="3722005"/>
            </a:xfrm>
            <a:prstGeom prst="rect">
              <a:avLst/>
            </a:prstGeom>
          </p:spPr>
        </p:pic>
        <p:pic>
          <p:nvPicPr>
            <p:cNvPr id="19" name="Picture 18" descr="A picture containing diagram, line, screenshot, plot&#10;&#10;Description automatically generated">
              <a:extLst>
                <a:ext uri="{FF2B5EF4-FFF2-40B4-BE49-F238E27FC236}">
                  <a16:creationId xmlns:a16="http://schemas.microsoft.com/office/drawing/2014/main" id="{AE812F2D-7AC9-72EE-0C42-B243C5DDD2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63" t="9479" r="97905" b="87198"/>
            <a:stretch/>
          </p:blipFill>
          <p:spPr>
            <a:xfrm>
              <a:off x="88006" y="2427275"/>
              <a:ext cx="228700" cy="3921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 Expert Technical Analysis through automatic sample selection and association</a:t>
            </a:r>
            <a:endParaRPr lang="en-AT" sz="4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3FC44E-84F0-1278-0842-BEFB164B44CA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P2.1-521</a:t>
            </a:r>
            <a:endParaRPr lang="en-AT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11FA12-3B7A-3B74-F184-1483644353B0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60D25D-E2F4-24C6-FDC5-742A3CAF1F4A}"/>
              </a:ext>
            </a:extLst>
          </p:cNvPr>
          <p:cNvSpPr txBox="1"/>
          <p:nvPr/>
        </p:nvSpPr>
        <p:spPr>
          <a:xfrm>
            <a:off x="573437" y="1081115"/>
            <a:ext cx="71262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Example analysis period from station RN63 in December 2022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Focus on radioxenon isotopes : Xe-131m, Xe-133, Xe-133m, Xe-135</a:t>
            </a:r>
          </a:p>
          <a:p>
            <a:endParaRPr lang="en-GB"/>
          </a:p>
          <a:p>
            <a:r>
              <a:rPr lang="en-GB"/>
              <a:t>Identify seeds samples where at least 2 Xenon isotopes are detected with anomalous concentrations</a:t>
            </a:r>
          </a:p>
          <a:p>
            <a:endParaRPr lang="en-GB"/>
          </a:p>
          <a:p>
            <a:r>
              <a:rPr lang="en-GB"/>
              <a:t>Form sequences based on time-interval requirements</a:t>
            </a:r>
          </a:p>
        </p:txBody>
      </p:sp>
      <p:pic>
        <p:nvPicPr>
          <p:cNvPr id="10" name="Picture 9" descr="A picture containing diagram, line, screenshot, plot&#10;&#10;Description automatically generated">
            <a:extLst>
              <a:ext uri="{FF2B5EF4-FFF2-40B4-BE49-F238E27FC236}">
                <a16:creationId xmlns:a16="http://schemas.microsoft.com/office/drawing/2014/main" id="{E29ECDB1-69AA-E467-D297-3BA20CD20A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75" t="1912" r="67726" b="97461"/>
          <a:stretch/>
        </p:blipFill>
        <p:spPr>
          <a:xfrm>
            <a:off x="7857644" y="1316858"/>
            <a:ext cx="913795" cy="84861"/>
          </a:xfrm>
          <a:prstGeom prst="rect">
            <a:avLst/>
          </a:prstGeom>
        </p:spPr>
      </p:pic>
      <p:pic>
        <p:nvPicPr>
          <p:cNvPr id="11" name="Picture 10" descr="A picture containing diagram, line, screenshot, plot&#10;&#10;Description automatically generated">
            <a:extLst>
              <a:ext uri="{FF2B5EF4-FFF2-40B4-BE49-F238E27FC236}">
                <a16:creationId xmlns:a16="http://schemas.microsoft.com/office/drawing/2014/main" id="{DF761128-A6A9-E105-E308-8747DAF0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75" t="3789" r="67726" b="95795"/>
          <a:stretch/>
        </p:blipFill>
        <p:spPr>
          <a:xfrm>
            <a:off x="7857644" y="1561058"/>
            <a:ext cx="913795" cy="84860"/>
          </a:xfrm>
          <a:prstGeom prst="rect">
            <a:avLst/>
          </a:prstGeom>
        </p:spPr>
      </p:pic>
      <p:pic>
        <p:nvPicPr>
          <p:cNvPr id="12" name="Picture 11" descr="A picture containing diagram, line, screenshot, plot&#10;&#10;Description automatically generated">
            <a:extLst>
              <a:ext uri="{FF2B5EF4-FFF2-40B4-BE49-F238E27FC236}">
                <a16:creationId xmlns:a16="http://schemas.microsoft.com/office/drawing/2014/main" id="{DBC12B9A-969A-F47B-6D41-1F92F51219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75" t="2602" r="67726" b="96965"/>
          <a:stretch/>
        </p:blipFill>
        <p:spPr>
          <a:xfrm>
            <a:off x="7857643" y="1826578"/>
            <a:ext cx="913795" cy="848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85DE87-B02D-C104-CF52-566E914446C9}"/>
              </a:ext>
            </a:extLst>
          </p:cNvPr>
          <p:cNvSpPr/>
          <p:nvPr/>
        </p:nvSpPr>
        <p:spPr>
          <a:xfrm>
            <a:off x="7764654" y="1193525"/>
            <a:ext cx="2859434" cy="923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D827B7-E9F9-44AF-B3DA-2A1C016974F6}"/>
              </a:ext>
            </a:extLst>
          </p:cNvPr>
          <p:cNvSpPr txBox="1"/>
          <p:nvPr/>
        </p:nvSpPr>
        <p:spPr>
          <a:xfrm>
            <a:off x="8771438" y="1225075"/>
            <a:ext cx="14558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Level A – no detection</a:t>
            </a:r>
            <a:endParaRPr lang="en-GB" sz="11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F9B27B-27A7-3795-E0FD-1AC3A8BA2E9E}"/>
              </a:ext>
            </a:extLst>
          </p:cNvPr>
          <p:cNvSpPr txBox="1"/>
          <p:nvPr/>
        </p:nvSpPr>
        <p:spPr>
          <a:xfrm>
            <a:off x="8771438" y="1509899"/>
            <a:ext cx="12715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Level B – detection</a:t>
            </a:r>
            <a:endParaRPr lang="en-GB" sz="11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15C337-71EF-1A49-303A-56DEC304B5EA}"/>
              </a:ext>
            </a:extLst>
          </p:cNvPr>
          <p:cNvSpPr txBox="1"/>
          <p:nvPr/>
        </p:nvSpPr>
        <p:spPr>
          <a:xfrm>
            <a:off x="8771436" y="1738624"/>
            <a:ext cx="1917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Level C – anomalous detection</a:t>
            </a:r>
            <a:endParaRPr lang="en-GB" sz="11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DC863A-3908-4E4A-7FA1-9BF58DCD895D}"/>
              </a:ext>
            </a:extLst>
          </p:cNvPr>
          <p:cNvSpPr txBox="1"/>
          <p:nvPr/>
        </p:nvSpPr>
        <p:spPr>
          <a:xfrm>
            <a:off x="1596893" y="5910261"/>
            <a:ext cx="339356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/>
              <a:t>RN63 observes frequent anomalous detections due to nearby civil facilities</a:t>
            </a:r>
          </a:p>
        </p:txBody>
      </p:sp>
    </p:spTree>
    <p:extLst>
      <p:ext uri="{BB962C8B-B14F-4D97-AF65-F5344CB8AC3E}">
        <p14:creationId xmlns:p14="http://schemas.microsoft.com/office/powerpoint/2010/main" val="1325608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Seed selection and Sequence generation</a:t>
            </a:r>
            <a:endParaRPr lang="en-AT" sz="4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9D3171-1409-D028-882D-FD8E102F5831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Px.x</a:t>
            </a:r>
            <a:r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-xxx</a:t>
            </a:r>
            <a:endParaRPr lang="en-AT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046E08-F26C-A880-607D-096D1889F14E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E3BA291-5711-57F6-6338-586706506958}"/>
              </a:ext>
            </a:extLst>
          </p:cNvPr>
          <p:cNvGrpSpPr/>
          <p:nvPr/>
        </p:nvGrpSpPr>
        <p:grpSpPr>
          <a:xfrm>
            <a:off x="248728" y="3262103"/>
            <a:ext cx="9955530" cy="2624916"/>
            <a:chOff x="114300" y="2653913"/>
            <a:chExt cx="9955530" cy="2624916"/>
          </a:xfrm>
        </p:grpSpPr>
        <p:pic>
          <p:nvPicPr>
            <p:cNvPr id="5" name="Picture 4" descr="A screenshot of a video game&#10;&#10;Description automatically generated with low confidence">
              <a:extLst>
                <a:ext uri="{FF2B5EF4-FFF2-40B4-BE49-F238E27FC236}">
                  <a16:creationId xmlns:a16="http://schemas.microsoft.com/office/drawing/2014/main" id="{1F8E2144-5C29-3B0A-DF85-9CF95F428F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6539" t="1440" r="45602" b="67757"/>
            <a:stretch/>
          </p:blipFill>
          <p:spPr>
            <a:xfrm>
              <a:off x="365760" y="2672961"/>
              <a:ext cx="9704070" cy="2605868"/>
            </a:xfrm>
            <a:prstGeom prst="rect">
              <a:avLst/>
            </a:prstGeom>
          </p:spPr>
        </p:pic>
        <p:pic>
          <p:nvPicPr>
            <p:cNvPr id="6" name="Picture 5" descr="A picture containing diagram, line, screenshot, plot&#10;&#10;Description automatically generated">
              <a:extLst>
                <a:ext uri="{FF2B5EF4-FFF2-40B4-BE49-F238E27FC236}">
                  <a16:creationId xmlns:a16="http://schemas.microsoft.com/office/drawing/2014/main" id="{493FAEB5-CD6A-18C8-3120-721F78B420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63" t="9479" r="97905" b="87198"/>
            <a:stretch/>
          </p:blipFill>
          <p:spPr>
            <a:xfrm>
              <a:off x="114300" y="2653913"/>
              <a:ext cx="256222" cy="411604"/>
            </a:xfrm>
            <a:prstGeom prst="rect">
              <a:avLst/>
            </a:prstGeom>
          </p:spPr>
        </p:pic>
      </p:grpSp>
      <p:pic>
        <p:nvPicPr>
          <p:cNvPr id="7" name="Picture 6" descr="A picture containing diagram, line, screenshot, plot&#10;&#10;Description automatically generated">
            <a:extLst>
              <a:ext uri="{FF2B5EF4-FFF2-40B4-BE49-F238E27FC236}">
                <a16:creationId xmlns:a16="http://schemas.microsoft.com/office/drawing/2014/main" id="{0C196691-459F-07D9-9120-BAA1F3EDD9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75" t="1912" r="67726" b="97461"/>
          <a:stretch/>
        </p:blipFill>
        <p:spPr>
          <a:xfrm>
            <a:off x="7857644" y="1316858"/>
            <a:ext cx="913795" cy="84861"/>
          </a:xfrm>
          <a:prstGeom prst="rect">
            <a:avLst/>
          </a:prstGeom>
        </p:spPr>
      </p:pic>
      <p:pic>
        <p:nvPicPr>
          <p:cNvPr id="9" name="Picture 8" descr="A picture containing diagram, line, screenshot, plot&#10;&#10;Description automatically generated">
            <a:extLst>
              <a:ext uri="{FF2B5EF4-FFF2-40B4-BE49-F238E27FC236}">
                <a16:creationId xmlns:a16="http://schemas.microsoft.com/office/drawing/2014/main" id="{3E306773-8214-4428-247B-ACE3CE7B93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75" t="3789" r="67726" b="95795"/>
          <a:stretch/>
        </p:blipFill>
        <p:spPr>
          <a:xfrm>
            <a:off x="7857644" y="1561058"/>
            <a:ext cx="913795" cy="84860"/>
          </a:xfrm>
          <a:prstGeom prst="rect">
            <a:avLst/>
          </a:prstGeom>
        </p:spPr>
      </p:pic>
      <p:pic>
        <p:nvPicPr>
          <p:cNvPr id="10" name="Picture 9" descr="A picture containing diagram, line, screenshot, plot&#10;&#10;Description automatically generated">
            <a:extLst>
              <a:ext uri="{FF2B5EF4-FFF2-40B4-BE49-F238E27FC236}">
                <a16:creationId xmlns:a16="http://schemas.microsoft.com/office/drawing/2014/main" id="{CF0113F3-3F64-A89D-D61C-F87BCC2F21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75" t="2602" r="67726" b="96965"/>
          <a:stretch/>
        </p:blipFill>
        <p:spPr>
          <a:xfrm>
            <a:off x="7857643" y="1826578"/>
            <a:ext cx="913795" cy="848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06B1B1-A71C-B6D2-97D3-5A5B8685C6C7}"/>
              </a:ext>
            </a:extLst>
          </p:cNvPr>
          <p:cNvSpPr/>
          <p:nvPr/>
        </p:nvSpPr>
        <p:spPr>
          <a:xfrm>
            <a:off x="7764654" y="1193525"/>
            <a:ext cx="2859434" cy="923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74EA4E-3AD3-1ABF-86ED-16F41771754D}"/>
              </a:ext>
            </a:extLst>
          </p:cNvPr>
          <p:cNvSpPr txBox="1"/>
          <p:nvPr/>
        </p:nvSpPr>
        <p:spPr>
          <a:xfrm>
            <a:off x="8771438" y="1225075"/>
            <a:ext cx="14558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Level A – no detection</a:t>
            </a:r>
            <a:endParaRPr lang="en-GB" sz="11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DD2CDD-4E63-C05C-985D-BC6515586E67}"/>
              </a:ext>
            </a:extLst>
          </p:cNvPr>
          <p:cNvSpPr txBox="1"/>
          <p:nvPr/>
        </p:nvSpPr>
        <p:spPr>
          <a:xfrm>
            <a:off x="8771438" y="1509899"/>
            <a:ext cx="12715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Level B – detection</a:t>
            </a:r>
            <a:endParaRPr lang="en-GB" sz="11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61E203-592E-ACE7-B3E4-267B4C47CB49}"/>
              </a:ext>
            </a:extLst>
          </p:cNvPr>
          <p:cNvSpPr txBox="1"/>
          <p:nvPr/>
        </p:nvSpPr>
        <p:spPr>
          <a:xfrm>
            <a:off x="8771436" y="1738624"/>
            <a:ext cx="1917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Level C – anomalous detection</a:t>
            </a:r>
            <a:endParaRPr lang="en-GB" sz="11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C1A6A1-328A-015F-7F6A-7B5E9422031A}"/>
              </a:ext>
            </a:extLst>
          </p:cNvPr>
          <p:cNvSpPr txBox="1"/>
          <p:nvPr/>
        </p:nvSpPr>
        <p:spPr>
          <a:xfrm>
            <a:off x="500188" y="1508324"/>
            <a:ext cx="7126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Trim non-interesting samples</a:t>
            </a:r>
          </a:p>
          <a:p>
            <a:endParaRPr lang="en-GB"/>
          </a:p>
          <a:p>
            <a:r>
              <a:rPr lang="en-GB"/>
              <a:t>Combine sequences having overlapping seeds</a:t>
            </a: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28E190-F894-4149-76A5-7972C83B7225}"/>
              </a:ext>
            </a:extLst>
          </p:cNvPr>
          <p:cNvSpPr txBox="1"/>
          <p:nvPr/>
        </p:nvSpPr>
        <p:spPr>
          <a:xfrm>
            <a:off x="2053772" y="5414298"/>
            <a:ext cx="3393562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/>
              <a:t>Sample sequences are further qualified by checking consistency among all measurements</a:t>
            </a:r>
          </a:p>
        </p:txBody>
      </p:sp>
    </p:spTree>
    <p:extLst>
      <p:ext uri="{BB962C8B-B14F-4D97-AF65-F5344CB8AC3E}">
        <p14:creationId xmlns:p14="http://schemas.microsoft.com/office/powerpoint/2010/main" val="1675666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Connection Through Atmospheric Transport Modeling</a:t>
            </a:r>
            <a:endParaRPr lang="en-AT" sz="4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9D3171-1409-D028-882D-FD8E102F5831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P2.1-521</a:t>
            </a:r>
            <a:endParaRPr lang="en-AT" sz="6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046E08-F26C-A880-607D-096D1889F14E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FCF399-96BF-7660-F15A-46761B874E17}"/>
              </a:ext>
            </a:extLst>
          </p:cNvPr>
          <p:cNvSpPr txBox="1"/>
          <p:nvPr/>
        </p:nvSpPr>
        <p:spPr>
          <a:xfrm>
            <a:off x="5401774" y="2310995"/>
            <a:ext cx="476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ATM backward simulation from RN63 at T – 115h</a:t>
            </a:r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E8D97D-C782-0940-BA05-291B69F9B076}"/>
              </a:ext>
            </a:extLst>
          </p:cNvPr>
          <p:cNvGrpSpPr/>
          <p:nvPr/>
        </p:nvGrpSpPr>
        <p:grpSpPr>
          <a:xfrm>
            <a:off x="5285441" y="2622382"/>
            <a:ext cx="5182473" cy="3849106"/>
            <a:chOff x="4155141" y="2311066"/>
            <a:chExt cx="5182473" cy="38491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E2B7CF5-1427-6C62-0A14-BF356466DA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620" r="23801"/>
            <a:stretch/>
          </p:blipFill>
          <p:spPr>
            <a:xfrm>
              <a:off x="4155141" y="2311066"/>
              <a:ext cx="5002306" cy="3849106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D6D9CA7-C6E4-2CA5-705A-7F1B2AF66B3C}"/>
                </a:ext>
              </a:extLst>
            </p:cNvPr>
            <p:cNvSpPr/>
            <p:nvPr/>
          </p:nvSpPr>
          <p:spPr>
            <a:xfrm>
              <a:off x="8303419" y="3471864"/>
              <a:ext cx="150019" cy="147637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6CA7AE0-5F7A-13AF-F0BB-7482EB6D6B9F}"/>
                </a:ext>
              </a:extLst>
            </p:cNvPr>
            <p:cNvCxnSpPr>
              <a:stCxn id="7" idx="7"/>
            </p:cNvCxnSpPr>
            <p:nvPr/>
          </p:nvCxnSpPr>
          <p:spPr>
            <a:xfrm flipV="1">
              <a:off x="8431468" y="3186113"/>
              <a:ext cx="281526" cy="30737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4D09AB-A8FC-4AFE-FD41-09E8E86ABED9}"/>
                </a:ext>
              </a:extLst>
            </p:cNvPr>
            <p:cNvSpPr txBox="1"/>
            <p:nvPr/>
          </p:nvSpPr>
          <p:spPr>
            <a:xfrm>
              <a:off x="8572231" y="2855119"/>
              <a:ext cx="7653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RN63</a:t>
              </a:r>
              <a:endParaRPr lang="en-GB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2C2EEE4-D3C6-302F-D386-B02CE8FB97DC}"/>
              </a:ext>
            </a:extLst>
          </p:cNvPr>
          <p:cNvSpPr txBox="1"/>
          <p:nvPr/>
        </p:nvSpPr>
        <p:spPr>
          <a:xfrm>
            <a:off x="109663" y="1242509"/>
            <a:ext cx="10358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As radioisotopes are transported through the atmosphere, they may pass other IMS stations, or the same IMS station multiple times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31C25D-1397-F659-CE31-83AA38FB2CC9}"/>
              </a:ext>
            </a:extLst>
          </p:cNvPr>
          <p:cNvSpPr txBox="1"/>
          <p:nvPr/>
        </p:nvSpPr>
        <p:spPr>
          <a:xfrm>
            <a:off x="71789" y="2515610"/>
            <a:ext cx="48896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IDC produces ATM backwards simulations corresponding to each sample measurement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/>
              <a:t>Predicts particle concentration vs location and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/>
              <a:t>Current resolution is 1 hour, 0.5 x 0.5 </a:t>
            </a:r>
            <a:r>
              <a:rPr lang="en-GB" err="1"/>
              <a:t>deg</a:t>
            </a:r>
            <a:endParaRPr lang="en-GB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/>
              <a:t>Tracing is performed for up to 14 days in the past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/>
          </a:p>
          <a:p>
            <a:r>
              <a:rPr lang="en-GB"/>
              <a:t>If the ATM simulation suggests that samples may be relate, they are joined into the same sequence</a:t>
            </a:r>
          </a:p>
          <a:p>
            <a:endParaRPr lang="en-GB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05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5A09205-BAAC-DC7F-48F0-026C436ADC7E}"/>
              </a:ext>
            </a:extLst>
          </p:cNvPr>
          <p:cNvGrpSpPr/>
          <p:nvPr/>
        </p:nvGrpSpPr>
        <p:grpSpPr>
          <a:xfrm>
            <a:off x="1676400" y="3406139"/>
            <a:ext cx="8134350" cy="3396762"/>
            <a:chOff x="569585" y="2884902"/>
            <a:chExt cx="9306241" cy="4119143"/>
          </a:xfrm>
        </p:grpSpPr>
        <p:pic>
          <p:nvPicPr>
            <p:cNvPr id="11" name="Picture 10" descr="A picture containing text, line, diagram, plot&#10;&#10;Description automatically generated">
              <a:extLst>
                <a:ext uri="{FF2B5EF4-FFF2-40B4-BE49-F238E27FC236}">
                  <a16:creationId xmlns:a16="http://schemas.microsoft.com/office/drawing/2014/main" id="{47B08FD1-35F3-2E9B-04E3-D3621C9629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8722" b="37025"/>
            <a:stretch/>
          </p:blipFill>
          <p:spPr>
            <a:xfrm>
              <a:off x="569585" y="2884902"/>
              <a:ext cx="9306241" cy="3357144"/>
            </a:xfrm>
            <a:prstGeom prst="rect">
              <a:avLst/>
            </a:prstGeom>
          </p:spPr>
        </p:pic>
        <p:pic>
          <p:nvPicPr>
            <p:cNvPr id="12" name="Picture 11" descr="A picture containing text, line, diagram, plot&#10;&#10;Description automatically generated">
              <a:extLst>
                <a:ext uri="{FF2B5EF4-FFF2-40B4-BE49-F238E27FC236}">
                  <a16:creationId xmlns:a16="http://schemas.microsoft.com/office/drawing/2014/main" id="{0F4E2C47-0EF8-BB5C-E10D-E714904102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8644" r="21045" b="-2938"/>
            <a:stretch/>
          </p:blipFill>
          <p:spPr>
            <a:xfrm>
              <a:off x="645785" y="6242046"/>
              <a:ext cx="8049939" cy="761999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association</a:t>
            </a:r>
            <a:endParaRPr lang="en-AT" sz="4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D0244C-FEAF-A150-F497-94C51CF1DC93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P2.1-521</a:t>
            </a:r>
            <a:endParaRPr lang="en-AT" sz="6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E8C364-300A-7599-E6CB-FC7933DA53A4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747B4F-5FA1-5211-CFB6-463F0A7BE302}"/>
              </a:ext>
            </a:extLst>
          </p:cNvPr>
          <p:cNvSpPr txBox="1"/>
          <p:nvPr/>
        </p:nvSpPr>
        <p:spPr>
          <a:xfrm>
            <a:off x="3512046" y="3216612"/>
            <a:ext cx="329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Selected samples at station RN63</a:t>
            </a: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CCD745-7942-1AFC-8C7E-52AE46D935F8}"/>
              </a:ext>
            </a:extLst>
          </p:cNvPr>
          <p:cNvSpPr txBox="1"/>
          <p:nvPr/>
        </p:nvSpPr>
        <p:spPr>
          <a:xfrm>
            <a:off x="109663" y="1242509"/>
            <a:ext cx="103582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The seed sample having the smallest uncertainties is chosen as defining</a:t>
            </a:r>
          </a:p>
          <a:p>
            <a:pPr algn="ctr"/>
            <a:endParaRPr lang="en-US"/>
          </a:p>
          <a:p>
            <a:pPr algn="ctr"/>
            <a:r>
              <a:rPr lang="en-US"/>
              <a:t>Samples are associated using a 2-sided t-test, having 5% probability of rejecting true association</a:t>
            </a:r>
          </a:p>
          <a:p>
            <a:pPr algn="ctr"/>
            <a:endParaRPr lang="en-US"/>
          </a:p>
          <a:p>
            <a:pPr algn="ctr"/>
            <a:r>
              <a:rPr lang="en-US"/>
              <a:t>Results are saved for further interactive analysis</a:t>
            </a:r>
          </a:p>
        </p:txBody>
      </p:sp>
    </p:spTree>
    <p:extLst>
      <p:ext uri="{BB962C8B-B14F-4D97-AF65-F5344CB8AC3E}">
        <p14:creationId xmlns:p14="http://schemas.microsoft.com/office/powerpoint/2010/main" val="2295552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endParaRPr lang="en-AT" sz="4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ADE5F83-69D0-A1F2-B6CA-29BCE0C3D25B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P2.1-521</a:t>
            </a:r>
            <a:endParaRPr lang="en-AT" sz="6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ADB5CB1-A60B-FFC8-EDB0-EDCB7BEFA8A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3B99A8-4575-A187-85AD-91ACAE6E1915}"/>
              </a:ext>
            </a:extLst>
          </p:cNvPr>
          <p:cNvSpPr txBox="1"/>
          <p:nvPr/>
        </p:nvSpPr>
        <p:spPr>
          <a:xfrm>
            <a:off x="128713" y="1576426"/>
            <a:ext cx="1035825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Possible Source Region Determination from ATM simulations – see poster P{2.4-334 by Robin </a:t>
            </a:r>
            <a:r>
              <a:rPr lang="en-US" sz="2400" err="1"/>
              <a:t>Schoemaker</a:t>
            </a: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Event Discrimination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Automatically determine source of event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Utilize data and simulations of Nuclear Power Plant releases and Nuclear Explosions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Event timing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Determine most likely release time based on event discrimination results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0300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14b6365-0a16-4533-8e61-2a9e9cbb827c" xsi:nil="true"/>
    <lcf76f155ced4ddcb4097134ff3c332f xmlns="e9d2dd27-5e48-4563-a988-16ec1f66754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945FCED3F20148B304B2C259176AA0" ma:contentTypeVersion="14" ma:contentTypeDescription="Create a new document." ma:contentTypeScope="" ma:versionID="5b49a89fa24a89b87d9fdda712914d81">
  <xsd:schema xmlns:xsd="http://www.w3.org/2001/XMLSchema" xmlns:xs="http://www.w3.org/2001/XMLSchema" xmlns:p="http://schemas.microsoft.com/office/2006/metadata/properties" xmlns:ns2="e9d2dd27-5e48-4563-a988-16ec1f667544" xmlns:ns3="414b6365-0a16-4533-8e61-2a9e9cbb827c" targetNamespace="http://schemas.microsoft.com/office/2006/metadata/properties" ma:root="true" ma:fieldsID="9ada2d0513303415c029097e09940717" ns2:_="" ns3:_="">
    <xsd:import namespace="e9d2dd27-5e48-4563-a988-16ec1f667544"/>
    <xsd:import namespace="414b6365-0a16-4533-8e61-2a9e9cbb82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d2dd27-5e48-4563-a988-16ec1f6675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9e8395b-6b03-452f-b821-0db5c68086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b6365-0a16-4533-8e61-2a9e9cbb827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fcc17e5-8f47-4aa8-a237-0d5d82f62ffb}" ma:internalName="TaxCatchAll" ma:showField="CatchAllData" ma:web="414b6365-0a16-4533-8e61-2a9e9cbb82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82769F-F1AE-4CFD-9153-6F061D8F4B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B5478F-E0E4-417D-826D-07BBCB58E778}">
  <ds:schemaRefs>
    <ds:schemaRef ds:uri="414b6365-0a16-4533-8e61-2a9e9cbb827c"/>
    <ds:schemaRef ds:uri="e9d2dd27-5e48-4563-a988-16ec1f66754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0F0B07C-8CF8-454E-83A9-4F86EDEF7702}">
  <ds:schemaRefs>
    <ds:schemaRef ds:uri="414b6365-0a16-4533-8e61-2a9e9cbb827c"/>
    <ds:schemaRef ds:uri="e9d2dd27-5e48-4563-a988-16ec1f6675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3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revision>1</cp:revision>
  <dcterms:created xsi:type="dcterms:W3CDTF">2023-04-18T13:25:54Z</dcterms:created>
  <dcterms:modified xsi:type="dcterms:W3CDTF">2023-06-08T13:09:08Z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0x01010059945FCED3F20148B304B2C259176AA0</vt:lpwstr>
  </property>
  <property fmtid="{D5CDD505-2E9C-101B-9397-08002B2CF9AE}" pid="3" name="MediaServiceImageTags">
    <vt:lpwstr/>
  </property>
</Properties>
</file>