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92"/>
    <p:restoredTop sz="94658"/>
  </p:normalViewPr>
  <p:slideViewPr>
    <p:cSldViewPr snapToGrid="0">
      <p:cViewPr varScale="1">
        <p:scale>
          <a:sx n="125" d="100"/>
          <a:sy n="125" d="100"/>
        </p:scale>
        <p:origin x="160"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6/5/23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6/5/23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6/5/23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6/5/23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6/5/23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6/5/23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6/5/23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6/5/23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6/5/23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6/5/23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6/5/23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US" b="1" dirty="0">
                <a:solidFill>
                  <a:schemeClr val="bg1"/>
                </a:solidFill>
                <a:effectLst/>
                <a:latin typeface="Arial" panose="020B0604020202020204" pitchFamily="34" charset="0"/>
                <a:cs typeface="Arial" panose="020B0604020202020204" pitchFamily="34" charset="0"/>
              </a:rPr>
              <a:t>Root Mean Square Lg Amplitude Measurements for the Democratic People's Republic of Korea Underground Nuclear Tests</a:t>
            </a: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effectLst/>
                <a:latin typeface="Arial" panose="020B0604020202020204" pitchFamily="34" charset="0"/>
                <a:cs typeface="Arial" panose="020B0604020202020204" pitchFamily="34" charset="0"/>
              </a:rPr>
              <a:t>Won-Young Kim</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effectLst/>
                <a:latin typeface="Arial" panose="020B0604020202020204" pitchFamily="34" charset="0"/>
                <a:cs typeface="Arial" panose="020B0604020202020204" pitchFamily="34" charset="0"/>
              </a:rPr>
              <a:t>Lamont-Doherty Earth Observatory of Columbia University</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Lg waves in the continental crust propagate efficiently and are the most prominent signals on regional seismic records.  We analyzed Lg waves from six explosions in North Korea to estimate the yield of those explosions. </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P2.1-600</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effectLst/>
                <a:latin typeface="Arial" panose="020B0604020202020204" pitchFamily="34" charset="0"/>
                <a:ea typeface="Batang" panose="02030600000101010101" pitchFamily="18" charset="-127"/>
                <a:cs typeface="Arial" panose="020B0604020202020204" pitchFamily="34" charset="0"/>
              </a:rPr>
              <a:t>RMS Lg amplitudes from the six known North Korean nuclear tests recorded at stations in the regional distances - 150 km to 2,000 km show consistency and s</a:t>
            </a:r>
            <a:r>
              <a:rPr lang="en-US" sz="1200" dirty="0">
                <a:latin typeface="Arial" panose="020B0604020202020204" pitchFamily="34" charset="0"/>
                <a:cs typeface="Arial" panose="020B0604020202020204" pitchFamily="34" charset="0"/>
              </a:rPr>
              <a:t>tability among stations </a:t>
            </a:r>
            <a:r>
              <a:rPr lang="en-US" sz="1200" dirty="0">
                <a:effectLst/>
                <a:latin typeface="Arial" panose="020B0604020202020204" pitchFamily="34" charset="0"/>
                <a:ea typeface="Batang" panose="02030600000101010101" pitchFamily="18" charset="-127"/>
                <a:cs typeface="Arial" panose="020B0604020202020204" pitchFamily="34" charset="0"/>
              </a:rPr>
              <a:t>with a scatter of only 0.03 magnitude units.</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nSpc>
                <a:spcPct val="100000"/>
              </a:lnSpc>
              <a:spcBef>
                <a:spcPts val="0"/>
              </a:spcBef>
              <a:spcAft>
                <a:spcPts val="0"/>
              </a:spcAft>
            </a:pPr>
            <a:r>
              <a:rPr lang="en-US" sz="1200" dirty="0">
                <a:solidFill>
                  <a:srgbClr val="000000"/>
                </a:solidFill>
                <a:effectLst/>
                <a:latin typeface="Arial" panose="020B0604020202020204" pitchFamily="34" charset="0"/>
                <a:ea typeface="Batang" panose="02030600000101010101" pitchFamily="18" charset="-127"/>
                <a:cs typeface="Arial" panose="020B0604020202020204" pitchFamily="34" charset="0"/>
              </a:rPr>
              <a:t>RMS Lg Amplitude and Yield Relation. </a:t>
            </a:r>
            <a:endParaRPr lang="en-US" sz="1200" dirty="0">
              <a:effectLst/>
              <a:latin typeface="Arial" panose="020B0604020202020204" pitchFamily="34" charset="0"/>
              <a:ea typeface="Batang" panose="02030600000101010101" pitchFamily="18" charset="-127"/>
              <a:cs typeface="Arial" panose="020B0604020202020204" pitchFamily="34" charset="0"/>
            </a:endParaRPr>
          </a:p>
          <a:p>
            <a:pPr marL="0" marR="0">
              <a:lnSpc>
                <a:spcPct val="100000"/>
              </a:lnSpc>
              <a:spcBef>
                <a:spcPts val="0"/>
              </a:spcBef>
              <a:spcAft>
                <a:spcPts val="0"/>
              </a:spcAft>
            </a:pPr>
            <a:r>
              <a:rPr lang="en-US" sz="1200" dirty="0">
                <a:effectLst/>
                <a:latin typeface="Arial" panose="020B0604020202020204" pitchFamily="34" charset="0"/>
                <a:ea typeface="Batang" panose="02030600000101010101" pitchFamily="18" charset="-127"/>
                <a:cs typeface="Arial" panose="020B0604020202020204" pitchFamily="34" charset="0"/>
              </a:rPr>
              <a:t>Presuming that RMS Lg amplitude and yield are related at the test site by a best-fitting line in the form,</a:t>
            </a:r>
          </a:p>
          <a:p>
            <a:pPr marL="0" marR="0" algn="ctr">
              <a:lnSpc>
                <a:spcPct val="100000"/>
              </a:lnSpc>
              <a:spcBef>
                <a:spcPts val="0"/>
              </a:spcBef>
              <a:spcAft>
                <a:spcPts val="0"/>
              </a:spcAft>
            </a:pPr>
            <a:r>
              <a:rPr lang="en-US" sz="1200" dirty="0">
                <a:effectLst/>
                <a:latin typeface="Arial" panose="020B0604020202020204" pitchFamily="34" charset="0"/>
                <a:ea typeface="Batang" panose="02030600000101010101" pitchFamily="18" charset="-127"/>
                <a:cs typeface="Arial" panose="020B0604020202020204" pitchFamily="34" charset="0"/>
              </a:rPr>
              <a:t>log (RMS Lg)</a:t>
            </a:r>
            <a:r>
              <a:rPr lang="en-US" sz="1200" baseline="-25000" dirty="0" err="1">
                <a:effectLst/>
                <a:latin typeface="Arial" panose="020B0604020202020204" pitchFamily="34" charset="0"/>
                <a:ea typeface="Batang" panose="02030600000101010101" pitchFamily="18" charset="-127"/>
                <a:cs typeface="Arial" panose="020B0604020202020204" pitchFamily="34" charset="0"/>
              </a:rPr>
              <a:t>ij</a:t>
            </a:r>
            <a:r>
              <a:rPr lang="en-US" sz="1200" baseline="-25000" dirty="0">
                <a:effectLst/>
                <a:latin typeface="Arial" panose="020B0604020202020204" pitchFamily="34" charset="0"/>
                <a:ea typeface="Batang" panose="02030600000101010101" pitchFamily="18" charset="-127"/>
                <a:cs typeface="Arial" panose="020B0604020202020204" pitchFamily="34" charset="0"/>
              </a:rPr>
              <a:t> </a:t>
            </a:r>
            <a:r>
              <a:rPr lang="en-US" sz="1200" dirty="0">
                <a:effectLst/>
                <a:latin typeface="Arial" panose="020B0604020202020204" pitchFamily="34" charset="0"/>
                <a:ea typeface="Batang" panose="02030600000101010101" pitchFamily="18" charset="-127"/>
                <a:cs typeface="Arial" panose="020B0604020202020204" pitchFamily="34" charset="0"/>
              </a:rPr>
              <a:t>= </a:t>
            </a:r>
            <a:r>
              <a:rPr lang="en-US" sz="1200" dirty="0" err="1">
                <a:effectLst/>
                <a:latin typeface="Arial" panose="020B0604020202020204" pitchFamily="34" charset="0"/>
                <a:ea typeface="Batang" panose="02030600000101010101" pitchFamily="18" charset="-127"/>
                <a:cs typeface="Arial" panose="020B0604020202020204" pitchFamily="34" charset="0"/>
              </a:rPr>
              <a:t>a</a:t>
            </a:r>
            <a:r>
              <a:rPr lang="en-US" sz="1200" baseline="-25000" dirty="0" err="1">
                <a:effectLst/>
                <a:latin typeface="Arial" panose="020B0604020202020204" pitchFamily="34" charset="0"/>
                <a:ea typeface="Batang" panose="02030600000101010101" pitchFamily="18" charset="-127"/>
                <a:cs typeface="Arial" panose="020B0604020202020204" pitchFamily="34" charset="0"/>
              </a:rPr>
              <a:t>k</a:t>
            </a:r>
            <a:r>
              <a:rPr lang="en-US" sz="1200" dirty="0">
                <a:effectLst/>
                <a:latin typeface="Arial" panose="020B0604020202020204" pitchFamily="34" charset="0"/>
                <a:ea typeface="Batang" panose="02030600000101010101" pitchFamily="18" charset="-127"/>
                <a:cs typeface="Arial" panose="020B0604020202020204" pitchFamily="34" charset="0"/>
              </a:rPr>
              <a:t> + log (</a:t>
            </a:r>
            <a:r>
              <a:rPr lang="en-US" sz="1200" dirty="0" err="1">
                <a:effectLst/>
                <a:latin typeface="Arial" panose="020B0604020202020204" pitchFamily="34" charset="0"/>
                <a:ea typeface="Batang" panose="02030600000101010101" pitchFamily="18" charset="-127"/>
                <a:cs typeface="Arial" panose="020B0604020202020204" pitchFamily="34" charset="0"/>
              </a:rPr>
              <a:t>G</a:t>
            </a:r>
            <a:r>
              <a:rPr lang="en-US" sz="1200" baseline="-25000" dirty="0" err="1">
                <a:effectLst/>
                <a:latin typeface="Arial" panose="020B0604020202020204" pitchFamily="34" charset="0"/>
                <a:ea typeface="Batang" panose="02030600000101010101" pitchFamily="18" charset="-127"/>
                <a:cs typeface="Arial" panose="020B0604020202020204" pitchFamily="34" charset="0"/>
              </a:rPr>
              <a:t>ij</a:t>
            </a:r>
            <a:r>
              <a:rPr lang="en-US" sz="1200" dirty="0">
                <a:effectLst/>
                <a:latin typeface="Arial" panose="020B0604020202020204" pitchFamily="34" charset="0"/>
                <a:ea typeface="Batang" panose="02030600000101010101" pitchFamily="18" charset="-127"/>
                <a:cs typeface="Arial" panose="020B0604020202020204" pitchFamily="34" charset="0"/>
              </a:rPr>
              <a:t>) + </a:t>
            </a:r>
            <a:r>
              <a:rPr lang="en-US" sz="1200" dirty="0" err="1">
                <a:effectLst/>
                <a:latin typeface="Arial" panose="020B0604020202020204" pitchFamily="34" charset="0"/>
                <a:ea typeface="Batang" panose="02030600000101010101" pitchFamily="18" charset="-127"/>
                <a:cs typeface="Arial" panose="020B0604020202020204" pitchFamily="34" charset="0"/>
              </a:rPr>
              <a:t>b</a:t>
            </a:r>
            <a:r>
              <a:rPr lang="en-US" sz="1200" baseline="-25000" dirty="0" err="1">
                <a:effectLst/>
                <a:latin typeface="Arial" panose="020B0604020202020204" pitchFamily="34" charset="0"/>
                <a:ea typeface="Batang" panose="02030600000101010101" pitchFamily="18" charset="-127"/>
                <a:cs typeface="Arial" panose="020B0604020202020204" pitchFamily="34" charset="0"/>
              </a:rPr>
              <a:t>j</a:t>
            </a:r>
            <a:r>
              <a:rPr lang="en-US" sz="1200" dirty="0">
                <a:effectLst/>
                <a:latin typeface="Arial" panose="020B0604020202020204" pitchFamily="34" charset="0"/>
                <a:ea typeface="Batang" panose="02030600000101010101" pitchFamily="18" charset="-127"/>
                <a:cs typeface="Arial" panose="020B0604020202020204" pitchFamily="34" charset="0"/>
              </a:rPr>
              <a:t> • log (yield)</a:t>
            </a:r>
            <a:r>
              <a:rPr lang="en-US" sz="1200" baseline="-25000" dirty="0">
                <a:effectLst/>
                <a:latin typeface="Arial" panose="020B0604020202020204" pitchFamily="34" charset="0"/>
                <a:ea typeface="Batang" panose="02030600000101010101" pitchFamily="18" charset="-127"/>
                <a:cs typeface="Arial" panose="020B0604020202020204" pitchFamily="34" charset="0"/>
              </a:rPr>
              <a:t>j</a:t>
            </a:r>
            <a:r>
              <a:rPr lang="en-US" sz="1200" dirty="0">
                <a:effectLst/>
                <a:latin typeface="Arial" panose="020B0604020202020204" pitchFamily="34" charset="0"/>
                <a:ea typeface="Batang" panose="02030600000101010101" pitchFamily="18" charset="-127"/>
                <a:cs typeface="Arial" panose="020B0604020202020204" pitchFamily="34" charset="0"/>
              </a:rPr>
              <a:t>,  </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spcBef>
                <a:spcPts val="0"/>
              </a:spcBef>
              <a:spcAft>
                <a:spcPts val="0"/>
              </a:spcAft>
            </a:pPr>
            <a:r>
              <a:rPr lang="en-US" sz="1200" dirty="0">
                <a:solidFill>
                  <a:srgbClr val="000000"/>
                </a:solidFill>
                <a:latin typeface="Arial" panose="020B0604020202020204" pitchFamily="34" charset="0"/>
                <a:ea typeface="Batang" panose="02030600000101010101" pitchFamily="18" charset="-127"/>
                <a:cs typeface="Arial" panose="020B0604020202020204" pitchFamily="34" charset="0"/>
              </a:rPr>
              <a:t>We determine distance correction for the RMS Lg amplitude and parameters that account for source rock type, depth of burial, and coupling of yield into Lg waves. We calibrate the North Korean test site to that of Semipalatinsk site which has explosions with known yield.  </a:t>
            </a:r>
          </a:p>
        </p:txBody>
      </p:sp>
      <p:sp>
        <p:nvSpPr>
          <p:cNvPr id="8" name="Title 1">
            <a:extLst>
              <a:ext uri="{FF2B5EF4-FFF2-40B4-BE49-F238E27FC236}">
                <a16:creationId xmlns:a16="http://schemas.microsoft.com/office/drawing/2014/main" id="{42A0112A-DD74-C918-5EE9-E39D97B30798}"/>
              </a:ext>
            </a:extLst>
          </p:cNvPr>
          <p:cNvSpPr txBox="1">
            <a:spLocks/>
          </p:cNvSpPr>
          <p:nvPr/>
        </p:nvSpPr>
        <p:spPr>
          <a:xfrm>
            <a:off x="10162829" y="520534"/>
            <a:ext cx="164294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FF0000"/>
                </a:solidFill>
                <a:latin typeface="Arial" panose="020B0604020202020204" pitchFamily="34" charset="0"/>
                <a:cs typeface="Arial" panose="020B0604020202020204" pitchFamily="34" charset="0"/>
              </a:rPr>
              <a:t>Place your institution logo here </a:t>
            </a:r>
          </a:p>
          <a:p>
            <a:r>
              <a:rPr lang="en-US" sz="1050" b="1" dirty="0">
                <a:solidFill>
                  <a:srgbClr val="FF0000"/>
                </a:solidFill>
                <a:latin typeface="Arial" panose="020B0604020202020204" pitchFamily="34" charset="0"/>
                <a:cs typeface="Arial" panose="020B0604020202020204" pitchFamily="34" charset="0"/>
              </a:rPr>
              <a:t>(remove this text box)</a:t>
            </a:r>
            <a:endParaRPr lang="en-AT" sz="2800" b="1" dirty="0">
              <a:solidFill>
                <a:srgbClr val="FF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6C916AE-F808-8AD1-21DD-652130D76780}"/>
              </a:ext>
            </a:extLst>
          </p:cNvPr>
          <p:cNvPicPr>
            <a:picLocks noChangeAspect="1"/>
          </p:cNvPicPr>
          <p:nvPr/>
        </p:nvPicPr>
        <p:blipFill>
          <a:blip r:embed="rId2"/>
          <a:stretch>
            <a:fillRect/>
          </a:stretch>
        </p:blipFill>
        <p:spPr>
          <a:xfrm>
            <a:off x="10162829" y="492775"/>
            <a:ext cx="1642946" cy="587052"/>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r>
              <a:rPr lang="en-US" sz="1800" dirty="0">
                <a:solidFill>
                  <a:schemeClr val="bg1"/>
                </a:solidFill>
                <a:latin typeface="Arial" panose="020B0604020202020204" pitchFamily="34" charset="0"/>
                <a:cs typeface="Arial" panose="020B0604020202020204" pitchFamily="34" charset="0"/>
              </a:rPr>
              <a:t>  - </a:t>
            </a:r>
            <a:r>
              <a:rPr lang="en-US" sz="2000" b="1" dirty="0">
                <a:solidFill>
                  <a:schemeClr val="bg1"/>
                </a:solidFill>
                <a:effectLst/>
                <a:latin typeface="Arial" panose="020B0604020202020204" pitchFamily="34" charset="0"/>
                <a:cs typeface="Arial" panose="020B0604020202020204" pitchFamily="34" charset="0"/>
              </a:rPr>
              <a:t>Root Mean Square </a:t>
            </a:r>
            <a:r>
              <a:rPr lang="en-US" sz="2000" b="1" i="1" dirty="0">
                <a:solidFill>
                  <a:schemeClr val="bg1"/>
                </a:solidFill>
                <a:effectLst/>
                <a:latin typeface="Arial" panose="020B0604020202020204" pitchFamily="34" charset="0"/>
                <a:cs typeface="Arial" panose="020B0604020202020204" pitchFamily="34" charset="0"/>
              </a:rPr>
              <a:t>Lg</a:t>
            </a:r>
            <a:r>
              <a:rPr lang="en-US" sz="2000" b="1" dirty="0">
                <a:solidFill>
                  <a:schemeClr val="bg1"/>
                </a:solidFill>
                <a:effectLst/>
                <a:latin typeface="Arial" panose="020B0604020202020204" pitchFamily="34" charset="0"/>
                <a:cs typeface="Arial" panose="020B0604020202020204" pitchFamily="34" charset="0"/>
              </a:rPr>
              <a:t> Amplitude </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1000" b="1"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47A3B22-A0F7-C0D1-0A5A-EB5C7A8F0161}"/>
              </a:ext>
            </a:extLst>
          </p:cNvPr>
          <p:cNvPicPr>
            <a:picLocks noChangeAspect="1"/>
          </p:cNvPicPr>
          <p:nvPr/>
        </p:nvPicPr>
        <p:blipFill>
          <a:blip r:embed="rId2"/>
          <a:stretch>
            <a:fillRect/>
          </a:stretch>
        </p:blipFill>
        <p:spPr>
          <a:xfrm>
            <a:off x="10296293" y="238571"/>
            <a:ext cx="1642946" cy="587052"/>
          </a:xfrm>
          <a:prstGeom prst="rect">
            <a:avLst/>
          </a:prstGeom>
        </p:spPr>
      </p:pic>
      <p:sp>
        <p:nvSpPr>
          <p:cNvPr id="11" name="TextBox 10">
            <a:extLst>
              <a:ext uri="{FF2B5EF4-FFF2-40B4-BE49-F238E27FC236}">
                <a16:creationId xmlns:a16="http://schemas.microsoft.com/office/drawing/2014/main" id="{C74F3F4B-2909-15EE-9CD1-358155EFEB18}"/>
              </a:ext>
            </a:extLst>
          </p:cNvPr>
          <p:cNvSpPr txBox="1"/>
          <p:nvPr/>
        </p:nvSpPr>
        <p:spPr>
          <a:xfrm>
            <a:off x="2193009" y="1141163"/>
            <a:ext cx="7655184" cy="369332"/>
          </a:xfrm>
          <a:prstGeom prst="rect">
            <a:avLst/>
          </a:prstGeom>
          <a:noFill/>
        </p:spPr>
        <p:txBody>
          <a:bodyPr wrap="square">
            <a:spAutoFit/>
          </a:bodyPr>
          <a:lstStyle/>
          <a:p>
            <a:r>
              <a:rPr lang="en-US" b="1" dirty="0">
                <a:effectLst/>
                <a:latin typeface="Arial" panose="020B0604020202020204" pitchFamily="34" charset="0"/>
                <a:cs typeface="Arial" panose="020B0604020202020204" pitchFamily="34" charset="0"/>
              </a:rPr>
              <a:t>Root Mean Square Lg Amplitude Measurements</a:t>
            </a:r>
            <a:endParaRPr lang="en-US"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907042C-BAA2-11C4-472F-192497704ACE}"/>
              </a:ext>
            </a:extLst>
          </p:cNvPr>
          <p:cNvSpPr txBox="1"/>
          <p:nvPr/>
        </p:nvSpPr>
        <p:spPr>
          <a:xfrm>
            <a:off x="248728" y="1541116"/>
            <a:ext cx="10505440" cy="5355312"/>
          </a:xfrm>
          <a:prstGeom prst="rect">
            <a:avLst/>
          </a:prstGeom>
          <a:noFill/>
        </p:spPr>
        <p:txBody>
          <a:bodyPr wrap="square" rtlCol="0">
            <a:spAutoFit/>
          </a:bodyPr>
          <a:lstStyle/>
          <a:p>
            <a:r>
              <a:rPr lang="en-US" sz="1800" dirty="0">
                <a:effectLst/>
                <a:latin typeface="Times New Roman" panose="02020603050405020304" pitchFamily="18" charset="0"/>
                <a:ea typeface="Malgun Gothic" panose="020B0503020000020004" pitchFamily="34" charset="-127"/>
              </a:rPr>
              <a:t>The </a:t>
            </a:r>
            <a:r>
              <a:rPr lang="en-US" sz="1800" i="1" dirty="0">
                <a:effectLst/>
                <a:latin typeface="Times New Roman" panose="02020603050405020304" pitchFamily="18" charset="0"/>
                <a:ea typeface="Malgun Gothic" panose="020B0503020000020004" pitchFamily="34" charset="-127"/>
              </a:rPr>
              <a:t>Lg</a:t>
            </a:r>
            <a:r>
              <a:rPr lang="en-US" sz="1800" dirty="0">
                <a:effectLst/>
                <a:latin typeface="Times New Roman" panose="02020603050405020304" pitchFamily="18" charset="0"/>
                <a:ea typeface="Malgun Gothic" panose="020B0503020000020004" pitchFamily="34" charset="-127"/>
              </a:rPr>
              <a:t> wave is the most prominent signal on the seismic records </a:t>
            </a:r>
            <a:r>
              <a:rPr lang="en-US" sz="1800" dirty="0">
                <a:solidFill>
                  <a:srgbClr val="000000"/>
                </a:solidFill>
                <a:effectLst/>
                <a:latin typeface="Times New Roman" panose="02020603050405020304" pitchFamily="18" charset="0"/>
                <a:ea typeface="Batang" panose="02030600000101010101" pitchFamily="18" charset="-127"/>
              </a:rPr>
              <a:t>that are observed to propagate across continental paths. </a:t>
            </a:r>
            <a:r>
              <a:rPr lang="en-US" sz="1800" i="1" dirty="0">
                <a:effectLst/>
                <a:latin typeface="Times New Roman" panose="02020603050405020304" pitchFamily="18" charset="0"/>
                <a:ea typeface="WenQuanYi Zen Hei Sharp"/>
                <a:cs typeface="Lohit Devanagari"/>
              </a:rPr>
              <a:t>Lg</a:t>
            </a:r>
            <a:r>
              <a:rPr lang="en-US" sz="1800" dirty="0">
                <a:effectLst/>
                <a:latin typeface="Times New Roman" panose="02020603050405020304" pitchFamily="18" charset="0"/>
                <a:ea typeface="WenQuanYi Zen Hei Sharp"/>
                <a:cs typeface="Lohit Devanagari"/>
              </a:rPr>
              <a:t> waves propagate with a group velocity of  ~3.5 km/s and </a:t>
            </a:r>
            <a:r>
              <a:rPr lang="en-US" sz="1800" dirty="0">
                <a:effectLst/>
                <a:latin typeface="Times New Roman" panose="02020603050405020304" pitchFamily="18" charset="0"/>
                <a:ea typeface="Malgun Gothic" panose="020B0503020000020004" pitchFamily="34" charset="-127"/>
              </a:rPr>
              <a:t>carry high-frequency information for seismic sources. </a:t>
            </a:r>
            <a:r>
              <a:rPr lang="en-US" sz="1800" dirty="0">
                <a:solidFill>
                  <a:srgbClr val="000000"/>
                </a:solidFill>
                <a:effectLst/>
                <a:latin typeface="Times New Roman" panose="02020603050405020304" pitchFamily="18" charset="0"/>
                <a:ea typeface="Batang" panose="02030600000101010101" pitchFamily="18" charset="-127"/>
              </a:rPr>
              <a:t>They were first described by Press and Ewing (1952) from earthquakes in California that were observed at Palisades, New York, shortly after seismographs were installed at what then was called the Lamont Geological Observatory. </a:t>
            </a:r>
          </a:p>
          <a:p>
            <a:endParaRPr lang="en-US" dirty="0">
              <a:solidFill>
                <a:srgbClr val="000000"/>
              </a:solidFill>
              <a:latin typeface="Times New Roman" panose="02020603050405020304" pitchFamily="18" charset="0"/>
              <a:ea typeface="Batang" panose="02030600000101010101" pitchFamily="18" charset="-127"/>
            </a:endParaRPr>
          </a:p>
          <a:p>
            <a:r>
              <a:rPr lang="en-US" dirty="0">
                <a:solidFill>
                  <a:srgbClr val="000000"/>
                </a:solidFill>
                <a:latin typeface="Times New Roman" panose="02020603050405020304" pitchFamily="18" charset="0"/>
                <a:ea typeface="Batang" panose="02030600000101010101" pitchFamily="18" charset="-127"/>
              </a:rPr>
              <a:t>Much of the pioneering work on </a:t>
            </a:r>
            <a:r>
              <a:rPr lang="en-US" i="1" dirty="0">
                <a:solidFill>
                  <a:srgbClr val="000000"/>
                </a:solidFill>
                <a:latin typeface="Times New Roman" panose="02020603050405020304" pitchFamily="18" charset="0"/>
                <a:ea typeface="Batang" panose="02030600000101010101" pitchFamily="18" charset="-127"/>
              </a:rPr>
              <a:t>Lg</a:t>
            </a:r>
            <a:r>
              <a:rPr lang="en-US" dirty="0">
                <a:solidFill>
                  <a:srgbClr val="000000"/>
                </a:solidFill>
                <a:latin typeface="Times New Roman" panose="02020603050405020304" pitchFamily="18" charset="0"/>
                <a:ea typeface="Batang" panose="02030600000101010101" pitchFamily="18" charset="-127"/>
              </a:rPr>
              <a:t> waves was done in the 1970s and 1980s by Otto </a:t>
            </a:r>
            <a:r>
              <a:rPr lang="en-US" dirty="0" err="1">
                <a:solidFill>
                  <a:srgbClr val="000000"/>
                </a:solidFill>
                <a:latin typeface="Times New Roman" panose="02020603050405020304" pitchFamily="18" charset="0"/>
                <a:ea typeface="Batang" panose="02030600000101010101" pitchFamily="18" charset="-127"/>
              </a:rPr>
              <a:t>Nuttli</a:t>
            </a:r>
            <a:r>
              <a:rPr lang="en-US" dirty="0">
                <a:solidFill>
                  <a:srgbClr val="000000"/>
                </a:solidFill>
                <a:latin typeface="Times New Roman" panose="02020603050405020304" pitchFamily="18" charset="0"/>
                <a:ea typeface="Batang" panose="02030600000101010101" pitchFamily="18" charset="-127"/>
              </a:rPr>
              <a:t> of St. Louis University. </a:t>
            </a:r>
            <a:r>
              <a:rPr lang="en-US" sz="1800" dirty="0" err="1">
                <a:effectLst/>
                <a:latin typeface="Times New Roman" panose="02020603050405020304" pitchFamily="18" charset="0"/>
                <a:ea typeface="Malgun Gothic" panose="020B0503020000020004" pitchFamily="34" charset="-127"/>
              </a:rPr>
              <a:t>Nuttli</a:t>
            </a:r>
            <a:r>
              <a:rPr lang="en-US" sz="1800" dirty="0">
                <a:effectLst/>
                <a:latin typeface="Times New Roman" panose="02020603050405020304" pitchFamily="18" charset="0"/>
                <a:ea typeface="Malgun Gothic" panose="020B0503020000020004" pitchFamily="34" charset="-127"/>
              </a:rPr>
              <a:t> (1986) showed that </a:t>
            </a:r>
            <a:r>
              <a:rPr lang="en-US" sz="1800" i="1" dirty="0">
                <a:effectLst/>
                <a:latin typeface="Times New Roman" panose="02020603050405020304" pitchFamily="18" charset="0"/>
                <a:ea typeface="Malgun Gothic" panose="020B0503020000020004" pitchFamily="34" charset="-127"/>
              </a:rPr>
              <a:t>Lg</a:t>
            </a:r>
            <a:r>
              <a:rPr lang="en-US" sz="1800" dirty="0">
                <a:effectLst/>
                <a:latin typeface="Times New Roman" panose="02020603050405020304" pitchFamily="18" charset="0"/>
                <a:ea typeface="Malgun Gothic" panose="020B0503020000020004" pitchFamily="34" charset="-127"/>
              </a:rPr>
              <a:t> wave amplitudes fit a log(amplitude) versus yield line to within 0.05 magnitude units for announced yield of underground nuclear explosions at NTS.  </a:t>
            </a:r>
          </a:p>
          <a:p>
            <a:endParaRPr lang="en-US" dirty="0">
              <a:latin typeface="Times New Roman" panose="02020603050405020304" pitchFamily="18" charset="0"/>
              <a:ea typeface="Malgun Gothic" panose="020B0503020000020004" pitchFamily="34" charset="-127"/>
            </a:endParaRPr>
          </a:p>
          <a:p>
            <a:r>
              <a:rPr lang="en-US" sz="1800" dirty="0">
                <a:effectLst/>
                <a:latin typeface="Times New Roman" panose="02020603050405020304" pitchFamily="18" charset="0"/>
                <a:ea typeface="Malgun Gothic" panose="020B0503020000020004" pitchFamily="34" charset="-127"/>
              </a:rPr>
              <a:t>Hansen, Ringdal &amp; Richards (1990) reported the root-mean-square of </a:t>
            </a:r>
            <a:r>
              <a:rPr lang="en-US" sz="1800" i="1" dirty="0">
                <a:effectLst/>
                <a:latin typeface="Times New Roman" panose="02020603050405020304" pitchFamily="18" charset="0"/>
                <a:ea typeface="Malgun Gothic" panose="020B0503020000020004" pitchFamily="34" charset="-127"/>
              </a:rPr>
              <a:t>Lg</a:t>
            </a:r>
            <a:r>
              <a:rPr lang="en-US" sz="1800" dirty="0">
                <a:effectLst/>
                <a:latin typeface="Times New Roman" panose="02020603050405020304" pitchFamily="18" charset="0"/>
                <a:ea typeface="Malgun Gothic" panose="020B0503020000020004" pitchFamily="34" charset="-127"/>
              </a:rPr>
              <a:t>-wave signals for Soviet underground nuclear explosions, and found agreement of RMS Lg to within about 0.03 magnitude units at different stations.  </a:t>
            </a:r>
          </a:p>
          <a:p>
            <a:endParaRPr lang="en-US" dirty="0">
              <a:latin typeface="Times New Roman" panose="02020603050405020304" pitchFamily="18" charset="0"/>
              <a:ea typeface="Malgun Gothic" panose="020B0503020000020004" pitchFamily="34" charset="-127"/>
            </a:endParaRPr>
          </a:p>
          <a:p>
            <a:r>
              <a:rPr lang="en-US" sz="1800" dirty="0" err="1">
                <a:effectLst/>
                <a:latin typeface="Times New Roman" panose="02020603050405020304" pitchFamily="18" charset="0"/>
                <a:ea typeface="Malgun Gothic" panose="020B0503020000020004" pitchFamily="34" charset="-127"/>
              </a:rPr>
              <a:t>Israelsson</a:t>
            </a:r>
            <a:r>
              <a:rPr lang="en-US" sz="1800" dirty="0">
                <a:effectLst/>
                <a:latin typeface="Times New Roman" panose="02020603050405020304" pitchFamily="18" charset="0"/>
                <a:ea typeface="Malgun Gothic" panose="020B0503020000020004" pitchFamily="34" charset="-127"/>
              </a:rPr>
              <a:t> (1994) defined a magnitude scale, mb(Lg), based on RMS amplitudes of Lg waves from nuclear explosions and studied the variation of this magnitude for different source conditions and propagation paths to seismic stations. </a:t>
            </a:r>
          </a:p>
          <a:p>
            <a:endParaRPr lang="en-US" dirty="0">
              <a:latin typeface="Times New Roman" panose="02020603050405020304" pitchFamily="18" charset="0"/>
              <a:ea typeface="Malgun Gothic" panose="020B0503020000020004" pitchFamily="34" charset="-127"/>
            </a:endParaRPr>
          </a:p>
          <a:p>
            <a:r>
              <a:rPr lang="en-US" sz="1800" dirty="0">
                <a:effectLst/>
                <a:latin typeface="Times New Roman" panose="02020603050405020304" pitchFamily="18" charset="0"/>
                <a:ea typeface="Malgun Gothic" panose="020B0503020000020004" pitchFamily="34" charset="-127"/>
              </a:rPr>
              <a:t>Encouraged by these results, we investigated the use of RMS </a:t>
            </a:r>
            <a:r>
              <a:rPr lang="en-US" sz="1800" i="1" dirty="0">
                <a:effectLst/>
                <a:latin typeface="Times New Roman" panose="02020603050405020304" pitchFamily="18" charset="0"/>
                <a:ea typeface="Malgun Gothic" panose="020B0503020000020004" pitchFamily="34" charset="-127"/>
              </a:rPr>
              <a:t>Lg</a:t>
            </a:r>
            <a:r>
              <a:rPr lang="en-US" sz="1800" dirty="0">
                <a:effectLst/>
                <a:latin typeface="Times New Roman" panose="02020603050405020304" pitchFamily="18" charset="0"/>
                <a:ea typeface="Malgun Gothic" panose="020B0503020000020004" pitchFamily="34" charset="-127"/>
              </a:rPr>
              <a:t> to develop a physically-based procedure for estimating the </a:t>
            </a:r>
            <a:r>
              <a:rPr lang="en-US" sz="1800" dirty="0">
                <a:effectLst/>
                <a:highlight>
                  <a:srgbClr val="FFFF00"/>
                </a:highlight>
                <a:latin typeface="Times New Roman" panose="02020603050405020304" pitchFamily="18" charset="0"/>
                <a:ea typeface="Malgun Gothic" panose="020B0503020000020004" pitchFamily="34" charset="-127"/>
              </a:rPr>
              <a:t>yield </a:t>
            </a:r>
            <a:r>
              <a:rPr lang="en-US" sz="1800" dirty="0">
                <a:effectLst/>
                <a:latin typeface="Times New Roman" panose="02020603050405020304" pitchFamily="18" charset="0"/>
                <a:ea typeface="Malgun Gothic" panose="020B0503020000020004" pitchFamily="34" charset="-127"/>
              </a:rPr>
              <a:t>of the </a:t>
            </a:r>
            <a:r>
              <a:rPr lang="en-US" sz="1800" dirty="0">
                <a:latin typeface="Times New Roman" panose="02020603050405020304" pitchFamily="18" charset="0"/>
                <a:ea typeface="Malgun Gothic" panose="020B0503020000020004" pitchFamily="34" charset="-127"/>
                <a:cs typeface="Times New Roman" panose="02020603050405020304" pitchFamily="18" charset="0"/>
              </a:rPr>
              <a:t>u</a:t>
            </a:r>
            <a:r>
              <a:rPr lang="en-US" dirty="0">
                <a:effectLst/>
                <a:latin typeface="Times New Roman" panose="02020603050405020304" pitchFamily="18" charset="0"/>
                <a:cs typeface="Times New Roman" panose="02020603050405020304" pitchFamily="18" charset="0"/>
              </a:rPr>
              <a:t>nderground </a:t>
            </a:r>
            <a:r>
              <a:rPr lang="en-US" dirty="0">
                <a:latin typeface="Times New Roman" panose="02020603050405020304" pitchFamily="18" charset="0"/>
                <a:cs typeface="Times New Roman" panose="02020603050405020304" pitchFamily="18" charset="0"/>
              </a:rPr>
              <a:t>n</a:t>
            </a:r>
            <a:r>
              <a:rPr lang="en-US" dirty="0">
                <a:effectLst/>
                <a:latin typeface="Times New Roman" panose="02020603050405020304" pitchFamily="18" charset="0"/>
                <a:cs typeface="Times New Roman" panose="02020603050405020304" pitchFamily="18" charset="0"/>
              </a:rPr>
              <a:t>uclear </a:t>
            </a:r>
            <a:r>
              <a:rPr lang="en-US" dirty="0">
                <a:latin typeface="Times New Roman" panose="02020603050405020304" pitchFamily="18" charset="0"/>
                <a:cs typeface="Times New Roman" panose="02020603050405020304" pitchFamily="18" charset="0"/>
              </a:rPr>
              <a:t>t</a:t>
            </a:r>
            <a:r>
              <a:rPr lang="en-US" dirty="0">
                <a:effectLst/>
                <a:latin typeface="Times New Roman" panose="02020603050405020304" pitchFamily="18" charset="0"/>
                <a:cs typeface="Times New Roman" panose="02020603050405020304" pitchFamily="18" charset="0"/>
              </a:rPr>
              <a:t>ests by the Democratic People's Republic of Korea</a:t>
            </a:r>
            <a:r>
              <a:rPr lang="en-US" sz="1800" dirty="0">
                <a:effectLst/>
                <a:latin typeface="Times New Roman" panose="02020603050405020304" pitchFamily="18" charset="0"/>
                <a:ea typeface="Malgun Gothic" panose="020B0503020000020004" pitchFamily="34" charset="-127"/>
                <a:cs typeface="Times New Roman" panose="02020603050405020304" pitchFamily="18" charset="0"/>
              </a:rPr>
              <a:t>.</a:t>
            </a:r>
            <a:r>
              <a:rPr lang="en-US"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 </a:t>
            </a:r>
            <a:r>
              <a:rPr lang="en-US" sz="20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Estimate the </a:t>
            </a:r>
            <a:r>
              <a:rPr lang="en-US" sz="2000" dirty="0">
                <a:solidFill>
                  <a:schemeClr val="bg1"/>
                </a:solidFill>
                <a:latin typeface="Arial" panose="020B0604020202020204" pitchFamily="34" charset="0"/>
                <a:ea typeface="Malgun Gothic" panose="020B0503020000020004" pitchFamily="34" charset="-127"/>
                <a:cs typeface="Arial" panose="020B0604020202020204" pitchFamily="34" charset="0"/>
              </a:rPr>
              <a:t>Y</a:t>
            </a:r>
            <a:r>
              <a:rPr lang="en-US" sz="20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ield </a:t>
            </a:r>
            <a:r>
              <a:rPr lang="en-US" sz="2000" dirty="0">
                <a:solidFill>
                  <a:schemeClr val="bg1"/>
                </a:solidFill>
                <a:latin typeface="Arial" panose="020B0604020202020204" pitchFamily="34" charset="0"/>
                <a:ea typeface="Malgun Gothic" panose="020B0503020000020004" pitchFamily="34" charset="-127"/>
                <a:cs typeface="Arial" panose="020B0604020202020204" pitchFamily="34" charset="0"/>
              </a:rPr>
              <a:t>from</a:t>
            </a:r>
            <a:r>
              <a:rPr lang="en-US" sz="20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 RMS Lg Amplitude</a:t>
            </a:r>
            <a:endParaRPr lang="en-US" sz="2000" dirty="0">
              <a:solidFill>
                <a:schemeClr val="bg1"/>
              </a:solidFill>
              <a:effectLst/>
              <a:latin typeface="Arial" panose="020B0604020202020204" pitchFamily="34" charset="0"/>
              <a:ea typeface="Batang" panose="02030600000101010101" pitchFamily="18" charset="-127"/>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488DE8A-AB93-78D8-B5E0-72F9A21FFFD9}"/>
              </a:ext>
            </a:extLst>
          </p:cNvPr>
          <p:cNvPicPr>
            <a:picLocks noChangeAspect="1"/>
          </p:cNvPicPr>
          <p:nvPr/>
        </p:nvPicPr>
        <p:blipFill>
          <a:blip r:embed="rId2"/>
          <a:stretch>
            <a:fillRect/>
          </a:stretch>
        </p:blipFill>
        <p:spPr>
          <a:xfrm>
            <a:off x="10296293" y="238571"/>
            <a:ext cx="1642946" cy="587052"/>
          </a:xfrm>
          <a:prstGeom prst="rect">
            <a:avLst/>
          </a:prstGeom>
        </p:spPr>
      </p:pic>
      <p:pic>
        <p:nvPicPr>
          <p:cNvPr id="9" name="Picture 8">
            <a:extLst>
              <a:ext uri="{FF2B5EF4-FFF2-40B4-BE49-F238E27FC236}">
                <a16:creationId xmlns:a16="http://schemas.microsoft.com/office/drawing/2014/main" id="{6D970245-F865-2495-0084-3F2405A18C5B}"/>
              </a:ext>
            </a:extLst>
          </p:cNvPr>
          <p:cNvPicPr>
            <a:picLocks noChangeAspect="1"/>
          </p:cNvPicPr>
          <p:nvPr/>
        </p:nvPicPr>
        <p:blipFill rotWithShape="1">
          <a:blip r:embed="rId3"/>
          <a:srcRect r="3992"/>
          <a:stretch/>
        </p:blipFill>
        <p:spPr>
          <a:xfrm>
            <a:off x="1" y="1059432"/>
            <a:ext cx="3838612" cy="5174233"/>
          </a:xfrm>
          <a:prstGeom prst="rect">
            <a:avLst/>
          </a:prstGeom>
        </p:spPr>
      </p:pic>
      <p:sp>
        <p:nvSpPr>
          <p:cNvPr id="11" name="TextBox 10">
            <a:extLst>
              <a:ext uri="{FF2B5EF4-FFF2-40B4-BE49-F238E27FC236}">
                <a16:creationId xmlns:a16="http://schemas.microsoft.com/office/drawing/2014/main" id="{3FB31596-E418-158F-03A4-046363DE11E0}"/>
              </a:ext>
            </a:extLst>
          </p:cNvPr>
          <p:cNvSpPr txBox="1"/>
          <p:nvPr/>
        </p:nvSpPr>
        <p:spPr>
          <a:xfrm>
            <a:off x="3857433" y="1127490"/>
            <a:ext cx="2987235" cy="5663089"/>
          </a:xfrm>
          <a:prstGeom prst="rect">
            <a:avLst/>
          </a:prstGeom>
          <a:noFill/>
        </p:spPr>
        <p:txBody>
          <a:bodyPr wrap="square" rtlCol="0">
            <a:spAutoFit/>
          </a:bodyPr>
          <a:lstStyle/>
          <a:p>
            <a:pPr algn="ctr"/>
            <a:r>
              <a:rPr lang="en-US" sz="2400" b="1" dirty="0">
                <a:effectLst/>
                <a:latin typeface="Times New Roman" panose="02020603050405020304" pitchFamily="18" charset="0"/>
                <a:ea typeface="Batang" panose="02030600000101010101" pitchFamily="18" charset="-127"/>
              </a:rPr>
              <a:t>Data</a:t>
            </a:r>
          </a:p>
          <a:p>
            <a:pPr algn="ctr"/>
            <a:endParaRPr lang="en-US" sz="1800" dirty="0">
              <a:effectLst/>
              <a:latin typeface="Times New Roman" panose="02020603050405020304" pitchFamily="18" charset="0"/>
              <a:ea typeface="Batang" panose="02030600000101010101" pitchFamily="18" charset="-127"/>
            </a:endParaRPr>
          </a:p>
          <a:p>
            <a:r>
              <a:rPr lang="en-US" sz="2000" dirty="0">
                <a:latin typeface="Arial" panose="020B0604020202020204" pitchFamily="34" charset="0"/>
                <a:ea typeface="Batang" panose="02030600000101010101" pitchFamily="18" charset="-127"/>
                <a:cs typeface="Arial" panose="020B0604020202020204" pitchFamily="34" charset="0"/>
              </a:rPr>
              <a:t>A</a:t>
            </a:r>
            <a:r>
              <a:rPr lang="en-US" sz="2000" dirty="0">
                <a:effectLst/>
                <a:latin typeface="Arial" panose="020B0604020202020204" pitchFamily="34" charset="0"/>
                <a:ea typeface="Batang" panose="02030600000101010101" pitchFamily="18" charset="-127"/>
                <a:cs typeface="Arial" panose="020B0604020202020204" pitchFamily="34" charset="0"/>
              </a:rPr>
              <a:t> dozen stations of the IMS and GSN networks situated in northern Asia, and a dozen temporary stations along the China-North Korea border provide </a:t>
            </a:r>
            <a:r>
              <a:rPr lang="en-US" sz="2000" i="1" dirty="0">
                <a:effectLst/>
                <a:latin typeface="Arial" panose="020B0604020202020204" pitchFamily="34" charset="0"/>
                <a:ea typeface="Batang" panose="02030600000101010101" pitchFamily="18" charset="-127"/>
                <a:cs typeface="Arial" panose="020B0604020202020204" pitchFamily="34" charset="0"/>
              </a:rPr>
              <a:t>Lg</a:t>
            </a:r>
            <a:r>
              <a:rPr lang="en-US" sz="2000" dirty="0">
                <a:effectLst/>
                <a:latin typeface="Arial" panose="020B0604020202020204" pitchFamily="34" charset="0"/>
                <a:ea typeface="Batang" panose="02030600000101010101" pitchFamily="18" charset="-127"/>
                <a:cs typeface="Arial" panose="020B0604020202020204" pitchFamily="34" charset="0"/>
              </a:rPr>
              <a:t> waves from the NKTS (Fig. 1).</a:t>
            </a:r>
          </a:p>
          <a:p>
            <a:endParaRPr lang="en-US" sz="2000" dirty="0">
              <a:latin typeface="Arial" panose="020B0604020202020204" pitchFamily="34" charset="0"/>
              <a:ea typeface="Batang" panose="02030600000101010101" pitchFamily="18" charset="-127"/>
              <a:cs typeface="Arial" panose="020B0604020202020204" pitchFamily="34" charset="0"/>
            </a:endParaRPr>
          </a:p>
          <a:p>
            <a:r>
              <a:rPr lang="en-US" sz="2000" dirty="0">
                <a:effectLst/>
                <a:latin typeface="Arial" panose="020B0604020202020204" pitchFamily="34" charset="0"/>
                <a:ea typeface="Batang" panose="02030600000101010101" pitchFamily="18" charset="-127"/>
                <a:cs typeface="Arial" panose="020B0604020202020204" pitchFamily="34" charset="0"/>
              </a:rPr>
              <a:t>Numerous stations in the east and southeast - in the southern Korean Peninsula and Japanese islands show no </a:t>
            </a:r>
            <a:r>
              <a:rPr lang="en-US" sz="2000" i="1" dirty="0">
                <a:effectLst/>
                <a:latin typeface="Arial" panose="020B0604020202020204" pitchFamily="34" charset="0"/>
                <a:ea typeface="Batang" panose="02030600000101010101" pitchFamily="18" charset="-127"/>
                <a:cs typeface="Arial" panose="020B0604020202020204" pitchFamily="34" charset="0"/>
              </a:rPr>
              <a:t>Lg</a:t>
            </a:r>
            <a:r>
              <a:rPr lang="en-US" sz="2000" dirty="0">
                <a:effectLst/>
                <a:latin typeface="Arial" panose="020B0604020202020204" pitchFamily="34" charset="0"/>
                <a:ea typeface="Batang" panose="02030600000101010101" pitchFamily="18" charset="-127"/>
                <a:cs typeface="Arial" panose="020B0604020202020204" pitchFamily="34" charset="0"/>
              </a:rPr>
              <a:t> waves since their paths cross the oceanic crust. </a:t>
            </a:r>
          </a:p>
        </p:txBody>
      </p:sp>
      <p:sp>
        <p:nvSpPr>
          <p:cNvPr id="14" name="TextBox 13">
            <a:extLst>
              <a:ext uri="{FF2B5EF4-FFF2-40B4-BE49-F238E27FC236}">
                <a16:creationId xmlns:a16="http://schemas.microsoft.com/office/drawing/2014/main" id="{E5547DD7-49B1-2410-A853-1134DD0BA466}"/>
              </a:ext>
            </a:extLst>
          </p:cNvPr>
          <p:cNvSpPr txBox="1"/>
          <p:nvPr/>
        </p:nvSpPr>
        <p:spPr>
          <a:xfrm rot="10800000" flipV="1">
            <a:off x="0" y="6119336"/>
            <a:ext cx="3782261" cy="738664"/>
          </a:xfrm>
          <a:prstGeom prst="rect">
            <a:avLst/>
          </a:prstGeom>
          <a:noFill/>
        </p:spPr>
        <p:txBody>
          <a:bodyPr wrap="square">
            <a:spAutoFit/>
          </a:bodyPr>
          <a:lstStyle/>
          <a:p>
            <a:r>
              <a:rPr lang="en-US" sz="1400" dirty="0">
                <a:effectLst/>
                <a:latin typeface="Arial" panose="020B0604020202020204" pitchFamily="34" charset="0"/>
                <a:ea typeface="Batang" panose="02030600000101010101" pitchFamily="18" charset="-127"/>
                <a:cs typeface="Arial" panose="020B0604020202020204" pitchFamily="34" charset="0"/>
              </a:rPr>
              <a:t>Figure 1. </a:t>
            </a:r>
            <a:r>
              <a:rPr lang="en-US" sz="1400" dirty="0">
                <a:latin typeface="Arial" panose="020B0604020202020204" pitchFamily="34" charset="0"/>
                <a:ea typeface="Batang" panose="02030600000101010101" pitchFamily="18" charset="-127"/>
                <a:cs typeface="Arial" panose="020B0604020202020204" pitchFamily="34" charset="0"/>
              </a:rPr>
              <a:t>S</a:t>
            </a:r>
            <a:r>
              <a:rPr lang="en-US" sz="1400" dirty="0">
                <a:effectLst/>
                <a:latin typeface="Arial" panose="020B0604020202020204" pitchFamily="34" charset="0"/>
                <a:ea typeface="Batang" panose="02030600000101010101" pitchFamily="18" charset="-127"/>
                <a:cs typeface="Arial" panose="020B0604020202020204" pitchFamily="34" charset="0"/>
              </a:rPr>
              <a:t>eismographic stations of GSN (</a:t>
            </a:r>
            <a:r>
              <a:rPr lang="en-US" sz="1400" i="1" dirty="0">
                <a:effectLst/>
                <a:latin typeface="Arial" panose="020B0604020202020204" pitchFamily="34" charset="0"/>
                <a:ea typeface="Batang" panose="02030600000101010101" pitchFamily="18" charset="-127"/>
                <a:cs typeface="Arial" panose="020B0604020202020204" pitchFamily="34" charset="0"/>
              </a:rPr>
              <a:t>hexagon</a:t>
            </a:r>
            <a:r>
              <a:rPr lang="en-US" sz="1400" dirty="0">
                <a:effectLst/>
                <a:latin typeface="Arial" panose="020B0604020202020204" pitchFamily="34" charset="0"/>
                <a:ea typeface="Batang" panose="02030600000101010101" pitchFamily="18" charset="-127"/>
                <a:cs typeface="Arial" panose="020B0604020202020204" pitchFamily="34" charset="0"/>
              </a:rPr>
              <a:t>) and IMS (</a:t>
            </a:r>
            <a:r>
              <a:rPr lang="en-US" sz="1400" i="1" dirty="0">
                <a:effectLst/>
                <a:latin typeface="Arial" panose="020B0604020202020204" pitchFamily="34" charset="0"/>
                <a:ea typeface="Batang" panose="02030600000101010101" pitchFamily="18" charset="-127"/>
                <a:cs typeface="Arial" panose="020B0604020202020204" pitchFamily="34" charset="0"/>
              </a:rPr>
              <a:t>circled triangle</a:t>
            </a:r>
            <a:r>
              <a:rPr lang="en-US" sz="1400" dirty="0">
                <a:effectLst/>
                <a:latin typeface="Arial" panose="020B0604020202020204" pitchFamily="34" charset="0"/>
                <a:ea typeface="Batang" panose="02030600000101010101" pitchFamily="18" charset="-127"/>
                <a:cs typeface="Arial" panose="020B0604020202020204" pitchFamily="34" charset="0"/>
              </a:rPr>
              <a:t>) network around NKTS. </a:t>
            </a:r>
            <a:endParaRPr lang="en-US" sz="1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58D12F-BE90-9CBA-2772-D31E17DD582B}"/>
              </a:ext>
            </a:extLst>
          </p:cNvPr>
          <p:cNvSpPr txBox="1"/>
          <p:nvPr/>
        </p:nvSpPr>
        <p:spPr>
          <a:xfrm rot="10800000" flipV="1">
            <a:off x="6714291" y="6107006"/>
            <a:ext cx="4110959" cy="814518"/>
          </a:xfrm>
          <a:prstGeom prst="rect">
            <a:avLst/>
          </a:prstGeom>
          <a:noFill/>
        </p:spPr>
        <p:txBody>
          <a:bodyPr wrap="square">
            <a:spAutoFit/>
          </a:bodyPr>
          <a:lstStyle/>
          <a:p>
            <a:pPr marL="0" marR="0">
              <a:lnSpc>
                <a:spcPct val="115000"/>
              </a:lnSpc>
              <a:spcBef>
                <a:spcPts val="0"/>
              </a:spcBef>
              <a:spcAft>
                <a:spcPts val="0"/>
              </a:spcAft>
            </a:pPr>
            <a:r>
              <a:rPr lang="en-US" sz="1400" dirty="0">
                <a:effectLst/>
                <a:latin typeface="Arial" panose="020B0604020202020204" pitchFamily="34" charset="0"/>
                <a:ea typeface="WenQuanYi Zen Hei Sharp"/>
                <a:cs typeface="Arial" panose="020B0604020202020204" pitchFamily="34" charset="0"/>
              </a:rPr>
              <a:t>Figure 2. Three-component records from 6 NK UNEs recorded at BAR (∆=526 km, AZ=226º) are plotted on the group velocity axis. 0.5 and 8 Hz. </a:t>
            </a:r>
          </a:p>
        </p:txBody>
      </p:sp>
      <p:pic>
        <p:nvPicPr>
          <p:cNvPr id="18" name="Picture 17">
            <a:extLst>
              <a:ext uri="{FF2B5EF4-FFF2-40B4-BE49-F238E27FC236}">
                <a16:creationId xmlns:a16="http://schemas.microsoft.com/office/drawing/2014/main" id="{2FBBBA56-8EBA-7159-7634-E8BA46CEBD72}"/>
              </a:ext>
            </a:extLst>
          </p:cNvPr>
          <p:cNvPicPr>
            <a:picLocks noChangeAspect="1"/>
          </p:cNvPicPr>
          <p:nvPr/>
        </p:nvPicPr>
        <p:blipFill rotWithShape="1">
          <a:blip r:embed="rId4"/>
          <a:srcRect l="2450" t="9104" b="1113"/>
          <a:stretch/>
        </p:blipFill>
        <p:spPr>
          <a:xfrm>
            <a:off x="6844668" y="1133625"/>
            <a:ext cx="3885553" cy="5060796"/>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 </a:t>
            </a:r>
            <a:r>
              <a:rPr lang="en-US" sz="2000" b="1" dirty="0">
                <a:solidFill>
                  <a:schemeClr val="bg1"/>
                </a:solidFill>
                <a:latin typeface="Arial" panose="020B0604020202020204" pitchFamily="34" charset="0"/>
                <a:cs typeface="Arial" panose="020B0604020202020204" pitchFamily="34" charset="0"/>
              </a:rPr>
              <a:t>Stability of </a:t>
            </a:r>
            <a:r>
              <a:rPr lang="en-US" sz="2000" b="1" dirty="0">
                <a:solidFill>
                  <a:schemeClr val="bg1"/>
                </a:solidFill>
                <a:latin typeface="Arial" panose="020B0604020202020204" pitchFamily="34" charset="0"/>
                <a:ea typeface="Batang" panose="02030600000101010101" pitchFamily="18" charset="-127"/>
                <a:cs typeface="Arial" panose="020B0604020202020204" pitchFamily="34" charset="0"/>
              </a:rPr>
              <a:t>RMS</a:t>
            </a:r>
            <a:r>
              <a:rPr lang="en-US" sz="2000" b="1" dirty="0">
                <a:solidFill>
                  <a:schemeClr val="bg1"/>
                </a:solidFill>
                <a:effectLst/>
                <a:latin typeface="Arial" panose="020B0604020202020204" pitchFamily="34" charset="0"/>
                <a:ea typeface="Batang" panose="02030600000101010101" pitchFamily="18" charset="-127"/>
                <a:cs typeface="Arial" panose="020B0604020202020204" pitchFamily="34" charset="0"/>
              </a:rPr>
              <a:t> Lg Amplitude</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C967EB0-8AF4-F30E-8AA9-77C52309EFD6}"/>
              </a:ext>
            </a:extLst>
          </p:cNvPr>
          <p:cNvPicPr>
            <a:picLocks noChangeAspect="1"/>
          </p:cNvPicPr>
          <p:nvPr/>
        </p:nvPicPr>
        <p:blipFill>
          <a:blip r:embed="rId2"/>
          <a:stretch>
            <a:fillRect/>
          </a:stretch>
        </p:blipFill>
        <p:spPr>
          <a:xfrm>
            <a:off x="10296293" y="238571"/>
            <a:ext cx="1642946" cy="587052"/>
          </a:xfrm>
          <a:prstGeom prst="rect">
            <a:avLst/>
          </a:prstGeom>
        </p:spPr>
      </p:pic>
      <p:pic>
        <p:nvPicPr>
          <p:cNvPr id="10" name="Picture 9">
            <a:extLst>
              <a:ext uri="{FF2B5EF4-FFF2-40B4-BE49-F238E27FC236}">
                <a16:creationId xmlns:a16="http://schemas.microsoft.com/office/drawing/2014/main" id="{3064AC8A-6E56-9163-5157-C83634E6539B}"/>
              </a:ext>
            </a:extLst>
          </p:cNvPr>
          <p:cNvPicPr>
            <a:picLocks noChangeAspect="1"/>
          </p:cNvPicPr>
          <p:nvPr/>
        </p:nvPicPr>
        <p:blipFill rotWithShape="1">
          <a:blip r:embed="rId3"/>
          <a:srcRect l="3082" t="38667" r="18091" b="5778"/>
          <a:stretch/>
        </p:blipFill>
        <p:spPr>
          <a:xfrm>
            <a:off x="6168706" y="1123894"/>
            <a:ext cx="4506364" cy="4494379"/>
          </a:xfrm>
          <a:prstGeom prst="rect">
            <a:avLst/>
          </a:prstGeom>
        </p:spPr>
      </p:pic>
      <p:pic>
        <p:nvPicPr>
          <p:cNvPr id="12" name="Picture 11">
            <a:extLst>
              <a:ext uri="{FF2B5EF4-FFF2-40B4-BE49-F238E27FC236}">
                <a16:creationId xmlns:a16="http://schemas.microsoft.com/office/drawing/2014/main" id="{242E2BB3-2C6A-8E58-C4EE-1F480C837389}"/>
              </a:ext>
            </a:extLst>
          </p:cNvPr>
          <p:cNvPicPr>
            <a:picLocks noChangeAspect="1"/>
          </p:cNvPicPr>
          <p:nvPr/>
        </p:nvPicPr>
        <p:blipFill rotWithShape="1">
          <a:blip r:embed="rId4"/>
          <a:srcRect l="3357" t="5136" r="57334" b="3012"/>
          <a:stretch/>
        </p:blipFill>
        <p:spPr>
          <a:xfrm rot="5400000">
            <a:off x="2222500" y="1231900"/>
            <a:ext cx="1905000" cy="6299200"/>
          </a:xfrm>
          <a:prstGeom prst="rect">
            <a:avLst/>
          </a:prstGeom>
        </p:spPr>
      </p:pic>
      <p:sp>
        <p:nvSpPr>
          <p:cNvPr id="14" name="TextBox 13">
            <a:extLst>
              <a:ext uri="{FF2B5EF4-FFF2-40B4-BE49-F238E27FC236}">
                <a16:creationId xmlns:a16="http://schemas.microsoft.com/office/drawing/2014/main" id="{E6F83415-048B-1F00-6FB8-3C5899F35C79}"/>
              </a:ext>
            </a:extLst>
          </p:cNvPr>
          <p:cNvSpPr txBox="1"/>
          <p:nvPr/>
        </p:nvSpPr>
        <p:spPr>
          <a:xfrm>
            <a:off x="-50800" y="5355272"/>
            <a:ext cx="6096000" cy="1477328"/>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Batang" panose="02030600000101010101" pitchFamily="18" charset="-127"/>
              </a:rPr>
              <a:t>Figure 3. </a:t>
            </a:r>
            <a:r>
              <a:rPr lang="en-US" dirty="0">
                <a:latin typeface="Times New Roman" panose="02020603050405020304" pitchFamily="18" charset="0"/>
                <a:ea typeface="Batang" panose="02030600000101010101" pitchFamily="18" charset="-127"/>
              </a:rPr>
              <a:t>RMS</a:t>
            </a:r>
            <a:r>
              <a:rPr lang="en-US" sz="1800" dirty="0">
                <a:effectLst/>
                <a:latin typeface="Times New Roman" panose="02020603050405020304" pitchFamily="18" charset="0"/>
                <a:ea typeface="Batang" panose="02030600000101010101" pitchFamily="18" charset="-127"/>
              </a:rPr>
              <a:t> </a:t>
            </a:r>
            <a:r>
              <a:rPr lang="en-US" sz="1800" i="1" dirty="0">
                <a:effectLst/>
                <a:latin typeface="Times New Roman" panose="02020603050405020304" pitchFamily="18" charset="0"/>
                <a:ea typeface="Batang" panose="02030600000101010101" pitchFamily="18" charset="-127"/>
              </a:rPr>
              <a:t>Lg</a:t>
            </a:r>
            <a:r>
              <a:rPr lang="en-US" sz="1800" dirty="0">
                <a:effectLst/>
                <a:latin typeface="Times New Roman" panose="02020603050405020304" pitchFamily="18" charset="0"/>
                <a:ea typeface="Batang" panose="02030600000101010101" pitchFamily="18" charset="-127"/>
              </a:rPr>
              <a:t> amplitude measurement on vertical record at MDJ from the explosion on 12 February 2013. </a:t>
            </a:r>
            <a:r>
              <a:rPr lang="en-US" dirty="0">
                <a:latin typeface="Times New Roman" panose="02020603050405020304" pitchFamily="18" charset="0"/>
                <a:ea typeface="Batang" panose="02030600000101010101" pitchFamily="18" charset="-127"/>
              </a:rPr>
              <a:t>RMS</a:t>
            </a:r>
            <a:r>
              <a:rPr lang="en-US" sz="1800" dirty="0">
                <a:effectLst/>
                <a:latin typeface="Times New Roman" panose="02020603050405020304" pitchFamily="18" charset="0"/>
                <a:ea typeface="Batang" panose="02030600000101010101" pitchFamily="18" charset="-127"/>
              </a:rPr>
              <a:t> </a:t>
            </a:r>
            <a:r>
              <a:rPr lang="en-US" sz="1800" i="1" dirty="0">
                <a:effectLst/>
                <a:latin typeface="Times New Roman" panose="02020603050405020304" pitchFamily="18" charset="0"/>
                <a:ea typeface="Batang" panose="02030600000101010101" pitchFamily="18" charset="-127"/>
              </a:rPr>
              <a:t>Lg</a:t>
            </a:r>
            <a:r>
              <a:rPr lang="en-US" sz="1800" dirty="0">
                <a:effectLst/>
                <a:latin typeface="Times New Roman" panose="02020603050405020304" pitchFamily="18" charset="0"/>
                <a:ea typeface="Batang" panose="02030600000101010101" pitchFamily="18" charset="-127"/>
              </a:rPr>
              <a:t> amplitude in nm/s in the </a:t>
            </a:r>
            <a:r>
              <a:rPr lang="en-US" sz="1800" i="1" dirty="0">
                <a:effectLst/>
                <a:latin typeface="Times New Roman" panose="02020603050405020304" pitchFamily="18" charset="0"/>
                <a:ea typeface="Batang" panose="02030600000101010101" pitchFamily="18" charset="-127"/>
              </a:rPr>
              <a:t>Lg</a:t>
            </a:r>
            <a:r>
              <a:rPr lang="en-US" sz="1800" dirty="0">
                <a:effectLst/>
                <a:latin typeface="Times New Roman" panose="02020603050405020304" pitchFamily="18" charset="0"/>
                <a:ea typeface="Batang" panose="02030600000101010101" pitchFamily="18" charset="-127"/>
              </a:rPr>
              <a:t> window centered at group velocity 3.25 km/s with a window length of about 21 s that includes </a:t>
            </a:r>
            <a:r>
              <a:rPr lang="en-US" sz="1800" i="1" dirty="0">
                <a:effectLst/>
                <a:latin typeface="Times New Roman" panose="02020603050405020304" pitchFamily="18" charset="0"/>
                <a:ea typeface="Batang" panose="02030600000101010101" pitchFamily="18" charset="-127"/>
              </a:rPr>
              <a:t>Lg</a:t>
            </a:r>
            <a:r>
              <a:rPr lang="en-US" sz="1800" dirty="0">
                <a:effectLst/>
                <a:latin typeface="Times New Roman" panose="02020603050405020304" pitchFamily="18" charset="0"/>
                <a:ea typeface="Batang" panose="02030600000101010101" pitchFamily="18" charset="-127"/>
              </a:rPr>
              <a:t> waves in the group velocities 3.48 and 3.05 km/s.  </a:t>
            </a:r>
          </a:p>
        </p:txBody>
      </p:sp>
      <p:sp>
        <p:nvSpPr>
          <p:cNvPr id="18" name="TextBox 17">
            <a:extLst>
              <a:ext uri="{FF2B5EF4-FFF2-40B4-BE49-F238E27FC236}">
                <a16:creationId xmlns:a16="http://schemas.microsoft.com/office/drawing/2014/main" id="{59E3C472-7CE5-ACE0-5C0C-B5FDA5AAAFCF}"/>
              </a:ext>
            </a:extLst>
          </p:cNvPr>
          <p:cNvSpPr txBox="1"/>
          <p:nvPr/>
        </p:nvSpPr>
        <p:spPr>
          <a:xfrm>
            <a:off x="6141168" y="5632271"/>
            <a:ext cx="4787900" cy="1200329"/>
          </a:xfrm>
          <a:prstGeom prst="rect">
            <a:avLst/>
          </a:prstGeom>
          <a:noFill/>
        </p:spPr>
        <p:txBody>
          <a:bodyPr wrap="square">
            <a:spAutoFit/>
          </a:bodyPr>
          <a:lstStyle/>
          <a:p>
            <a:r>
              <a:rPr lang="en-US" sz="1800" dirty="0">
                <a:effectLst/>
                <a:latin typeface="Times New Roman" panose="02020603050405020304" pitchFamily="18" charset="0"/>
                <a:ea typeface="Batang" panose="02030600000101010101" pitchFamily="18" charset="-127"/>
              </a:rPr>
              <a:t>Figure 4. RMS </a:t>
            </a:r>
            <a:r>
              <a:rPr lang="en-US" sz="1800" i="1" dirty="0">
                <a:effectLst/>
                <a:latin typeface="Times New Roman" panose="02020603050405020304" pitchFamily="18" charset="0"/>
                <a:ea typeface="Batang" panose="02030600000101010101" pitchFamily="18" charset="-127"/>
              </a:rPr>
              <a:t>Lg</a:t>
            </a:r>
            <a:r>
              <a:rPr lang="en-US" sz="1800" dirty="0">
                <a:effectLst/>
                <a:latin typeface="Times New Roman" panose="02020603050405020304" pitchFamily="18" charset="0"/>
                <a:ea typeface="Batang" panose="02030600000101010101" pitchFamily="18" charset="-127"/>
              </a:rPr>
              <a:t> amplitude at MDJ (∆=371 km, AZ=6º) and USAB0 (∆=</a:t>
            </a:r>
            <a:r>
              <a:rPr lang="en-US" dirty="0">
                <a:latin typeface="Times New Roman" panose="02020603050405020304" pitchFamily="18" charset="0"/>
                <a:ea typeface="Batang" panose="02030600000101010101" pitchFamily="18" charset="-127"/>
              </a:rPr>
              <a:t>401</a:t>
            </a:r>
            <a:r>
              <a:rPr lang="en-US" sz="1800" dirty="0">
                <a:effectLst/>
                <a:latin typeface="Times New Roman" panose="02020603050405020304" pitchFamily="18" charset="0"/>
                <a:ea typeface="Batang" panose="02030600000101010101" pitchFamily="18" charset="-127"/>
              </a:rPr>
              <a:t> km, AZ=36º) for five NK explosions.  The dotted lines are one standard deviation.</a:t>
            </a:r>
            <a:r>
              <a:rPr lang="en-US" dirty="0">
                <a:effectLst/>
              </a:rPr>
              <a:t> </a:t>
            </a:r>
          </a:p>
        </p:txBody>
      </p:sp>
      <p:sp>
        <p:nvSpPr>
          <p:cNvPr id="19" name="TextBox 18">
            <a:extLst>
              <a:ext uri="{FF2B5EF4-FFF2-40B4-BE49-F238E27FC236}">
                <a16:creationId xmlns:a16="http://schemas.microsoft.com/office/drawing/2014/main" id="{8A12628A-8623-84E7-65EF-9A38F8FA31E1}"/>
              </a:ext>
            </a:extLst>
          </p:cNvPr>
          <p:cNvSpPr txBox="1"/>
          <p:nvPr/>
        </p:nvSpPr>
        <p:spPr>
          <a:xfrm>
            <a:off x="12699" y="1050095"/>
            <a:ext cx="6128469" cy="252376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Stability of </a:t>
            </a:r>
            <a:r>
              <a:rPr lang="en-US" b="1" dirty="0">
                <a:latin typeface="Arial" panose="020B0604020202020204" pitchFamily="34" charset="0"/>
                <a:ea typeface="Batang" panose="02030600000101010101" pitchFamily="18" charset="-127"/>
                <a:cs typeface="Arial" panose="020B0604020202020204" pitchFamily="34" charset="0"/>
              </a:rPr>
              <a:t>RMS</a:t>
            </a:r>
            <a:r>
              <a:rPr lang="en-US" sz="1800" b="1" dirty="0">
                <a:effectLst/>
                <a:latin typeface="Arial" panose="020B0604020202020204" pitchFamily="34" charset="0"/>
                <a:ea typeface="Batang" panose="02030600000101010101" pitchFamily="18" charset="-127"/>
                <a:cs typeface="Arial" panose="020B0604020202020204" pitchFamily="34" charset="0"/>
              </a:rPr>
              <a:t> Lg Amplitude</a:t>
            </a:r>
            <a:endParaRPr lang="en-US" dirty="0">
              <a:effectLst/>
              <a:latin typeface="Arial" panose="020B0604020202020204" pitchFamily="34" charset="0"/>
              <a:cs typeface="Arial" panose="020B0604020202020204" pitchFamily="34" charset="0"/>
            </a:endParaRPr>
          </a:p>
          <a:p>
            <a:r>
              <a:rPr lang="en-US" sz="2000" dirty="0">
                <a:effectLst/>
                <a:latin typeface="Arial" panose="020B0604020202020204" pitchFamily="34" charset="0"/>
                <a:ea typeface="Batang" panose="02030600000101010101" pitchFamily="18" charset="-127"/>
                <a:cs typeface="Arial" panose="020B0604020202020204" pitchFamily="34" charset="0"/>
              </a:rPr>
              <a:t>We calculated RMS amplitudes of </a:t>
            </a:r>
            <a:r>
              <a:rPr lang="en-US" sz="2000" i="1" dirty="0">
                <a:effectLst/>
                <a:latin typeface="Arial" panose="020B0604020202020204" pitchFamily="34" charset="0"/>
                <a:ea typeface="Batang" panose="02030600000101010101" pitchFamily="18" charset="-127"/>
                <a:cs typeface="Arial" panose="020B0604020202020204" pitchFamily="34" charset="0"/>
              </a:rPr>
              <a:t>Lg</a:t>
            </a:r>
            <a:r>
              <a:rPr lang="en-US" sz="2000" dirty="0">
                <a:effectLst/>
                <a:latin typeface="Arial" panose="020B0604020202020204" pitchFamily="34" charset="0"/>
                <a:ea typeface="Batang" panose="02030600000101010101" pitchFamily="18" charset="-127"/>
                <a:cs typeface="Arial" panose="020B0604020202020204" pitchFamily="34" charset="0"/>
              </a:rPr>
              <a:t> waves from the six known North Korean nuclear tests recorded at stations in the regional distances - 150 km to 2,000 km (Fig. 3). The results indicate that RMS </a:t>
            </a:r>
            <a:r>
              <a:rPr lang="en-US" sz="2000" i="1" dirty="0">
                <a:effectLst/>
                <a:latin typeface="Arial" panose="020B0604020202020204" pitchFamily="34" charset="0"/>
                <a:ea typeface="Batang" panose="02030600000101010101" pitchFamily="18" charset="-127"/>
                <a:cs typeface="Arial" panose="020B0604020202020204" pitchFamily="34" charset="0"/>
              </a:rPr>
              <a:t>Lg </a:t>
            </a:r>
            <a:r>
              <a:rPr lang="en-US" sz="2000" dirty="0">
                <a:effectLst/>
                <a:latin typeface="Arial" panose="020B0604020202020204" pitchFamily="34" charset="0"/>
                <a:ea typeface="Batang" panose="02030600000101010101" pitchFamily="18" charset="-127"/>
                <a:cs typeface="Arial" panose="020B0604020202020204" pitchFamily="34" charset="0"/>
              </a:rPr>
              <a:t>amplitudes at stations in the continental crust are consistent and show great stability with a scatter of only 0.03 magnitude units (Fig. 4).</a:t>
            </a:r>
          </a:p>
        </p:txBody>
      </p:sp>
      <p:pic>
        <p:nvPicPr>
          <p:cNvPr id="20" name="Picture 19">
            <a:extLst>
              <a:ext uri="{FF2B5EF4-FFF2-40B4-BE49-F238E27FC236}">
                <a16:creationId xmlns:a16="http://schemas.microsoft.com/office/drawing/2014/main" id="{4F022323-F0F2-2F0C-58BA-27BC309D17C7}"/>
              </a:ext>
            </a:extLst>
          </p:cNvPr>
          <p:cNvPicPr>
            <a:picLocks noChangeAspect="1"/>
          </p:cNvPicPr>
          <p:nvPr/>
        </p:nvPicPr>
        <p:blipFill rotWithShape="1">
          <a:blip r:embed="rId5"/>
          <a:srcRect l="3357" t="5136" r="57334" b="3012"/>
          <a:stretch/>
        </p:blipFill>
        <p:spPr>
          <a:xfrm rot="5400000">
            <a:off x="2197100" y="1223767"/>
            <a:ext cx="1905000" cy="6299200"/>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 </a:t>
            </a:r>
            <a:r>
              <a:rPr lang="en-US" sz="20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Estimate the </a:t>
            </a:r>
            <a:r>
              <a:rPr lang="en-US" sz="2000" dirty="0">
                <a:solidFill>
                  <a:schemeClr val="bg1"/>
                </a:solidFill>
                <a:latin typeface="Arial" panose="020B0604020202020204" pitchFamily="34" charset="0"/>
                <a:ea typeface="Malgun Gothic" panose="020B0503020000020004" pitchFamily="34" charset="-127"/>
                <a:cs typeface="Arial" panose="020B0604020202020204" pitchFamily="34" charset="0"/>
              </a:rPr>
              <a:t>Y</a:t>
            </a:r>
            <a:r>
              <a:rPr lang="en-US" sz="20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ield </a:t>
            </a:r>
            <a:r>
              <a:rPr lang="en-US" sz="2000" dirty="0">
                <a:solidFill>
                  <a:schemeClr val="bg1"/>
                </a:solidFill>
                <a:latin typeface="Arial" panose="020B0604020202020204" pitchFamily="34" charset="0"/>
                <a:ea typeface="Malgun Gothic" panose="020B0503020000020004" pitchFamily="34" charset="-127"/>
                <a:cs typeface="Arial" panose="020B0604020202020204" pitchFamily="34" charset="0"/>
              </a:rPr>
              <a:t>from</a:t>
            </a:r>
            <a:r>
              <a:rPr lang="en-US" sz="20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 RMS Lg Amplitude</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9F07DC7-DC6B-C373-EE2A-B87352F1AEDD}"/>
              </a:ext>
            </a:extLst>
          </p:cNvPr>
          <p:cNvPicPr>
            <a:picLocks noChangeAspect="1"/>
          </p:cNvPicPr>
          <p:nvPr/>
        </p:nvPicPr>
        <p:blipFill>
          <a:blip r:embed="rId2"/>
          <a:stretch>
            <a:fillRect/>
          </a:stretch>
        </p:blipFill>
        <p:spPr>
          <a:xfrm>
            <a:off x="10296293" y="238571"/>
            <a:ext cx="1642946" cy="587052"/>
          </a:xfrm>
          <a:prstGeom prst="rect">
            <a:avLst/>
          </a:prstGeom>
        </p:spPr>
      </p:pic>
      <p:sp>
        <p:nvSpPr>
          <p:cNvPr id="10" name="TextBox 9">
            <a:extLst>
              <a:ext uri="{FF2B5EF4-FFF2-40B4-BE49-F238E27FC236}">
                <a16:creationId xmlns:a16="http://schemas.microsoft.com/office/drawing/2014/main" id="{9301E4C8-B92B-A72C-3544-9E9FBDB2C198}"/>
              </a:ext>
            </a:extLst>
          </p:cNvPr>
          <p:cNvSpPr txBox="1"/>
          <p:nvPr/>
        </p:nvSpPr>
        <p:spPr>
          <a:xfrm>
            <a:off x="4206241" y="1139822"/>
            <a:ext cx="6621792" cy="5793509"/>
          </a:xfrm>
          <a:prstGeom prst="rect">
            <a:avLst/>
          </a:prstGeom>
          <a:noFill/>
        </p:spPr>
        <p:txBody>
          <a:bodyPr wrap="square">
            <a:spAutoFit/>
          </a:bodyPr>
          <a:lstStyle/>
          <a:p>
            <a:pPr marL="0" marR="0">
              <a:spcBef>
                <a:spcPts val="0"/>
              </a:spcBef>
              <a:spcAft>
                <a:spcPts val="0"/>
              </a:spcAft>
            </a:pPr>
            <a:r>
              <a:rPr lang="en-US" sz="1800" b="1" dirty="0">
                <a:effectLst/>
                <a:latin typeface="Times New Roman" panose="02020603050405020304" pitchFamily="18" charset="0"/>
                <a:ea typeface="Batang" panose="02030600000101010101" pitchFamily="18" charset="-127"/>
              </a:rPr>
              <a:t>Magnitude and yield relation</a:t>
            </a:r>
            <a:endParaRPr lang="en-US" sz="1800" dirty="0">
              <a:effectLst/>
              <a:latin typeface="Times New Roman" panose="02020603050405020304" pitchFamily="18" charset="0"/>
              <a:ea typeface="Batang" panose="02030600000101010101" pitchFamily="18" charset="-127"/>
            </a:endParaRPr>
          </a:p>
          <a:p>
            <a:pPr marL="0" marR="0">
              <a:lnSpc>
                <a:spcPts val="2500"/>
              </a:lnSpc>
              <a:spcBef>
                <a:spcPts val="0"/>
              </a:spcBef>
              <a:spcAft>
                <a:spcPts val="0"/>
              </a:spcAft>
            </a:pPr>
            <a:r>
              <a:rPr lang="en-US" sz="1800" dirty="0">
                <a:solidFill>
                  <a:srgbClr val="000000"/>
                </a:solidFill>
                <a:effectLst/>
                <a:latin typeface="Times New Roman" panose="02020603050405020304" pitchFamily="18" charset="0"/>
                <a:ea typeface="Batang" panose="02030600000101010101" pitchFamily="18" charset="-127"/>
              </a:rPr>
              <a:t>Body-wave magnitude is used to estimate the yield using a relation, </a:t>
            </a:r>
            <a:endParaRPr lang="en-US" sz="1800" dirty="0">
              <a:effectLst/>
              <a:latin typeface="Times New Roman" panose="02020603050405020304" pitchFamily="18" charset="0"/>
              <a:ea typeface="Batang" panose="02030600000101010101" pitchFamily="18" charset="-127"/>
            </a:endParaRPr>
          </a:p>
          <a:p>
            <a:pPr marL="0" marR="0" algn="ctr">
              <a:lnSpc>
                <a:spcPts val="2500"/>
              </a:lnSpc>
              <a:spcBef>
                <a:spcPts val="0"/>
              </a:spcBef>
              <a:spcAft>
                <a:spcPts val="0"/>
              </a:spcAft>
            </a:pPr>
            <a:r>
              <a:rPr lang="en-US" sz="1800" i="1" dirty="0">
                <a:solidFill>
                  <a:srgbClr val="000000"/>
                </a:solidFill>
                <a:effectLst/>
                <a:latin typeface="Times New Roman" panose="02020603050405020304" pitchFamily="18" charset="0"/>
                <a:ea typeface="Batang" panose="02030600000101010101" pitchFamily="18" charset="-127"/>
              </a:rPr>
              <a:t>m</a:t>
            </a:r>
            <a:r>
              <a:rPr lang="en-US" sz="1800" baseline="-25000" dirty="0">
                <a:solidFill>
                  <a:srgbClr val="000000"/>
                </a:solidFill>
                <a:effectLst/>
                <a:latin typeface="Times New Roman" panose="02020603050405020304" pitchFamily="18" charset="0"/>
                <a:ea typeface="Batang" panose="02030600000101010101" pitchFamily="18" charset="-127"/>
              </a:rPr>
              <a:t>b</a:t>
            </a:r>
            <a:r>
              <a:rPr lang="en-US" sz="1800" dirty="0">
                <a:solidFill>
                  <a:srgbClr val="000000"/>
                </a:solidFill>
                <a:effectLst/>
                <a:latin typeface="Times New Roman" panose="02020603050405020304" pitchFamily="18" charset="0"/>
                <a:ea typeface="Batang" panose="02030600000101010101" pitchFamily="18" charset="-127"/>
              </a:rPr>
              <a:t> = 4.45 + 0.75 log(yield),           (1)</a:t>
            </a:r>
            <a:endParaRPr lang="en-US" sz="1800" dirty="0">
              <a:effectLst/>
              <a:latin typeface="Times New Roman" panose="02020603050405020304" pitchFamily="18" charset="0"/>
              <a:ea typeface="Batang" panose="02030600000101010101" pitchFamily="18" charset="-127"/>
            </a:endParaRPr>
          </a:p>
          <a:p>
            <a:pPr marL="0" marR="0">
              <a:lnSpc>
                <a:spcPts val="2500"/>
              </a:lnSpc>
              <a:spcBef>
                <a:spcPts val="0"/>
              </a:spcBef>
              <a:spcAft>
                <a:spcPts val="0"/>
              </a:spcAft>
            </a:pPr>
            <a:r>
              <a:rPr lang="en-US" sz="1800" dirty="0">
                <a:solidFill>
                  <a:srgbClr val="000000"/>
                </a:solidFill>
                <a:effectLst/>
                <a:latin typeface="Times New Roman" panose="02020603050405020304" pitchFamily="18" charset="0"/>
                <a:ea typeface="Batang" panose="02030600000101010101" pitchFamily="18" charset="-127"/>
              </a:rPr>
              <a:t>where the constant 4.45 is related to the test site's rock type and condition, such as Semipalatinsk and Lop Nor. The constant is 4.30 for Novaya Zemlya and 4.05 for Nevada. The constant 0.75 is related to burial depth and coupling efficiency from yield to </a:t>
            </a:r>
            <a:r>
              <a:rPr lang="en-US" sz="1800" i="1" dirty="0">
                <a:solidFill>
                  <a:srgbClr val="000000"/>
                </a:solidFill>
                <a:effectLst/>
                <a:latin typeface="Times New Roman" panose="02020603050405020304" pitchFamily="18" charset="0"/>
                <a:ea typeface="Batang" panose="02030600000101010101" pitchFamily="18" charset="-127"/>
              </a:rPr>
              <a:t>P</a:t>
            </a:r>
            <a:r>
              <a:rPr lang="en-US" sz="1800" dirty="0">
                <a:solidFill>
                  <a:srgbClr val="000000"/>
                </a:solidFill>
                <a:effectLst/>
                <a:latin typeface="Times New Roman" panose="02020603050405020304" pitchFamily="18" charset="0"/>
                <a:ea typeface="Batang" panose="02030600000101010101" pitchFamily="18" charset="-127"/>
              </a:rPr>
              <a:t> waves. The propagation path effect is included in the </a:t>
            </a:r>
            <a:r>
              <a:rPr lang="en-US" sz="1800" i="1" dirty="0">
                <a:solidFill>
                  <a:srgbClr val="000000"/>
                </a:solidFill>
                <a:effectLst/>
                <a:latin typeface="Times New Roman" panose="02020603050405020304" pitchFamily="18" charset="0"/>
                <a:ea typeface="Batang" panose="02030600000101010101" pitchFamily="18" charset="-127"/>
              </a:rPr>
              <a:t>m</a:t>
            </a:r>
            <a:r>
              <a:rPr lang="en-US" sz="1800" baseline="-25000" dirty="0">
                <a:solidFill>
                  <a:srgbClr val="000000"/>
                </a:solidFill>
                <a:effectLst/>
                <a:latin typeface="Times New Roman" panose="02020603050405020304" pitchFamily="18" charset="0"/>
                <a:ea typeface="Batang" panose="02030600000101010101" pitchFamily="18" charset="-127"/>
              </a:rPr>
              <a:t>b</a:t>
            </a:r>
            <a:r>
              <a:rPr lang="en-US" sz="1800" dirty="0">
                <a:solidFill>
                  <a:srgbClr val="000000"/>
                </a:solidFill>
                <a:effectLst/>
                <a:latin typeface="Times New Roman" panose="02020603050405020304" pitchFamily="18" charset="0"/>
                <a:ea typeface="Batang" panose="02030600000101010101" pitchFamily="18" charset="-127"/>
              </a:rPr>
              <a:t> scale. In the case of the RMS </a:t>
            </a:r>
            <a:r>
              <a:rPr lang="en-US" sz="1800" i="1" dirty="0">
                <a:solidFill>
                  <a:srgbClr val="000000"/>
                </a:solidFill>
                <a:effectLst/>
                <a:latin typeface="Times New Roman" panose="02020603050405020304" pitchFamily="18" charset="0"/>
                <a:ea typeface="Batang" panose="02030600000101010101" pitchFamily="18" charset="-127"/>
              </a:rPr>
              <a:t>Lg</a:t>
            </a:r>
            <a:r>
              <a:rPr lang="en-US" sz="1800" dirty="0">
                <a:solidFill>
                  <a:srgbClr val="000000"/>
                </a:solidFill>
                <a:effectLst/>
                <a:latin typeface="Times New Roman" panose="02020603050405020304" pitchFamily="18" charset="0"/>
                <a:ea typeface="Batang" panose="02030600000101010101" pitchFamily="18" charset="-127"/>
              </a:rPr>
              <a:t> amplitude, propagation efficiency is different from the </a:t>
            </a:r>
            <a:r>
              <a:rPr lang="en-US" sz="1800" dirty="0" err="1">
                <a:solidFill>
                  <a:srgbClr val="000000"/>
                </a:solidFill>
                <a:effectLst/>
                <a:latin typeface="Times New Roman" panose="02020603050405020304" pitchFamily="18" charset="0"/>
                <a:ea typeface="Batang" panose="02030600000101010101" pitchFamily="18" charset="-127"/>
              </a:rPr>
              <a:t>telesmic</a:t>
            </a:r>
            <a:r>
              <a:rPr lang="en-US" sz="1800" dirty="0">
                <a:solidFill>
                  <a:srgbClr val="000000"/>
                </a:solidFill>
                <a:effectLst/>
                <a:latin typeface="Times New Roman" panose="02020603050405020304" pitchFamily="18" charset="0"/>
                <a:ea typeface="Batang" panose="02030600000101010101" pitchFamily="18" charset="-127"/>
              </a:rPr>
              <a:t> </a:t>
            </a:r>
            <a:r>
              <a:rPr lang="en-US" sz="1800" i="1" dirty="0">
                <a:solidFill>
                  <a:srgbClr val="000000"/>
                </a:solidFill>
                <a:effectLst/>
                <a:latin typeface="Times New Roman" panose="02020603050405020304" pitchFamily="18" charset="0"/>
                <a:ea typeface="Batang" panose="02030600000101010101" pitchFamily="18" charset="-127"/>
              </a:rPr>
              <a:t>P</a:t>
            </a:r>
            <a:r>
              <a:rPr lang="en-US" sz="1800" dirty="0">
                <a:solidFill>
                  <a:srgbClr val="000000"/>
                </a:solidFill>
                <a:effectLst/>
                <a:latin typeface="Times New Roman" panose="02020603050405020304" pitchFamily="18" charset="0"/>
                <a:ea typeface="Batang" panose="02030600000101010101" pitchFamily="18" charset="-127"/>
              </a:rPr>
              <a:t> waves. </a:t>
            </a:r>
          </a:p>
          <a:p>
            <a:pPr marL="0" marR="0">
              <a:lnSpc>
                <a:spcPts val="2500"/>
              </a:lnSpc>
              <a:spcBef>
                <a:spcPts val="0"/>
              </a:spcBef>
              <a:spcAft>
                <a:spcPts val="0"/>
              </a:spcAft>
            </a:pPr>
            <a:endParaRPr lang="en-US" b="1" dirty="0">
              <a:solidFill>
                <a:srgbClr val="000000"/>
              </a:solidFill>
              <a:latin typeface="Times New Roman" panose="02020603050405020304" pitchFamily="18" charset="0"/>
              <a:ea typeface="Batang" panose="02030600000101010101" pitchFamily="18" charset="-127"/>
            </a:endParaRPr>
          </a:p>
          <a:p>
            <a:pPr marL="0" marR="0">
              <a:lnSpc>
                <a:spcPts val="2500"/>
              </a:lnSpc>
              <a:spcBef>
                <a:spcPts val="0"/>
              </a:spcBef>
              <a:spcAft>
                <a:spcPts val="0"/>
              </a:spcAft>
            </a:pPr>
            <a:r>
              <a:rPr lang="en-US" sz="1800" b="1" dirty="0">
                <a:solidFill>
                  <a:srgbClr val="000000"/>
                </a:solidFill>
                <a:effectLst/>
                <a:latin typeface="Times New Roman" panose="02020603050405020304" pitchFamily="18" charset="0"/>
                <a:ea typeface="Batang" panose="02030600000101010101" pitchFamily="18" charset="-127"/>
              </a:rPr>
              <a:t>RMS </a:t>
            </a:r>
            <a:r>
              <a:rPr lang="en-US" sz="1800" b="1" i="1" dirty="0">
                <a:solidFill>
                  <a:srgbClr val="000000"/>
                </a:solidFill>
                <a:effectLst/>
                <a:latin typeface="Times New Roman" panose="02020603050405020304" pitchFamily="18" charset="0"/>
                <a:ea typeface="Batang" panose="02030600000101010101" pitchFamily="18" charset="-127"/>
              </a:rPr>
              <a:t>Lg</a:t>
            </a:r>
            <a:r>
              <a:rPr lang="en-US" sz="1800" b="1" dirty="0">
                <a:solidFill>
                  <a:srgbClr val="000000"/>
                </a:solidFill>
                <a:effectLst/>
                <a:latin typeface="Times New Roman" panose="02020603050405020304" pitchFamily="18" charset="0"/>
                <a:ea typeface="Batang" panose="02030600000101010101" pitchFamily="18" charset="-127"/>
              </a:rPr>
              <a:t> Amplitude and Yield Relation. </a:t>
            </a:r>
            <a:endParaRPr lang="en-US" sz="1800" dirty="0">
              <a:effectLst/>
              <a:latin typeface="Times New Roman" panose="02020603050405020304" pitchFamily="18" charset="0"/>
              <a:ea typeface="Batang" panose="02030600000101010101" pitchFamily="18" charset="-127"/>
            </a:endParaRPr>
          </a:p>
          <a:p>
            <a:pPr marL="0" marR="0">
              <a:lnSpc>
                <a:spcPts val="2500"/>
              </a:lnSpc>
              <a:spcBef>
                <a:spcPts val="0"/>
              </a:spcBef>
              <a:spcAft>
                <a:spcPts val="0"/>
              </a:spcAft>
            </a:pPr>
            <a:r>
              <a:rPr lang="en-US" sz="1800" dirty="0">
                <a:effectLst/>
                <a:latin typeface="Times New Roman" panose="02020603050405020304" pitchFamily="18" charset="0"/>
                <a:ea typeface="Batang" panose="02030600000101010101" pitchFamily="18" charset="-127"/>
              </a:rPr>
              <a:t>	Presuming that RMS </a:t>
            </a:r>
            <a:r>
              <a:rPr lang="en-US" sz="1800" i="1" dirty="0">
                <a:effectLst/>
                <a:latin typeface="Times New Roman" panose="02020603050405020304" pitchFamily="18" charset="0"/>
                <a:ea typeface="Batang" panose="02030600000101010101" pitchFamily="18" charset="-127"/>
              </a:rPr>
              <a:t>Lg</a:t>
            </a:r>
            <a:r>
              <a:rPr lang="en-US" sz="1800" dirty="0">
                <a:effectLst/>
                <a:latin typeface="Times New Roman" panose="02020603050405020304" pitchFamily="18" charset="0"/>
                <a:ea typeface="Batang" panose="02030600000101010101" pitchFamily="18" charset="-127"/>
              </a:rPr>
              <a:t> amplitude and yield are related at the test site by a best-fitting line in the form,</a:t>
            </a:r>
          </a:p>
          <a:p>
            <a:pPr marL="0" marR="0" algn="ctr">
              <a:lnSpc>
                <a:spcPts val="2500"/>
              </a:lnSpc>
              <a:spcBef>
                <a:spcPts val="0"/>
              </a:spcBef>
              <a:spcAft>
                <a:spcPts val="0"/>
              </a:spcAft>
            </a:pPr>
            <a:r>
              <a:rPr lang="en-US" sz="1800" dirty="0">
                <a:effectLst/>
                <a:latin typeface="Times New Roman" panose="02020603050405020304" pitchFamily="18" charset="0"/>
                <a:ea typeface="Batang" panose="02030600000101010101" pitchFamily="18" charset="-127"/>
              </a:rPr>
              <a:t>log (RMS</a:t>
            </a:r>
            <a:r>
              <a:rPr lang="en-US" sz="1800" i="1" dirty="0">
                <a:effectLst/>
                <a:latin typeface="Times New Roman" panose="02020603050405020304" pitchFamily="18" charset="0"/>
                <a:ea typeface="Batang" panose="02030600000101010101" pitchFamily="18" charset="-127"/>
              </a:rPr>
              <a:t> Lg</a:t>
            </a:r>
            <a:r>
              <a:rPr lang="en-US" sz="1800" dirty="0">
                <a:effectLst/>
                <a:latin typeface="Times New Roman" panose="02020603050405020304" pitchFamily="18" charset="0"/>
                <a:ea typeface="Batang" panose="02030600000101010101" pitchFamily="18" charset="-127"/>
              </a:rPr>
              <a:t>)</a:t>
            </a:r>
            <a:r>
              <a:rPr lang="en-US" sz="1800" i="1" baseline="-25000" dirty="0" err="1">
                <a:effectLst/>
                <a:latin typeface="Times New Roman" panose="02020603050405020304" pitchFamily="18" charset="0"/>
                <a:ea typeface="Batang" panose="02030600000101010101" pitchFamily="18" charset="-127"/>
              </a:rPr>
              <a:t>ij</a:t>
            </a:r>
            <a:r>
              <a:rPr lang="en-US" sz="1800" i="1" baseline="-25000" dirty="0">
                <a:effectLst/>
                <a:latin typeface="Times New Roman" panose="02020603050405020304" pitchFamily="18" charset="0"/>
                <a:ea typeface="Batang" panose="02030600000101010101" pitchFamily="18" charset="-127"/>
              </a:rPr>
              <a:t> </a:t>
            </a:r>
            <a:r>
              <a:rPr lang="en-US" sz="1800" dirty="0">
                <a:effectLst/>
                <a:latin typeface="Times New Roman" panose="02020603050405020304" pitchFamily="18" charset="0"/>
                <a:ea typeface="Batang" panose="02030600000101010101" pitchFamily="18" charset="-127"/>
              </a:rPr>
              <a:t>= </a:t>
            </a:r>
            <a:r>
              <a:rPr lang="en-US" sz="1800" dirty="0" err="1">
                <a:effectLst/>
                <a:latin typeface="Times New Roman" panose="02020603050405020304" pitchFamily="18" charset="0"/>
                <a:ea typeface="Batang" panose="02030600000101010101" pitchFamily="18" charset="-127"/>
              </a:rPr>
              <a:t>a</a:t>
            </a:r>
            <a:r>
              <a:rPr lang="en-US" sz="1800" i="1" baseline="-25000" dirty="0" err="1">
                <a:effectLst/>
                <a:latin typeface="Times New Roman" panose="02020603050405020304" pitchFamily="18" charset="0"/>
                <a:ea typeface="Batang" panose="02030600000101010101" pitchFamily="18" charset="-127"/>
              </a:rPr>
              <a:t>k</a:t>
            </a:r>
            <a:r>
              <a:rPr lang="en-US" sz="1800" dirty="0">
                <a:effectLst/>
                <a:latin typeface="Times New Roman" panose="02020603050405020304" pitchFamily="18" charset="0"/>
                <a:ea typeface="Batang" panose="02030600000101010101" pitchFamily="18" charset="-127"/>
              </a:rPr>
              <a:t> + log (</a:t>
            </a:r>
            <a:r>
              <a:rPr lang="en-US" sz="1800" dirty="0" err="1">
                <a:effectLst/>
                <a:latin typeface="Times New Roman" panose="02020603050405020304" pitchFamily="18" charset="0"/>
                <a:ea typeface="Batang" panose="02030600000101010101" pitchFamily="18" charset="-127"/>
              </a:rPr>
              <a:t>G</a:t>
            </a:r>
            <a:r>
              <a:rPr lang="en-US" sz="1800" i="1" baseline="-25000" dirty="0" err="1">
                <a:effectLst/>
                <a:latin typeface="Times New Roman" panose="02020603050405020304" pitchFamily="18" charset="0"/>
                <a:ea typeface="Batang" panose="02030600000101010101" pitchFamily="18" charset="-127"/>
              </a:rPr>
              <a:t>ij</a:t>
            </a:r>
            <a:r>
              <a:rPr lang="en-US" sz="1800" dirty="0">
                <a:effectLst/>
                <a:latin typeface="Times New Roman" panose="02020603050405020304" pitchFamily="18" charset="0"/>
                <a:ea typeface="Batang" panose="02030600000101010101" pitchFamily="18" charset="-127"/>
              </a:rPr>
              <a:t>) + </a:t>
            </a:r>
            <a:r>
              <a:rPr lang="en-US" sz="1800" dirty="0" err="1">
                <a:effectLst/>
                <a:latin typeface="Times New Roman" panose="02020603050405020304" pitchFamily="18" charset="0"/>
                <a:ea typeface="Batang" panose="02030600000101010101" pitchFamily="18" charset="-127"/>
              </a:rPr>
              <a:t>b</a:t>
            </a:r>
            <a:r>
              <a:rPr lang="en-US" sz="1800" i="1" baseline="-25000" dirty="0" err="1">
                <a:effectLst/>
                <a:latin typeface="Times New Roman" panose="02020603050405020304" pitchFamily="18" charset="0"/>
                <a:ea typeface="Batang" panose="02030600000101010101" pitchFamily="18" charset="-127"/>
              </a:rPr>
              <a:t>j</a:t>
            </a:r>
            <a:r>
              <a:rPr lang="en-US" sz="1800" dirty="0">
                <a:effectLst/>
                <a:latin typeface="Times New Roman" panose="02020603050405020304" pitchFamily="18" charset="0"/>
                <a:ea typeface="Batang" panose="02030600000101010101" pitchFamily="18" charset="-127"/>
              </a:rPr>
              <a:t> </a:t>
            </a:r>
            <a:r>
              <a:rPr lang="en-US" sz="1400" dirty="0">
                <a:effectLst/>
                <a:latin typeface="Times New Roman" panose="02020603050405020304" pitchFamily="18" charset="0"/>
                <a:ea typeface="Batang" panose="02030600000101010101" pitchFamily="18" charset="-127"/>
              </a:rPr>
              <a:t>•</a:t>
            </a:r>
            <a:r>
              <a:rPr lang="en-US" sz="1800" dirty="0">
                <a:effectLst/>
                <a:latin typeface="Times New Roman" panose="02020603050405020304" pitchFamily="18" charset="0"/>
                <a:ea typeface="Batang" panose="02030600000101010101" pitchFamily="18" charset="-127"/>
              </a:rPr>
              <a:t> log (yield)</a:t>
            </a:r>
            <a:r>
              <a:rPr lang="en-US" sz="1800" i="1" baseline="-25000" dirty="0">
                <a:effectLst/>
                <a:latin typeface="Times New Roman" panose="02020603050405020304" pitchFamily="18" charset="0"/>
                <a:ea typeface="Batang" panose="02030600000101010101" pitchFamily="18" charset="-127"/>
              </a:rPr>
              <a:t>j</a:t>
            </a:r>
            <a:r>
              <a:rPr lang="en-US" sz="1800" dirty="0">
                <a:effectLst/>
                <a:latin typeface="Times New Roman" panose="02020603050405020304" pitchFamily="18" charset="0"/>
                <a:ea typeface="Batang" panose="02030600000101010101" pitchFamily="18" charset="-127"/>
              </a:rPr>
              <a:t>,     (2)</a:t>
            </a:r>
          </a:p>
          <a:p>
            <a:pPr marL="0" marR="0">
              <a:lnSpc>
                <a:spcPts val="2500"/>
              </a:lnSpc>
              <a:spcBef>
                <a:spcPts val="0"/>
              </a:spcBef>
              <a:spcAft>
                <a:spcPts val="0"/>
              </a:spcAft>
            </a:pPr>
            <a:r>
              <a:rPr lang="en-US" sz="1800" dirty="0">
                <a:effectLst/>
                <a:latin typeface="Times New Roman" panose="02020603050405020304" pitchFamily="18" charset="0"/>
                <a:ea typeface="Batang" panose="02030600000101010101" pitchFamily="18" charset="-127"/>
              </a:rPr>
              <a:t>where (RMS</a:t>
            </a:r>
            <a:r>
              <a:rPr lang="en-US" sz="1800" i="1" dirty="0">
                <a:effectLst/>
                <a:latin typeface="Times New Roman" panose="02020603050405020304" pitchFamily="18" charset="0"/>
                <a:ea typeface="Batang" panose="02030600000101010101" pitchFamily="18" charset="-127"/>
              </a:rPr>
              <a:t> Lg</a:t>
            </a:r>
            <a:r>
              <a:rPr lang="en-US" sz="1800" dirty="0">
                <a:effectLst/>
                <a:latin typeface="Times New Roman" panose="02020603050405020304" pitchFamily="18" charset="0"/>
                <a:ea typeface="Batang" panose="02030600000101010101" pitchFamily="18" charset="-127"/>
              </a:rPr>
              <a:t>)</a:t>
            </a:r>
            <a:r>
              <a:rPr lang="en-US" sz="1800" i="1" baseline="-25000" dirty="0" err="1">
                <a:effectLst/>
                <a:latin typeface="Times New Roman" panose="02020603050405020304" pitchFamily="18" charset="0"/>
                <a:ea typeface="Batang" panose="02030600000101010101" pitchFamily="18" charset="-127"/>
              </a:rPr>
              <a:t>ij</a:t>
            </a:r>
            <a:r>
              <a:rPr lang="en-US" sz="1800" i="1" baseline="-25000" dirty="0">
                <a:effectLst/>
                <a:latin typeface="Times New Roman" panose="02020603050405020304" pitchFamily="18" charset="0"/>
                <a:ea typeface="Batang" panose="02030600000101010101" pitchFamily="18" charset="-127"/>
              </a:rPr>
              <a:t> </a:t>
            </a:r>
            <a:r>
              <a:rPr lang="en-US" sz="1800" i="1" dirty="0">
                <a:effectLst/>
                <a:latin typeface="Times New Roman" panose="02020603050405020304" pitchFamily="18" charset="0"/>
                <a:ea typeface="Batang" panose="02030600000101010101" pitchFamily="18" charset="-127"/>
              </a:rPr>
              <a:t>=</a:t>
            </a:r>
            <a:r>
              <a:rPr lang="en-US" sz="1800" dirty="0">
                <a:effectLst/>
                <a:latin typeface="Times New Roman" panose="02020603050405020304" pitchFamily="18" charset="0"/>
                <a:ea typeface="Batang" panose="02030600000101010101" pitchFamily="18" charset="-127"/>
              </a:rPr>
              <a:t> amplitude at </a:t>
            </a:r>
            <a:r>
              <a:rPr lang="en-US" sz="1800" i="1" dirty="0" err="1">
                <a:effectLst/>
                <a:latin typeface="Times New Roman" panose="02020603050405020304" pitchFamily="18" charset="0"/>
                <a:ea typeface="Batang" panose="02030600000101010101" pitchFamily="18" charset="-127"/>
              </a:rPr>
              <a:t>i</a:t>
            </a:r>
            <a:r>
              <a:rPr lang="en-US" sz="1800" dirty="0" err="1">
                <a:effectLst/>
                <a:latin typeface="Times New Roman" panose="02020603050405020304" pitchFamily="18" charset="0"/>
                <a:ea typeface="Batang" panose="02030600000101010101" pitchFamily="18" charset="-127"/>
              </a:rPr>
              <a:t>-th</a:t>
            </a:r>
            <a:r>
              <a:rPr lang="en-US" sz="1800" dirty="0">
                <a:effectLst/>
                <a:latin typeface="Times New Roman" panose="02020603050405020304" pitchFamily="18" charset="0"/>
                <a:ea typeface="Batang" panose="02030600000101010101" pitchFamily="18" charset="-127"/>
              </a:rPr>
              <a:t> station, from </a:t>
            </a:r>
            <a:r>
              <a:rPr lang="en-US" sz="1800" i="1" dirty="0">
                <a:effectLst/>
                <a:latin typeface="Times New Roman" panose="02020603050405020304" pitchFamily="18" charset="0"/>
                <a:ea typeface="Batang" panose="02030600000101010101" pitchFamily="18" charset="-127"/>
              </a:rPr>
              <a:t>j</a:t>
            </a:r>
            <a:r>
              <a:rPr lang="en-US" sz="1800" dirty="0">
                <a:effectLst/>
                <a:latin typeface="Times New Roman" panose="02020603050405020304" pitchFamily="18" charset="0"/>
                <a:ea typeface="Batang" panose="02030600000101010101" pitchFamily="18" charset="-127"/>
              </a:rPr>
              <a:t>-</a:t>
            </a:r>
            <a:r>
              <a:rPr lang="en-US" sz="1800" dirty="0" err="1">
                <a:effectLst/>
                <a:latin typeface="Times New Roman" panose="02020603050405020304" pitchFamily="18" charset="0"/>
                <a:ea typeface="Batang" panose="02030600000101010101" pitchFamily="18" charset="-127"/>
              </a:rPr>
              <a:t>th</a:t>
            </a:r>
            <a:r>
              <a:rPr lang="en-US" sz="1800" dirty="0">
                <a:effectLst/>
                <a:latin typeface="Times New Roman" panose="02020603050405020304" pitchFamily="18" charset="0"/>
                <a:ea typeface="Batang" panose="02030600000101010101" pitchFamily="18" charset="-127"/>
              </a:rPr>
              <a:t> explosion, which is related to the yield of </a:t>
            </a:r>
            <a:r>
              <a:rPr lang="en-US" sz="1800" i="1" dirty="0">
                <a:effectLst/>
                <a:latin typeface="Times New Roman" panose="02020603050405020304" pitchFamily="18" charset="0"/>
                <a:ea typeface="Batang" panose="02030600000101010101" pitchFamily="18" charset="-127"/>
              </a:rPr>
              <a:t>j</a:t>
            </a:r>
            <a:r>
              <a:rPr lang="en-US" sz="1800" dirty="0">
                <a:effectLst/>
                <a:latin typeface="Times New Roman" panose="02020603050405020304" pitchFamily="18" charset="0"/>
                <a:ea typeface="Batang" panose="02030600000101010101" pitchFamily="18" charset="-127"/>
              </a:rPr>
              <a:t>-</a:t>
            </a:r>
            <a:r>
              <a:rPr lang="en-US" sz="1800" dirty="0" err="1">
                <a:effectLst/>
                <a:latin typeface="Times New Roman" panose="02020603050405020304" pitchFamily="18" charset="0"/>
                <a:ea typeface="Batang" panose="02030600000101010101" pitchFamily="18" charset="-127"/>
              </a:rPr>
              <a:t>th</a:t>
            </a:r>
            <a:r>
              <a:rPr lang="en-US" sz="1800" dirty="0">
                <a:effectLst/>
                <a:latin typeface="Times New Roman" panose="02020603050405020304" pitchFamily="18" charset="0"/>
                <a:ea typeface="Batang" panose="02030600000101010101" pitchFamily="18" charset="-127"/>
              </a:rPr>
              <a:t> explosion, log (yield)</a:t>
            </a:r>
            <a:r>
              <a:rPr lang="en-US" sz="1800" i="1" baseline="-25000" dirty="0">
                <a:effectLst/>
                <a:latin typeface="Times New Roman" panose="02020603050405020304" pitchFamily="18" charset="0"/>
                <a:ea typeface="Batang" panose="02030600000101010101" pitchFamily="18" charset="-127"/>
              </a:rPr>
              <a:t>j</a:t>
            </a:r>
            <a:r>
              <a:rPr lang="en-US" sz="1800" dirty="0">
                <a:effectLst/>
                <a:latin typeface="Times New Roman" panose="02020603050405020304" pitchFamily="18" charset="0"/>
                <a:ea typeface="Batang" panose="02030600000101010101" pitchFamily="18" charset="-127"/>
              </a:rPr>
              <a:t>, via </a:t>
            </a:r>
            <a:r>
              <a:rPr lang="en-US" sz="1800" dirty="0" err="1">
                <a:effectLst/>
                <a:latin typeface="Times New Roman" panose="02020603050405020304" pitchFamily="18" charset="0"/>
                <a:ea typeface="Batang" panose="02030600000101010101" pitchFamily="18" charset="-127"/>
              </a:rPr>
              <a:t>a</a:t>
            </a:r>
            <a:r>
              <a:rPr lang="en-US" sz="1800" i="1" baseline="-25000" dirty="0" err="1">
                <a:effectLst/>
                <a:latin typeface="Times New Roman" panose="02020603050405020304" pitchFamily="18" charset="0"/>
                <a:ea typeface="Batang" panose="02030600000101010101" pitchFamily="18" charset="-127"/>
              </a:rPr>
              <a:t>k</a:t>
            </a:r>
            <a:r>
              <a:rPr lang="en-US" sz="1800" dirty="0">
                <a:effectLst/>
                <a:latin typeface="Times New Roman" panose="02020603050405020304" pitchFamily="18" charset="0"/>
                <a:ea typeface="Batang" panose="02030600000101010101" pitchFamily="18" charset="-127"/>
              </a:rPr>
              <a:t> = </a:t>
            </a:r>
            <a:r>
              <a:rPr lang="en-US" sz="1800" i="1" dirty="0">
                <a:effectLst/>
                <a:latin typeface="Times New Roman" panose="02020603050405020304" pitchFamily="18" charset="0"/>
                <a:ea typeface="Batang" panose="02030600000101010101" pitchFamily="18" charset="-127"/>
              </a:rPr>
              <a:t>k</a:t>
            </a:r>
            <a:r>
              <a:rPr lang="en-US" sz="1800" dirty="0">
                <a:effectLst/>
                <a:latin typeface="Times New Roman" panose="02020603050405020304" pitchFamily="18" charset="0"/>
                <a:ea typeface="Batang" panose="02030600000101010101" pitchFamily="18" charset="-127"/>
              </a:rPr>
              <a:t>-</a:t>
            </a:r>
            <a:r>
              <a:rPr lang="en-US" sz="1800" dirty="0" err="1">
                <a:effectLst/>
                <a:latin typeface="Times New Roman" panose="02020603050405020304" pitchFamily="18" charset="0"/>
                <a:ea typeface="Batang" panose="02030600000101010101" pitchFamily="18" charset="-127"/>
              </a:rPr>
              <a:t>th</a:t>
            </a:r>
            <a:r>
              <a:rPr lang="en-US" sz="1800" dirty="0">
                <a:effectLst/>
                <a:latin typeface="Times New Roman" panose="02020603050405020304" pitchFamily="18" charset="0"/>
                <a:ea typeface="Batang" panose="02030600000101010101" pitchFamily="18" charset="-127"/>
              </a:rPr>
              <a:t> source region to station </a:t>
            </a:r>
            <a:r>
              <a:rPr lang="en-US" sz="1800" i="1" dirty="0">
                <a:effectLst/>
                <a:latin typeface="Times New Roman" panose="02020603050405020304" pitchFamily="18" charset="0"/>
                <a:ea typeface="Batang" panose="02030600000101010101" pitchFamily="18" charset="-127"/>
              </a:rPr>
              <a:t>Lg </a:t>
            </a:r>
            <a:r>
              <a:rPr lang="en-US" sz="1800" dirty="0">
                <a:effectLst/>
                <a:latin typeface="Times New Roman" panose="02020603050405020304" pitchFamily="18" charset="0"/>
                <a:ea typeface="Batang" panose="02030600000101010101" pitchFamily="18" charset="-127"/>
              </a:rPr>
              <a:t>propagation efficiency, </a:t>
            </a:r>
          </a:p>
        </p:txBody>
      </p:sp>
      <p:pic>
        <p:nvPicPr>
          <p:cNvPr id="12" name="Picture 11">
            <a:extLst>
              <a:ext uri="{FF2B5EF4-FFF2-40B4-BE49-F238E27FC236}">
                <a16:creationId xmlns:a16="http://schemas.microsoft.com/office/drawing/2014/main" id="{D8230B21-28BA-3C88-C00F-82A4C66E1335}"/>
              </a:ext>
            </a:extLst>
          </p:cNvPr>
          <p:cNvPicPr>
            <a:picLocks noChangeAspect="1"/>
          </p:cNvPicPr>
          <p:nvPr/>
        </p:nvPicPr>
        <p:blipFill rotWithShape="1">
          <a:blip r:embed="rId3"/>
          <a:srcRect l="5088" t="36071" r="19438" b="3415"/>
          <a:stretch/>
        </p:blipFill>
        <p:spPr>
          <a:xfrm>
            <a:off x="0" y="1139821"/>
            <a:ext cx="4206240" cy="4772614"/>
          </a:xfrm>
          <a:prstGeom prst="rect">
            <a:avLst/>
          </a:prstGeom>
        </p:spPr>
      </p:pic>
      <p:sp>
        <p:nvSpPr>
          <p:cNvPr id="14" name="TextBox 13">
            <a:extLst>
              <a:ext uri="{FF2B5EF4-FFF2-40B4-BE49-F238E27FC236}">
                <a16:creationId xmlns:a16="http://schemas.microsoft.com/office/drawing/2014/main" id="{7305EC2D-4AA4-8B22-4B9C-53345203091E}"/>
              </a:ext>
            </a:extLst>
          </p:cNvPr>
          <p:cNvSpPr txBox="1"/>
          <p:nvPr/>
        </p:nvSpPr>
        <p:spPr>
          <a:xfrm>
            <a:off x="1" y="5823743"/>
            <a:ext cx="4051300" cy="1022459"/>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Times New Roman" panose="02020603050405020304" pitchFamily="18" charset="0"/>
                <a:ea typeface="Batang" panose="02030600000101010101" pitchFamily="18" charset="-127"/>
              </a:rPr>
              <a:t>Figure 5. RMS </a:t>
            </a:r>
            <a:r>
              <a:rPr lang="en-US" sz="1800" i="1" dirty="0">
                <a:effectLst/>
                <a:latin typeface="Times New Roman" panose="02020603050405020304" pitchFamily="18" charset="0"/>
                <a:ea typeface="Batang" panose="02030600000101010101" pitchFamily="18" charset="-127"/>
              </a:rPr>
              <a:t>Lg</a:t>
            </a:r>
            <a:r>
              <a:rPr lang="en-US" sz="1800" dirty="0">
                <a:effectLst/>
                <a:latin typeface="Times New Roman" panose="02020603050405020304" pitchFamily="18" charset="0"/>
                <a:ea typeface="Batang" panose="02030600000101010101" pitchFamily="18" charset="-127"/>
              </a:rPr>
              <a:t> amplitude at MDJ and USA0B for six nuclear tests is plotted against body-wave magnitude </a:t>
            </a:r>
            <a:r>
              <a:rPr lang="en-US" sz="1800" i="1" dirty="0">
                <a:effectLst/>
                <a:latin typeface="Times New Roman" panose="02020603050405020304" pitchFamily="18" charset="0"/>
                <a:ea typeface="Batang" panose="02030600000101010101" pitchFamily="18" charset="-127"/>
              </a:rPr>
              <a:t>m</a:t>
            </a:r>
            <a:r>
              <a:rPr lang="en-US" sz="1800" baseline="-25000" dirty="0">
                <a:effectLst/>
                <a:latin typeface="Times New Roman" panose="02020603050405020304" pitchFamily="18" charset="0"/>
                <a:ea typeface="Batang" panose="02030600000101010101" pitchFamily="18" charset="-127"/>
              </a:rPr>
              <a:t>b</a:t>
            </a:r>
            <a:r>
              <a:rPr lang="en-US" sz="1800" dirty="0">
                <a:effectLst/>
                <a:latin typeface="Times New Roman" panose="02020603050405020304" pitchFamily="18" charset="0"/>
                <a:ea typeface="Batang" panose="02030600000101010101" pitchFamily="18" charset="-127"/>
              </a:rPr>
              <a:t>[IDC]. </a:t>
            </a: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  </a:t>
            </a:r>
            <a:r>
              <a:rPr lang="en-US" sz="2000" dirty="0">
                <a:solidFill>
                  <a:schemeClr val="bg1"/>
                </a:solidFill>
                <a:effectLst/>
                <a:latin typeface="Arial" panose="020B0604020202020204" pitchFamily="34" charset="0"/>
                <a:ea typeface="Batang" panose="02030600000101010101" pitchFamily="18" charset="-127"/>
                <a:cs typeface="Arial" panose="020B0604020202020204" pitchFamily="34" charset="0"/>
              </a:rPr>
              <a:t>RMS </a:t>
            </a:r>
            <a:r>
              <a:rPr lang="en-US" sz="2000" i="1" dirty="0">
                <a:solidFill>
                  <a:schemeClr val="bg1"/>
                </a:solidFill>
                <a:effectLst/>
                <a:latin typeface="Arial" panose="020B0604020202020204" pitchFamily="34" charset="0"/>
                <a:ea typeface="Batang" panose="02030600000101010101" pitchFamily="18" charset="-127"/>
                <a:cs typeface="Arial" panose="020B0604020202020204" pitchFamily="34" charset="0"/>
              </a:rPr>
              <a:t>Lg</a:t>
            </a:r>
            <a:r>
              <a:rPr lang="en-US" sz="2000" dirty="0">
                <a:solidFill>
                  <a:schemeClr val="bg1"/>
                </a:solidFill>
                <a:effectLst/>
                <a:latin typeface="Arial" panose="020B0604020202020204" pitchFamily="34" charset="0"/>
                <a:ea typeface="Batang" panose="02030600000101010101" pitchFamily="18" charset="-127"/>
                <a:cs typeface="Arial" panose="020B0604020202020204" pitchFamily="34" charset="0"/>
              </a:rPr>
              <a:t> Amplitude and Yield Relation. </a:t>
            </a: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1AFDB5B-FB20-C642-B0E9-78EBF3A73B3E}"/>
              </a:ext>
            </a:extLst>
          </p:cNvPr>
          <p:cNvPicPr>
            <a:picLocks noChangeAspect="1"/>
          </p:cNvPicPr>
          <p:nvPr/>
        </p:nvPicPr>
        <p:blipFill>
          <a:blip r:embed="rId2"/>
          <a:stretch>
            <a:fillRect/>
          </a:stretch>
        </p:blipFill>
        <p:spPr>
          <a:xfrm>
            <a:off x="10296293" y="238571"/>
            <a:ext cx="1642946" cy="587052"/>
          </a:xfrm>
          <a:prstGeom prst="rect">
            <a:avLst/>
          </a:prstGeom>
        </p:spPr>
      </p:pic>
      <p:pic>
        <p:nvPicPr>
          <p:cNvPr id="8" name="Picture 7">
            <a:extLst>
              <a:ext uri="{FF2B5EF4-FFF2-40B4-BE49-F238E27FC236}">
                <a16:creationId xmlns:a16="http://schemas.microsoft.com/office/drawing/2014/main" id="{995F3675-24D8-6021-9FE7-6D1FCE6886A8}"/>
              </a:ext>
            </a:extLst>
          </p:cNvPr>
          <p:cNvPicPr>
            <a:picLocks noChangeAspect="1"/>
          </p:cNvPicPr>
          <p:nvPr/>
        </p:nvPicPr>
        <p:blipFill rotWithShape="1">
          <a:blip r:embed="rId3"/>
          <a:srcRect t="26370" r="3441" b="1334"/>
          <a:stretch/>
        </p:blipFill>
        <p:spPr>
          <a:xfrm>
            <a:off x="0" y="1132851"/>
            <a:ext cx="4398970" cy="4660912"/>
          </a:xfrm>
          <a:prstGeom prst="rect">
            <a:avLst/>
          </a:prstGeom>
        </p:spPr>
      </p:pic>
      <p:sp>
        <p:nvSpPr>
          <p:cNvPr id="11" name="TextBox 10">
            <a:extLst>
              <a:ext uri="{FF2B5EF4-FFF2-40B4-BE49-F238E27FC236}">
                <a16:creationId xmlns:a16="http://schemas.microsoft.com/office/drawing/2014/main" id="{0D77397E-F688-BC7C-8609-EFC889F6F861}"/>
              </a:ext>
            </a:extLst>
          </p:cNvPr>
          <p:cNvSpPr txBox="1"/>
          <p:nvPr/>
        </p:nvSpPr>
        <p:spPr>
          <a:xfrm>
            <a:off x="4714242" y="1289617"/>
            <a:ext cx="6096000" cy="5355312"/>
          </a:xfrm>
          <a:prstGeom prst="rect">
            <a:avLst/>
          </a:prstGeom>
          <a:noFill/>
        </p:spPr>
        <p:txBody>
          <a:bodyPr wrap="square">
            <a:spAutoFit/>
          </a:bodyPr>
          <a:lstStyle/>
          <a:p>
            <a:pPr marL="0" marR="0">
              <a:spcBef>
                <a:spcPts val="0"/>
              </a:spcBef>
              <a:spcAft>
                <a:spcPts val="0"/>
              </a:spcAft>
            </a:pPr>
            <a:r>
              <a:rPr lang="en-US" sz="1800" dirty="0" err="1">
                <a:effectLst/>
                <a:latin typeface="Times New Roman" panose="02020603050405020304" pitchFamily="18" charset="0"/>
                <a:ea typeface="Batang" panose="02030600000101010101" pitchFamily="18" charset="-127"/>
              </a:rPr>
              <a:t>b</a:t>
            </a:r>
            <a:r>
              <a:rPr lang="en-US" sz="1800" i="1" baseline="-25000" dirty="0" err="1">
                <a:effectLst/>
                <a:latin typeface="Times New Roman" panose="02020603050405020304" pitchFamily="18" charset="0"/>
                <a:ea typeface="Batang" panose="02030600000101010101" pitchFamily="18" charset="-127"/>
              </a:rPr>
              <a:t>j</a:t>
            </a:r>
            <a:r>
              <a:rPr lang="en-US" sz="1800" dirty="0">
                <a:effectLst/>
                <a:latin typeface="Times New Roman" panose="02020603050405020304" pitchFamily="18" charset="0"/>
                <a:ea typeface="Batang" panose="02030600000101010101" pitchFamily="18" charset="-127"/>
              </a:rPr>
              <a:t> = depth of burial and coupling from nuclear yield into </a:t>
            </a:r>
            <a:r>
              <a:rPr lang="en-US" sz="1800" i="1" dirty="0">
                <a:effectLst/>
                <a:latin typeface="Times New Roman" panose="02020603050405020304" pitchFamily="18" charset="0"/>
                <a:ea typeface="Batang" panose="02030600000101010101" pitchFamily="18" charset="-127"/>
              </a:rPr>
              <a:t>Lg</a:t>
            </a:r>
            <a:r>
              <a:rPr lang="en-US" sz="1800" dirty="0">
                <a:effectLst/>
                <a:latin typeface="Times New Roman" panose="02020603050405020304" pitchFamily="18" charset="0"/>
                <a:ea typeface="Batang" panose="02030600000101010101" pitchFamily="18" charset="-127"/>
              </a:rPr>
              <a:t> wave. G = exp (–</a:t>
            </a:r>
            <a:r>
              <a:rPr lang="en-US" sz="1800" dirty="0">
                <a:effectLst/>
                <a:latin typeface="Times New Roman" panose="02020603050405020304" pitchFamily="18" charset="0"/>
                <a:ea typeface="Batang" panose="02030600000101010101" pitchFamily="18" charset="-127"/>
                <a:sym typeface="Symbol" pitchFamily="2" charset="2"/>
              </a:rPr>
              <a:t></a:t>
            </a:r>
            <a:r>
              <a:rPr lang="en-US" sz="1800" dirty="0">
                <a:effectLst/>
                <a:latin typeface="Times New Roman" panose="02020603050405020304" pitchFamily="18" charset="0"/>
                <a:ea typeface="Batang" panose="02030600000101010101" pitchFamily="18" charset="-127"/>
              </a:rPr>
              <a:t>(</a:t>
            </a:r>
            <a:r>
              <a:rPr lang="en-US" sz="1800" i="1" dirty="0">
                <a:effectLst/>
                <a:latin typeface="Times New Roman" panose="02020603050405020304" pitchFamily="18" charset="0"/>
                <a:ea typeface="Batang" panose="02030600000101010101" pitchFamily="18" charset="-127"/>
              </a:rPr>
              <a:t>f</a:t>
            </a:r>
            <a:r>
              <a:rPr lang="en-US" sz="1800" dirty="0">
                <a:effectLst/>
                <a:latin typeface="Times New Roman" panose="02020603050405020304" pitchFamily="18" charset="0"/>
                <a:ea typeface="Batang" panose="02030600000101010101" pitchFamily="18" charset="-127"/>
              </a:rPr>
              <a:t>) ∆) </a:t>
            </a:r>
            <a:r>
              <a:rPr lang="en-US" sz="1200" dirty="0">
                <a:effectLst/>
                <a:latin typeface="Times New Roman" panose="02020603050405020304" pitchFamily="18" charset="0"/>
                <a:ea typeface="Batang" panose="02030600000101010101" pitchFamily="18" charset="-127"/>
              </a:rPr>
              <a:t>•</a:t>
            </a:r>
            <a:r>
              <a:rPr lang="en-US" sz="1800" dirty="0">
                <a:effectLst/>
                <a:latin typeface="Times New Roman" panose="02020603050405020304" pitchFamily="18" charset="0"/>
                <a:ea typeface="Batang" panose="02030600000101010101" pitchFamily="18" charset="-127"/>
              </a:rPr>
              <a:t> ∆</a:t>
            </a:r>
            <a:r>
              <a:rPr lang="en-US" sz="1800" baseline="30000" dirty="0">
                <a:effectLst/>
                <a:latin typeface="Times New Roman" panose="02020603050405020304" pitchFamily="18" charset="0"/>
                <a:ea typeface="Batang" panose="02030600000101010101" pitchFamily="18" charset="-127"/>
              </a:rPr>
              <a:t>-5/6</a:t>
            </a:r>
            <a:r>
              <a:rPr lang="en-US" sz="1800" dirty="0">
                <a:effectLst/>
                <a:latin typeface="Times New Roman" panose="02020603050405020304" pitchFamily="18" charset="0"/>
                <a:ea typeface="Batang" panose="02030600000101010101" pitchFamily="18" charset="-127"/>
              </a:rPr>
              <a:t>.  G is distance correction for </a:t>
            </a:r>
            <a:r>
              <a:rPr lang="en-US" sz="1800" i="1" dirty="0">
                <a:effectLst/>
                <a:latin typeface="Times New Roman" panose="02020603050405020304" pitchFamily="18" charset="0"/>
                <a:ea typeface="Batang" panose="02030600000101010101" pitchFamily="18" charset="-127"/>
              </a:rPr>
              <a:t>Lg</a:t>
            </a:r>
            <a:r>
              <a:rPr lang="en-US" sz="1800" dirty="0">
                <a:effectLst/>
                <a:latin typeface="Times New Roman" panose="02020603050405020304" pitchFamily="18" charset="0"/>
                <a:ea typeface="Batang" panose="02030600000101010101" pitchFamily="18" charset="-127"/>
              </a:rPr>
              <a:t> wave amplitude due to anelastic attenuation, exp (–</a:t>
            </a:r>
            <a:r>
              <a:rPr lang="en-US" sz="1800" dirty="0">
                <a:effectLst/>
                <a:latin typeface="Times New Roman" panose="02020603050405020304" pitchFamily="18" charset="0"/>
                <a:ea typeface="Batang" panose="02030600000101010101" pitchFamily="18" charset="-127"/>
                <a:sym typeface="Symbol" pitchFamily="2" charset="2"/>
              </a:rPr>
              <a:t></a:t>
            </a:r>
            <a:r>
              <a:rPr lang="en-US" sz="1800" dirty="0">
                <a:effectLst/>
                <a:latin typeface="Times New Roman" panose="02020603050405020304" pitchFamily="18" charset="0"/>
                <a:ea typeface="Batang" panose="02030600000101010101" pitchFamily="18" charset="-127"/>
              </a:rPr>
              <a:t>(</a:t>
            </a:r>
            <a:r>
              <a:rPr lang="en-US" sz="1800" i="1" dirty="0">
                <a:effectLst/>
                <a:latin typeface="Times New Roman" panose="02020603050405020304" pitchFamily="18" charset="0"/>
                <a:ea typeface="Batang" panose="02030600000101010101" pitchFamily="18" charset="-127"/>
              </a:rPr>
              <a:t>f</a:t>
            </a:r>
            <a:r>
              <a:rPr lang="en-US" sz="1800" dirty="0">
                <a:effectLst/>
                <a:latin typeface="Times New Roman" panose="02020603050405020304" pitchFamily="18" charset="0"/>
                <a:ea typeface="Batang" panose="02030600000101010101" pitchFamily="18" charset="-127"/>
              </a:rPr>
              <a:t>) ∆) (e.g., </a:t>
            </a:r>
            <a:r>
              <a:rPr lang="en-US" sz="1800" dirty="0" err="1">
                <a:effectLst/>
                <a:latin typeface="Times New Roman" panose="02020603050405020304" pitchFamily="18" charset="0"/>
                <a:ea typeface="Batang" panose="02030600000101010101" pitchFamily="18" charset="-127"/>
              </a:rPr>
              <a:t>Nuttli</a:t>
            </a:r>
            <a:r>
              <a:rPr lang="en-US" sz="1800" dirty="0">
                <a:effectLst/>
                <a:latin typeface="Times New Roman" panose="02020603050405020304" pitchFamily="18" charset="0"/>
                <a:ea typeface="Batang" panose="02030600000101010101" pitchFamily="18" charset="-127"/>
              </a:rPr>
              <a:t>, 1973), and due to geometrical attenuation given by a factor ∆</a:t>
            </a:r>
            <a:r>
              <a:rPr lang="en-US" sz="1800" baseline="30000" dirty="0">
                <a:effectLst/>
                <a:latin typeface="Times New Roman" panose="02020603050405020304" pitchFamily="18" charset="0"/>
                <a:ea typeface="Batang" panose="02030600000101010101" pitchFamily="18" charset="-127"/>
              </a:rPr>
              <a:t>-5/6</a:t>
            </a:r>
            <a:r>
              <a:rPr lang="en-US" sz="1800" dirty="0">
                <a:effectLst/>
                <a:latin typeface="Times New Roman" panose="02020603050405020304" pitchFamily="18" charset="0"/>
                <a:ea typeface="Batang" panose="02030600000101010101" pitchFamily="18" charset="-127"/>
              </a:rPr>
              <a:t> (e.g., </a:t>
            </a:r>
            <a:r>
              <a:rPr lang="en-US" sz="1800" dirty="0" err="1">
                <a:effectLst/>
                <a:latin typeface="Times New Roman" panose="02020603050405020304" pitchFamily="18" charset="0"/>
                <a:ea typeface="Batang" panose="02030600000101010101" pitchFamily="18" charset="-127"/>
              </a:rPr>
              <a:t>Campillo</a:t>
            </a:r>
            <a:r>
              <a:rPr lang="en-US" sz="1800" dirty="0">
                <a:effectLst/>
                <a:latin typeface="Times New Roman" panose="02020603050405020304" pitchFamily="18" charset="0"/>
                <a:ea typeface="Batang" panose="02030600000101010101" pitchFamily="18" charset="-127"/>
              </a:rPr>
              <a:t> et al., 1984). </a:t>
            </a:r>
          </a:p>
          <a:p>
            <a:pPr marL="0" marR="0">
              <a:spcBef>
                <a:spcPts val="0"/>
              </a:spcBef>
              <a:spcAft>
                <a:spcPts val="0"/>
              </a:spcAft>
            </a:pPr>
            <a:endParaRPr lang="en-US" sz="1800" dirty="0">
              <a:effectLst/>
              <a:latin typeface="Times New Roman" panose="02020603050405020304" pitchFamily="18" charset="0"/>
              <a:ea typeface="Batang" panose="02030600000101010101" pitchFamily="18" charset="-127"/>
            </a:endParaRPr>
          </a:p>
          <a:p>
            <a:pPr marL="0" marR="0">
              <a:spcBef>
                <a:spcPts val="0"/>
              </a:spcBef>
              <a:spcAft>
                <a:spcPts val="0"/>
              </a:spcAft>
            </a:pPr>
            <a:r>
              <a:rPr lang="en-US" b="1" dirty="0">
                <a:solidFill>
                  <a:srgbClr val="000000"/>
                </a:solidFill>
                <a:latin typeface="Times New Roman" panose="02020603050405020304" pitchFamily="18" charset="0"/>
                <a:ea typeface="Batang" panose="02030600000101010101" pitchFamily="18" charset="-127"/>
              </a:rPr>
              <a:t>Concluding Remarks</a:t>
            </a:r>
          </a:p>
          <a:p>
            <a:pPr marL="0" marR="0">
              <a:spcBef>
                <a:spcPts val="0"/>
              </a:spcBef>
              <a:spcAft>
                <a:spcPts val="0"/>
              </a:spcAft>
            </a:pPr>
            <a:endParaRPr lang="en-US" b="1" dirty="0">
              <a:solidFill>
                <a:srgbClr val="000000"/>
              </a:solidFill>
              <a:latin typeface="Times New Roman" panose="02020603050405020304" pitchFamily="18" charset="0"/>
              <a:ea typeface="Batang" panose="02030600000101010101" pitchFamily="18" charset="-127"/>
            </a:endParaRPr>
          </a:p>
          <a:p>
            <a:pPr marL="0" marR="0">
              <a:spcBef>
                <a:spcPts val="0"/>
              </a:spcBef>
              <a:spcAft>
                <a:spcPts val="0"/>
              </a:spcAft>
            </a:pPr>
            <a:r>
              <a:rPr lang="en-US"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For 8 explosions at </a:t>
            </a:r>
            <a:r>
              <a:rPr lang="en-US" dirty="0" err="1">
                <a:solidFill>
                  <a:srgbClr val="000000"/>
                </a:solidFill>
                <a:latin typeface="Times New Roman" panose="02020603050405020304" pitchFamily="18" charset="0"/>
                <a:ea typeface="Batang" panose="02030600000101010101" pitchFamily="18" charset="-127"/>
                <a:cs typeface="Times New Roman" panose="02020603050405020304" pitchFamily="18" charset="0"/>
              </a:rPr>
              <a:t>Shagan</a:t>
            </a:r>
            <a:r>
              <a:rPr lang="en-US"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 River site, RMS </a:t>
            </a:r>
            <a:r>
              <a:rPr lang="en-US" i="1"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Lg</a:t>
            </a:r>
            <a:r>
              <a:rPr lang="en-US"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 amplitude at </a:t>
            </a:r>
            <a:r>
              <a:rPr lang="en-US" dirty="0" err="1">
                <a:solidFill>
                  <a:srgbClr val="000000"/>
                </a:solidFill>
                <a:latin typeface="Times New Roman" panose="02020603050405020304" pitchFamily="18" charset="0"/>
                <a:ea typeface="Batang" panose="02030600000101010101" pitchFamily="18" charset="-127"/>
                <a:cs typeface="Times New Roman" panose="02020603050405020304" pitchFamily="18" charset="0"/>
              </a:rPr>
              <a:t>Borovoye</a:t>
            </a:r>
            <a:r>
              <a:rPr lang="en-US"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 station situated about 690 km shows a relationship, </a:t>
            </a:r>
          </a:p>
          <a:p>
            <a:pPr marL="0" marR="0">
              <a:spcBef>
                <a:spcPts val="0"/>
              </a:spcBef>
              <a:spcAft>
                <a:spcPts val="0"/>
              </a:spcAft>
            </a:pPr>
            <a:r>
              <a:rPr lang="en-US"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log [RMS </a:t>
            </a:r>
            <a:r>
              <a:rPr lang="en-US" i="1"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Lg</a:t>
            </a:r>
            <a:r>
              <a:rPr lang="en-US"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 (BRV)] = 0.79 log (Yield) + 0.40, with SD=0.12 logarithmic units. We proceed to estimate the yield as:</a:t>
            </a:r>
          </a:p>
          <a:p>
            <a:pPr marL="0" marR="0">
              <a:spcBef>
                <a:spcPts val="0"/>
              </a:spcBef>
              <a:spcAft>
                <a:spcPts val="0"/>
              </a:spcAft>
            </a:pPr>
            <a:r>
              <a:rPr lang="en-US"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First, we make the RMS </a:t>
            </a:r>
            <a:r>
              <a:rPr lang="en-US" i="1"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Lg</a:t>
            </a:r>
            <a:r>
              <a:rPr lang="en-US"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 amplitude of common explosions at two stations in Figure 5 to the same level by finding appropriate values for </a:t>
            </a:r>
            <a:r>
              <a:rPr lang="en-US" dirty="0" err="1">
                <a:solidFill>
                  <a:srgbClr val="000000"/>
                </a:solidFill>
                <a:latin typeface="Times New Roman" panose="02020603050405020304" pitchFamily="18" charset="0"/>
                <a:ea typeface="Batang" panose="02030600000101010101" pitchFamily="18" charset="-127"/>
                <a:cs typeface="Times New Roman" panose="02020603050405020304" pitchFamily="18" charset="0"/>
              </a:rPr>
              <a:t>a</a:t>
            </a:r>
            <a:r>
              <a:rPr lang="en-US" i="1" baseline="-25000" dirty="0" err="1">
                <a:solidFill>
                  <a:srgbClr val="000000"/>
                </a:solidFill>
                <a:latin typeface="Times New Roman" panose="02020603050405020304" pitchFamily="18" charset="0"/>
                <a:ea typeface="Batang" panose="02030600000101010101" pitchFamily="18" charset="-127"/>
                <a:cs typeface="Times New Roman" panose="02020603050405020304" pitchFamily="18" charset="0"/>
              </a:rPr>
              <a:t>k</a:t>
            </a:r>
            <a:r>
              <a:rPr lang="en-US"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 and log (</a:t>
            </a:r>
            <a:r>
              <a:rPr lang="en-US" dirty="0" err="1">
                <a:solidFill>
                  <a:srgbClr val="000000"/>
                </a:solidFill>
                <a:latin typeface="Times New Roman" panose="02020603050405020304" pitchFamily="18" charset="0"/>
                <a:ea typeface="Batang" panose="02030600000101010101" pitchFamily="18" charset="-127"/>
                <a:cs typeface="Times New Roman" panose="02020603050405020304" pitchFamily="18" charset="0"/>
              </a:rPr>
              <a:t>G</a:t>
            </a:r>
            <a:r>
              <a:rPr lang="en-US" i="1" baseline="-25000" dirty="0" err="1">
                <a:solidFill>
                  <a:srgbClr val="000000"/>
                </a:solidFill>
                <a:latin typeface="Times New Roman" panose="02020603050405020304" pitchFamily="18" charset="0"/>
                <a:ea typeface="Batang" panose="02030600000101010101" pitchFamily="18" charset="-127"/>
                <a:cs typeface="Times New Roman" panose="02020603050405020304" pitchFamily="18" charset="0"/>
              </a:rPr>
              <a:t>ij</a:t>
            </a:r>
            <a:r>
              <a:rPr lang="en-US"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 in the equation (2); then, we determine those parameters by using all available stations in the regional distance as shown in Figure 6; we then calibrate North Korean test site to that of </a:t>
            </a:r>
            <a:r>
              <a:rPr lang="en-US" dirty="0" err="1">
                <a:solidFill>
                  <a:srgbClr val="000000"/>
                </a:solidFill>
                <a:latin typeface="Times New Roman" panose="02020603050405020304" pitchFamily="18" charset="0"/>
                <a:ea typeface="Batang" panose="02030600000101010101" pitchFamily="18" charset="-127"/>
                <a:cs typeface="Times New Roman" panose="02020603050405020304" pitchFamily="18" charset="0"/>
              </a:rPr>
              <a:t>Shagan</a:t>
            </a:r>
            <a:r>
              <a:rPr lang="en-US"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 River and </a:t>
            </a:r>
            <a:r>
              <a:rPr lang="en-US" dirty="0" err="1">
                <a:solidFill>
                  <a:srgbClr val="000000"/>
                </a:solidFill>
                <a:latin typeface="Times New Roman" panose="02020603050405020304" pitchFamily="18" charset="0"/>
                <a:ea typeface="Batang" panose="02030600000101010101" pitchFamily="18" charset="-127"/>
                <a:cs typeface="Times New Roman" panose="02020603050405020304" pitchFamily="18" charset="0"/>
              </a:rPr>
              <a:t>Degelen</a:t>
            </a:r>
            <a:r>
              <a:rPr lang="en-US" dirty="0">
                <a:solidFill>
                  <a:srgbClr val="000000"/>
                </a:solidFill>
                <a:latin typeface="Times New Roman" panose="02020603050405020304" pitchFamily="18" charset="0"/>
                <a:ea typeface="Batang" panose="02030600000101010101" pitchFamily="18" charset="-127"/>
                <a:cs typeface="Times New Roman" panose="02020603050405020304" pitchFamily="18" charset="0"/>
              </a:rPr>
              <a:t> Mt. sites which have explosions with known yield.  </a:t>
            </a:r>
          </a:p>
        </p:txBody>
      </p:sp>
      <p:sp>
        <p:nvSpPr>
          <p:cNvPr id="13" name="TextBox 12">
            <a:extLst>
              <a:ext uri="{FF2B5EF4-FFF2-40B4-BE49-F238E27FC236}">
                <a16:creationId xmlns:a16="http://schemas.microsoft.com/office/drawing/2014/main" id="{204CBEC6-419B-A7FF-8A8F-7B50855BF8A8}"/>
              </a:ext>
            </a:extLst>
          </p:cNvPr>
          <p:cNvSpPr txBox="1"/>
          <p:nvPr/>
        </p:nvSpPr>
        <p:spPr>
          <a:xfrm>
            <a:off x="-21736" y="5726370"/>
            <a:ext cx="4420706" cy="1200329"/>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Batang" panose="02030600000101010101" pitchFamily="18" charset="-127"/>
              </a:rPr>
              <a:t>Figure 6. RMS </a:t>
            </a:r>
            <a:r>
              <a:rPr lang="en-US" sz="1800" i="1" dirty="0">
                <a:effectLst/>
                <a:latin typeface="Times New Roman" panose="02020603050405020304" pitchFamily="18" charset="0"/>
                <a:ea typeface="Batang" panose="02030600000101010101" pitchFamily="18" charset="-127"/>
              </a:rPr>
              <a:t>Lg</a:t>
            </a:r>
            <a:r>
              <a:rPr lang="en-US" sz="1800" dirty="0">
                <a:effectLst/>
                <a:latin typeface="Times New Roman" panose="02020603050405020304" pitchFamily="18" charset="0"/>
                <a:ea typeface="Batang" panose="02030600000101010101" pitchFamily="18" charset="-127"/>
              </a:rPr>
              <a:t> amplitude reduced by mb (IDC) at regional stations around North Korean test site are plotted against epicentral distance. </a:t>
            </a: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br>
              <a:rPr lang="en-AT" sz="1800" dirty="0">
                <a:solidFill>
                  <a:schemeClr val="bg1"/>
                </a:solidFill>
                <a:latin typeface="Arial" panose="020B0604020202020204" pitchFamily="34" charset="0"/>
                <a:cs typeface="Arial" panose="020B0604020202020204" pitchFamily="34" charset="0"/>
              </a:rPr>
            </a:br>
            <a:r>
              <a:rPr lang="en-AT" sz="1800" dirty="0">
                <a:solidFill>
                  <a:schemeClr val="bg1"/>
                </a:solidFill>
                <a:latin typeface="Arial" panose="020B0604020202020204" pitchFamily="34" charset="0"/>
                <a:cs typeface="Arial" panose="020B0604020202020204" pitchFamily="34" charset="0"/>
              </a:rPr>
              <a:t>[</a:t>
            </a:r>
            <a:r>
              <a:rPr lang="en-US" sz="1800" dirty="0">
                <a:solidFill>
                  <a:schemeClr val="bg1"/>
                </a:solidFill>
                <a:latin typeface="Arial" panose="020B0604020202020204" pitchFamily="34" charset="0"/>
                <a:cs typeface="Arial" panose="020B0604020202020204" pitchFamily="34" charset="0"/>
              </a:rPr>
              <a:t>Optional slide Font: Arial Regular Size 20</a:t>
            </a:r>
            <a:r>
              <a:rPr lang="en-AT" sz="1800" dirty="0">
                <a:solidFill>
                  <a:schemeClr val="bg1"/>
                </a:solidFill>
                <a:latin typeface="Arial" panose="020B0604020202020204" pitchFamily="34" charset="0"/>
                <a:cs typeface="Arial" panose="020B0604020202020204" pitchFamily="34" charset="0"/>
              </a:rPr>
              <a:t>]</a:t>
            </a:r>
            <a:endParaRPr lang="en-AT"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2930D60-D1EA-17D4-85FC-D78620660F15}"/>
              </a:ext>
            </a:extLst>
          </p:cNvPr>
          <p:cNvPicPr>
            <a:picLocks noChangeAspect="1"/>
          </p:cNvPicPr>
          <p:nvPr/>
        </p:nvPicPr>
        <p:blipFill>
          <a:blip r:embed="rId2"/>
          <a:stretch>
            <a:fillRect/>
          </a:stretch>
        </p:blipFill>
        <p:spPr>
          <a:xfrm>
            <a:off x="10296293" y="266330"/>
            <a:ext cx="1642946" cy="587052"/>
          </a:xfrm>
          <a:prstGeom prst="rect">
            <a:avLst/>
          </a:prstGeom>
        </p:spPr>
      </p:pic>
      <p:sp>
        <p:nvSpPr>
          <p:cNvPr id="8" name="TextBox 7">
            <a:extLst>
              <a:ext uri="{FF2B5EF4-FFF2-40B4-BE49-F238E27FC236}">
                <a16:creationId xmlns:a16="http://schemas.microsoft.com/office/drawing/2014/main" id="{AC249F72-C964-4885-B5E4-DD5EE85648B3}"/>
              </a:ext>
            </a:extLst>
          </p:cNvPr>
          <p:cNvSpPr txBox="1"/>
          <p:nvPr/>
        </p:nvSpPr>
        <p:spPr>
          <a:xfrm>
            <a:off x="0" y="1209722"/>
            <a:ext cx="10647681" cy="5632889"/>
          </a:xfrm>
          <a:prstGeom prst="rect">
            <a:avLst/>
          </a:prstGeom>
          <a:noFill/>
        </p:spPr>
        <p:txBody>
          <a:bodyPr wrap="square">
            <a:spAutoFit/>
          </a:bodyPr>
          <a:lstStyle/>
          <a:p>
            <a:pPr marL="457200" indent="-371475">
              <a:spcAft>
                <a:spcPts val="600"/>
              </a:spcAft>
            </a:pPr>
            <a:r>
              <a:rPr lang="en-US" dirty="0" err="1">
                <a:effectLst/>
                <a:latin typeface="Arial" panose="020B0604020202020204" pitchFamily="34" charset="0"/>
                <a:cs typeface="Arial" panose="020B0604020202020204" pitchFamily="34" charset="0"/>
              </a:rPr>
              <a:t>Campillo</a:t>
            </a:r>
            <a:r>
              <a:rPr lang="en-US" dirty="0">
                <a:effectLst/>
                <a:latin typeface="Arial" panose="020B0604020202020204" pitchFamily="34" charset="0"/>
                <a:cs typeface="Arial" panose="020B0604020202020204" pitchFamily="34" charset="0"/>
              </a:rPr>
              <a:t>, M., M. Bouchon, and B. </a:t>
            </a:r>
            <a:r>
              <a:rPr lang="en-US" dirty="0" err="1">
                <a:effectLst/>
                <a:latin typeface="Arial" panose="020B0604020202020204" pitchFamily="34" charset="0"/>
                <a:cs typeface="Arial" panose="020B0604020202020204" pitchFamily="34" charset="0"/>
              </a:rPr>
              <a:t>Massinon</a:t>
            </a:r>
            <a:r>
              <a:rPr lang="en-US" dirty="0">
                <a:effectLst/>
                <a:latin typeface="Arial" panose="020B0604020202020204" pitchFamily="34" charset="0"/>
                <a:cs typeface="Arial" panose="020B0604020202020204" pitchFamily="34" charset="0"/>
              </a:rPr>
              <a:t> (1984). Theoretical study of the excitation, spectral characteristics, and geometrical attenuation of regional seismic phases, Bull. Seism. Soc. Am. 74,</a:t>
            </a: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79-90.</a:t>
            </a:r>
          </a:p>
          <a:p>
            <a:pPr marL="457200" marR="0" indent="-371475">
              <a:spcBef>
                <a:spcPts val="0"/>
              </a:spcBef>
              <a:spcAft>
                <a:spcPts val="600"/>
              </a:spcAft>
            </a:pPr>
            <a:r>
              <a:rPr lang="en-US" dirty="0">
                <a:effectLst/>
                <a:latin typeface="Arial" panose="020B0604020202020204" pitchFamily="34" charset="0"/>
                <a:ea typeface="Batang" panose="02030600000101010101" pitchFamily="18" charset="-127"/>
                <a:cs typeface="Arial" panose="020B0604020202020204" pitchFamily="34" charset="0"/>
              </a:rPr>
              <a:t>Hansen, R. A., F. Ringdal and P. G. Richards (1990). The stability of rms Lg measurements and their potential for accurate estimation of the yields of Soviet underground nuclear explosions, Bull. Seism. Soc. Am. 80, 2106-2126.</a:t>
            </a:r>
          </a:p>
          <a:p>
            <a:pPr marL="457200" marR="0" indent="-371475">
              <a:spcBef>
                <a:spcPts val="0"/>
              </a:spcBef>
              <a:spcAft>
                <a:spcPts val="600"/>
              </a:spcAft>
            </a:pPr>
            <a:r>
              <a:rPr lang="en-US" dirty="0" err="1">
                <a:effectLst/>
                <a:latin typeface="Arial" panose="020B0604020202020204" pitchFamily="34" charset="0"/>
                <a:ea typeface="Batang" panose="02030600000101010101" pitchFamily="18" charset="-127"/>
                <a:cs typeface="Arial" panose="020B0604020202020204" pitchFamily="34" charset="0"/>
              </a:rPr>
              <a:t>Israelsson</a:t>
            </a:r>
            <a:r>
              <a:rPr lang="en-US" dirty="0">
                <a:effectLst/>
                <a:latin typeface="Arial" panose="020B0604020202020204" pitchFamily="34" charset="0"/>
                <a:ea typeface="Batang" panose="02030600000101010101" pitchFamily="18" charset="-127"/>
                <a:cs typeface="Arial" panose="020B0604020202020204" pitchFamily="34" charset="0"/>
              </a:rPr>
              <a:t>, H. (1994).  Analysis of historical seismograms – root mean square Lg magnitudes, yields and depths of explosions at the Semipalatinsk Test Range, </a:t>
            </a:r>
            <a:r>
              <a:rPr lang="en-US" dirty="0" err="1">
                <a:effectLst/>
                <a:latin typeface="Arial" panose="020B0604020202020204" pitchFamily="34" charset="0"/>
                <a:ea typeface="Batang" panose="02030600000101010101" pitchFamily="18" charset="-127"/>
                <a:cs typeface="Arial" panose="020B0604020202020204" pitchFamily="34" charset="0"/>
              </a:rPr>
              <a:t>Geophys</a:t>
            </a:r>
            <a:r>
              <a:rPr lang="en-US" dirty="0">
                <a:effectLst/>
                <a:latin typeface="Arial" panose="020B0604020202020204" pitchFamily="34" charset="0"/>
                <a:ea typeface="Batang" panose="02030600000101010101" pitchFamily="18" charset="-127"/>
                <a:cs typeface="Arial" panose="020B0604020202020204" pitchFamily="34" charset="0"/>
              </a:rPr>
              <a:t> J. Int. 117, 591-609. </a:t>
            </a:r>
          </a:p>
          <a:p>
            <a:pPr marL="457200" indent="-457200">
              <a:spcAft>
                <a:spcPts val="600"/>
              </a:spcAft>
            </a:pPr>
            <a:r>
              <a:rPr lang="en-US" dirty="0" err="1">
                <a:solidFill>
                  <a:srgbClr val="000000"/>
                </a:solidFill>
                <a:effectLst/>
                <a:latin typeface="Arial" panose="020B0604020202020204" pitchFamily="34" charset="0"/>
                <a:ea typeface="Batang" panose="02030600000101010101" pitchFamily="18" charset="-127"/>
                <a:cs typeface="Arial" panose="020B0604020202020204" pitchFamily="34" charset="0"/>
              </a:rPr>
              <a:t>Nuttli</a:t>
            </a:r>
            <a:r>
              <a:rPr lang="en-US" dirty="0">
                <a:solidFill>
                  <a:srgbClr val="000000"/>
                </a:solidFill>
                <a:effectLst/>
                <a:latin typeface="Arial" panose="020B0604020202020204" pitchFamily="34" charset="0"/>
                <a:ea typeface="Batang" panose="02030600000101010101" pitchFamily="18" charset="-127"/>
                <a:cs typeface="Arial" panose="020B0604020202020204" pitchFamily="34" charset="0"/>
              </a:rPr>
              <a:t>, O. W. (1973). Seismic wave attenuation and magnitude relations for eastern North America, J. </a:t>
            </a:r>
            <a:r>
              <a:rPr lang="en-US" dirty="0" err="1">
                <a:solidFill>
                  <a:srgbClr val="000000"/>
                </a:solidFill>
                <a:effectLst/>
                <a:latin typeface="Arial" panose="020B0604020202020204" pitchFamily="34" charset="0"/>
                <a:ea typeface="Batang" panose="02030600000101010101" pitchFamily="18" charset="-127"/>
                <a:cs typeface="Arial" panose="020B0604020202020204" pitchFamily="34" charset="0"/>
              </a:rPr>
              <a:t>Geophys</a:t>
            </a:r>
            <a:r>
              <a:rPr lang="en-US" dirty="0">
                <a:solidFill>
                  <a:srgbClr val="000000"/>
                </a:solidFill>
                <a:effectLst/>
                <a:latin typeface="Arial" panose="020B0604020202020204" pitchFamily="34" charset="0"/>
                <a:ea typeface="Batang" panose="02030600000101010101" pitchFamily="18" charset="-127"/>
                <a:cs typeface="Arial" panose="020B0604020202020204" pitchFamily="34" charset="0"/>
              </a:rPr>
              <a:t>. Res. 78, 876-885.</a:t>
            </a:r>
            <a:endParaRPr lang="en-US" dirty="0">
              <a:effectLst/>
              <a:latin typeface="Arial" panose="020B0604020202020204" pitchFamily="34" charset="0"/>
              <a:ea typeface="Batang" panose="02030600000101010101" pitchFamily="18" charset="-127"/>
              <a:cs typeface="Arial" panose="020B0604020202020204" pitchFamily="34" charset="0"/>
            </a:endParaRPr>
          </a:p>
          <a:p>
            <a:pPr marL="457200" marR="0" indent="-457200">
              <a:spcBef>
                <a:spcPts val="0"/>
              </a:spcBef>
              <a:spcAft>
                <a:spcPts val="600"/>
              </a:spcAft>
            </a:pPr>
            <a:r>
              <a:rPr lang="en-US" dirty="0" err="1">
                <a:solidFill>
                  <a:srgbClr val="000000"/>
                </a:solidFill>
                <a:effectLst/>
                <a:latin typeface="Arial" panose="020B0604020202020204" pitchFamily="34" charset="0"/>
                <a:ea typeface="Batang" panose="02030600000101010101" pitchFamily="18" charset="-127"/>
                <a:cs typeface="Arial" panose="020B0604020202020204" pitchFamily="34" charset="0"/>
              </a:rPr>
              <a:t>Nuttli</a:t>
            </a:r>
            <a:r>
              <a:rPr lang="en-US" dirty="0">
                <a:solidFill>
                  <a:srgbClr val="000000"/>
                </a:solidFill>
                <a:effectLst/>
                <a:latin typeface="Arial" panose="020B0604020202020204" pitchFamily="34" charset="0"/>
                <a:ea typeface="Batang" panose="02030600000101010101" pitchFamily="18" charset="-127"/>
                <a:cs typeface="Arial" panose="020B0604020202020204" pitchFamily="34" charset="0"/>
              </a:rPr>
              <a:t>, O. W: (1986). Yield estimates of Nevada Test Site explosions obtained from seismic Lg waves, J. </a:t>
            </a:r>
            <a:r>
              <a:rPr lang="en-US" dirty="0" err="1">
                <a:solidFill>
                  <a:srgbClr val="000000"/>
                </a:solidFill>
                <a:effectLst/>
                <a:latin typeface="Arial" panose="020B0604020202020204" pitchFamily="34" charset="0"/>
                <a:ea typeface="Batang" panose="02030600000101010101" pitchFamily="18" charset="-127"/>
                <a:cs typeface="Arial" panose="020B0604020202020204" pitchFamily="34" charset="0"/>
              </a:rPr>
              <a:t>Geophys</a:t>
            </a:r>
            <a:r>
              <a:rPr lang="en-US" dirty="0">
                <a:solidFill>
                  <a:srgbClr val="000000"/>
                </a:solidFill>
                <a:effectLst/>
                <a:latin typeface="Arial" panose="020B0604020202020204" pitchFamily="34" charset="0"/>
                <a:ea typeface="Batang" panose="02030600000101010101" pitchFamily="18" charset="-127"/>
                <a:cs typeface="Arial" panose="020B0604020202020204" pitchFamily="34" charset="0"/>
              </a:rPr>
              <a:t>. Res. 91, 2137-2151.</a:t>
            </a:r>
            <a:endParaRPr lang="en-US" dirty="0">
              <a:effectLst/>
              <a:latin typeface="Arial" panose="020B0604020202020204" pitchFamily="34" charset="0"/>
              <a:ea typeface="Batang" panose="02030600000101010101" pitchFamily="18" charset="-127"/>
              <a:cs typeface="Arial" panose="020B0604020202020204" pitchFamily="34" charset="0"/>
            </a:endParaRPr>
          </a:p>
          <a:p>
            <a:pPr marL="457200" indent="-457200">
              <a:spcAft>
                <a:spcPts val="600"/>
              </a:spcAft>
            </a:pPr>
            <a:r>
              <a:rPr lang="en-US" dirty="0">
                <a:effectLst/>
                <a:latin typeface="Arial" panose="020B0604020202020204" pitchFamily="34" charset="0"/>
                <a:cs typeface="Arial" panose="020B0604020202020204" pitchFamily="34" charset="0"/>
              </a:rPr>
              <a:t>Press, F. and M. Ewing (1952). Two slow surface waves across North America, Bull. Seism. Soc. Am. 42, 219-228.</a:t>
            </a:r>
          </a:p>
          <a:p>
            <a:pPr marL="457200" indent="-457200">
              <a:spcAft>
                <a:spcPts val="600"/>
              </a:spcAft>
            </a:pPr>
            <a:r>
              <a:rPr lang="en-US" dirty="0">
                <a:effectLst/>
                <a:latin typeface="Arial" panose="020B0604020202020204" pitchFamily="34" charset="0"/>
                <a:ea typeface="Batang" panose="02030600000101010101" pitchFamily="18" charset="-127"/>
                <a:cs typeface="Arial" panose="020B0604020202020204" pitchFamily="34" charset="0"/>
              </a:rPr>
              <a:t>Ringdal, F. and J. </a:t>
            </a:r>
            <a:r>
              <a:rPr lang="en-US" dirty="0" err="1">
                <a:effectLst/>
                <a:latin typeface="Arial" panose="020B0604020202020204" pitchFamily="34" charset="0"/>
                <a:ea typeface="Batang" panose="02030600000101010101" pitchFamily="18" charset="-127"/>
                <a:cs typeface="Arial" panose="020B0604020202020204" pitchFamily="34" charset="0"/>
              </a:rPr>
              <a:t>Fyen</a:t>
            </a:r>
            <a:r>
              <a:rPr lang="en-US" dirty="0">
                <a:effectLst/>
                <a:latin typeface="Arial" panose="020B0604020202020204" pitchFamily="34" charset="0"/>
                <a:ea typeface="Batang" panose="02030600000101010101" pitchFamily="18" charset="-127"/>
                <a:cs typeface="Arial" panose="020B0604020202020204" pitchFamily="34" charset="0"/>
              </a:rPr>
              <a:t> (1988).  Comparative analysis of NOSAR and </a:t>
            </a:r>
            <a:r>
              <a:rPr lang="en-US" dirty="0" err="1">
                <a:effectLst/>
                <a:latin typeface="Arial" panose="020B0604020202020204" pitchFamily="34" charset="0"/>
                <a:ea typeface="Batang" panose="02030600000101010101" pitchFamily="18" charset="-127"/>
                <a:cs typeface="Arial" panose="020B0604020202020204" pitchFamily="34" charset="0"/>
              </a:rPr>
              <a:t>Gräfenberg</a:t>
            </a:r>
            <a:r>
              <a:rPr lang="en-US" dirty="0">
                <a:effectLst/>
                <a:latin typeface="Arial" panose="020B0604020202020204" pitchFamily="34" charset="0"/>
                <a:ea typeface="Batang" panose="02030600000101010101" pitchFamily="18" charset="-127"/>
                <a:cs typeface="Arial" panose="020B0604020202020204" pitchFamily="34" charset="0"/>
              </a:rPr>
              <a:t> Lg magnitudes of </a:t>
            </a:r>
            <a:r>
              <a:rPr lang="en-US" dirty="0" err="1">
                <a:effectLst/>
                <a:latin typeface="Arial" panose="020B0604020202020204" pitchFamily="34" charset="0"/>
                <a:ea typeface="Batang" panose="02030600000101010101" pitchFamily="18" charset="-127"/>
                <a:cs typeface="Arial" panose="020B0604020202020204" pitchFamily="34" charset="0"/>
              </a:rPr>
              <a:t>Shagan</a:t>
            </a:r>
            <a:r>
              <a:rPr lang="en-US" dirty="0">
                <a:effectLst/>
                <a:latin typeface="Arial" panose="020B0604020202020204" pitchFamily="34" charset="0"/>
                <a:ea typeface="Batang" panose="02030600000101010101" pitchFamily="18" charset="-127"/>
                <a:cs typeface="Arial" panose="020B0604020202020204" pitchFamily="34" charset="0"/>
              </a:rPr>
              <a:t> River explosions, in Semiannual Technical Summary, NORSAR Sci. Rept. 1-88/89, </a:t>
            </a:r>
            <a:r>
              <a:rPr lang="en-US" dirty="0" err="1">
                <a:effectLst/>
                <a:latin typeface="Arial" panose="020B0604020202020204" pitchFamily="34" charset="0"/>
                <a:ea typeface="Batang" panose="02030600000101010101" pitchFamily="18" charset="-127"/>
                <a:cs typeface="Arial" panose="020B0604020202020204" pitchFamily="34" charset="0"/>
              </a:rPr>
              <a:t>Kjeller</a:t>
            </a:r>
            <a:r>
              <a:rPr lang="en-US" dirty="0">
                <a:effectLst/>
                <a:latin typeface="Arial" panose="020B0604020202020204" pitchFamily="34" charset="0"/>
                <a:ea typeface="Batang" panose="02030600000101010101" pitchFamily="18" charset="-127"/>
                <a:cs typeface="Arial" panose="020B0604020202020204" pitchFamily="34" charset="0"/>
              </a:rPr>
              <a:t>, Norway.</a:t>
            </a:r>
          </a:p>
          <a:p>
            <a:pPr marL="381000" marR="0" indent="-371475">
              <a:lnSpc>
                <a:spcPct val="115000"/>
              </a:lnSpc>
              <a:spcBef>
                <a:spcPts val="0"/>
              </a:spcBef>
              <a:spcAft>
                <a:spcPts val="600"/>
              </a:spcAft>
            </a:pPr>
            <a:endParaRPr lang="en-US" sz="1800" dirty="0">
              <a:effectLst/>
              <a:latin typeface="Times New Roman" panose="02020603050405020304" pitchFamily="18" charset="0"/>
              <a:ea typeface="Batang" panose="02030600000101010101" pitchFamily="18" charset="-127"/>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10635</TotalTime>
  <Words>1728</Words>
  <Application>Microsoft Macintosh PowerPoint</Application>
  <PresentationFormat>Widescreen</PresentationFormat>
  <Paragraphs>82</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Won-Young Kim</cp:lastModifiedBy>
  <cp:revision>50</cp:revision>
  <cp:lastPrinted>2023-06-10T23:18:22Z</cp:lastPrinted>
  <dcterms:created xsi:type="dcterms:W3CDTF">2023-04-18T13:25:54Z</dcterms:created>
  <dcterms:modified xsi:type="dcterms:W3CDTF">2023-06-11T07:58:37Z</dcterms:modified>
</cp:coreProperties>
</file>