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5A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71" d="100"/>
          <a:sy n="171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6400"/>
            <a:ext cx="9144000" cy="197100"/>
          </a:xfrm>
          <a:prstGeom prst="rect">
            <a:avLst/>
          </a:prstGeom>
          <a:solidFill>
            <a:srgbClr val="0041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Federal Institute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for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Geosciences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and Natural Resources, Hannover, Germany</a:t>
            </a:r>
          </a:p>
        </p:txBody>
      </p:sp>
      <p:sp>
        <p:nvSpPr>
          <p:cNvPr id="8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1700" y="4784400"/>
            <a:ext cx="2022300" cy="3591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rgbClr val="F5BE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xx June 2023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3542"/>
            <a:ext cx="9143999" cy="81838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321"/>
            <a:ext cx="9144000" cy="1051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54288" y="4687423"/>
            <a:ext cx="922020" cy="42903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21668" y="4387757"/>
            <a:ext cx="809625" cy="188119"/>
            <a:chOff x="6815" y="508"/>
            <a:chExt cx="680" cy="15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8126945" y="4393873"/>
            <a:ext cx="802037" cy="1832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441930" y="4443431"/>
            <a:ext cx="64104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bg1"/>
                </a:solidFill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Andreas Steinberg, </a:t>
            </a:r>
            <a:r>
              <a:rPr lang="en-GB" sz="1200" dirty="0">
                <a:solidFill>
                  <a:schemeClr val="bg1"/>
                </a:solidFill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Peter Gaebler, Christoph Pilger, Gernot Hartmann, Johanna Lehr</a:t>
            </a:r>
            <a:endParaRPr lang="en-GB" sz="1200" baseline="30000" dirty="0">
              <a:solidFill>
                <a:schemeClr val="bg1"/>
              </a:solidFill>
              <a:latin typeface="Noto Sans Display SemiBold" panose="020B0502040504020204" pitchFamily="34" charset="0"/>
              <a:ea typeface="Noto Sans Display SemiBold" panose="020B0502040504020204" pitchFamily="34" charset="0"/>
              <a:cs typeface="Noto Sans Display SemiBold" panose="020B0502040504020204" pitchFamily="34" charset="0"/>
            </a:endParaRPr>
          </a:p>
          <a:p>
            <a:pPr algn="ctr"/>
            <a:endParaRPr lang="de-DE" sz="900" baseline="300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Institute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and Natural Resources (BGR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)</a:t>
            </a:r>
            <a:endParaRPr lang="de-DE" sz="9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485599" y="-98632"/>
            <a:ext cx="7088828" cy="653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GB" sz="1400" dirty="0">
                <a:solidFill>
                  <a:srgbClr val="00416E"/>
                </a:solidFill>
                <a:latin typeface="Noto Sans Display"/>
              </a:rPr>
              <a:t>Advantages and Issues of Applying Machine Learning Based </a:t>
            </a:r>
            <a:r>
              <a:rPr lang="en-GB" sz="1400" dirty="0" err="1">
                <a:solidFill>
                  <a:srgbClr val="00416E"/>
                </a:solidFill>
                <a:latin typeface="Noto Sans Display"/>
              </a:rPr>
              <a:t>Denoising</a:t>
            </a:r>
            <a:r>
              <a:rPr lang="en-GB" sz="1400" dirty="0">
                <a:solidFill>
                  <a:srgbClr val="00416E"/>
                </a:solidFill>
                <a:latin typeface="Noto Sans Display"/>
              </a:rPr>
              <a:t> on Inversions of the Democratic People's Republic of Korea Nuclear Tests</a:t>
            </a:r>
            <a:endParaRPr lang="en-US" sz="1400" b="0" dirty="0">
              <a:solidFill>
                <a:srgbClr val="00416E"/>
              </a:solidFill>
              <a:latin typeface="Noto Sans Display"/>
            </a:endParaRPr>
          </a:p>
          <a:p>
            <a:pPr defTabSz="514337">
              <a:lnSpc>
                <a:spcPts val="2500"/>
              </a:lnSpc>
              <a:defRPr/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/>
            </a:r>
            <a:br>
              <a:rPr lang="en-GB" dirty="0">
                <a:solidFill>
                  <a:srgbClr val="00416E"/>
                </a:solidFill>
                <a:latin typeface="Noto Sans Display"/>
              </a:rPr>
            </a:br>
            <a:endParaRPr lang="en-GB" dirty="0">
              <a:solidFill>
                <a:srgbClr val="00416E"/>
              </a:solidFill>
              <a:latin typeface="Noto Sans Display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170"/>
          <a:stretch/>
        </p:blipFill>
        <p:spPr>
          <a:xfrm>
            <a:off x="-1" y="3165415"/>
            <a:ext cx="2687445" cy="79134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3"/>
          <a:srcRect t="41938"/>
          <a:stretch/>
        </p:blipFill>
        <p:spPr>
          <a:xfrm>
            <a:off x="2914619" y="2610203"/>
            <a:ext cx="3982345" cy="1647655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/>
          <a:srcRect t="8617" b="7784"/>
          <a:stretch/>
        </p:blipFill>
        <p:spPr>
          <a:xfrm>
            <a:off x="6838462" y="2512175"/>
            <a:ext cx="1180924" cy="1814579"/>
          </a:xfrm>
          <a:prstGeom prst="rect">
            <a:avLst/>
          </a:prstGeom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5"/>
          <a:srcRect t="8702" b="7830"/>
          <a:stretch/>
        </p:blipFill>
        <p:spPr>
          <a:xfrm>
            <a:off x="7933084" y="2512175"/>
            <a:ext cx="1189757" cy="1802272"/>
          </a:xfrm>
          <a:prstGeom prst="rect">
            <a:avLst/>
          </a:prstGeom>
          <a:ln>
            <a:noFill/>
          </a:ln>
        </p:spPr>
      </p:pic>
      <p:sp>
        <p:nvSpPr>
          <p:cNvPr id="15" name="Rechteck 14"/>
          <p:cNvSpPr/>
          <p:nvPr/>
        </p:nvSpPr>
        <p:spPr>
          <a:xfrm>
            <a:off x="0" y="792957"/>
            <a:ext cx="87067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840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We trained an </a:t>
            </a:r>
            <a:r>
              <a:rPr lang="en-US" sz="1200" b="1" spc="-1" dirty="0" err="1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autoencoder</a:t>
            </a:r>
            <a:r>
              <a:rPr lang="en-US" sz="1200" b="1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denoiser</a:t>
            </a:r>
            <a:r>
              <a:rPr lang="en-US" sz="1200" b="1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on a </a:t>
            </a:r>
            <a:r>
              <a:rPr lang="en-US" sz="1200" b="1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IMS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dataset 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(several 10k 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seismological and </a:t>
            </a:r>
            <a:r>
              <a:rPr lang="en-US" sz="1200" spc="-1" dirty="0" err="1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hydroacustic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waveforms)</a:t>
            </a:r>
          </a:p>
          <a:p>
            <a:pPr marL="285840" indent="-2840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We train one </a:t>
            </a:r>
            <a:r>
              <a:rPr lang="en-US" sz="1200" spc="-1" dirty="0" err="1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autoencoder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for P-waves and one for long periods</a:t>
            </a:r>
          </a:p>
          <a:p>
            <a:pPr marL="285840" indent="-2840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spc="-1" dirty="0" err="1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Denoised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data are great for detection and picking – but for what else?</a:t>
            </a:r>
            <a:endParaRPr lang="en-US" sz="1200" spc="-1" dirty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285840" indent="-2840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MT analysis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of 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the </a:t>
            </a:r>
            <a:r>
              <a:rPr lang="en-US" sz="1200" b="1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2006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and </a:t>
            </a:r>
            <a:r>
              <a:rPr lang="en-US" sz="1200" b="1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2017 DPRK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test 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before and after </a:t>
            </a:r>
            <a:r>
              <a:rPr lang="en-US" sz="1200" spc="-1" dirty="0" err="1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denoising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to check the suitability of </a:t>
            </a:r>
            <a:r>
              <a:rPr lang="en-US" sz="1200" spc="-1" dirty="0" err="1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denoised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waveforms for follow up analysis </a:t>
            </a:r>
          </a:p>
          <a:p>
            <a:pPr marL="285840" indent="-2840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Result: great </a:t>
            </a:r>
            <a:r>
              <a:rPr lang="en-US" sz="1200" spc="-1" dirty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potential - but a slightly biased interpretation is to be 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expected at the current stage of </a:t>
            </a:r>
            <a:r>
              <a:rPr lang="en-US" sz="1200" spc="-1" dirty="0" err="1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denoising</a:t>
            </a:r>
            <a:r>
              <a:rPr lang="en-US" sz="1200" spc="-1" dirty="0" smtClean="0">
                <a:solidFill>
                  <a:srgbClr val="00000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technology</a:t>
            </a: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en-US" sz="1400" spc="-1" dirty="0">
              <a:latin typeface="Arial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7040929" y="2270813"/>
            <a:ext cx="160596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Noto Sans Display"/>
                <a:ea typeface="DejaVu Sans"/>
              </a:rPr>
              <a:t>MT Before</a:t>
            </a:r>
            <a:endParaRPr lang="en-US" sz="1200" b="1" strike="noStrike" spc="-1" dirty="0">
              <a:latin typeface="Arial"/>
            </a:endParaRPr>
          </a:p>
        </p:txBody>
      </p:sp>
      <p:sp>
        <p:nvSpPr>
          <p:cNvPr id="17" name="CustomShape 4"/>
          <p:cNvSpPr/>
          <p:nvPr/>
        </p:nvSpPr>
        <p:spPr>
          <a:xfrm>
            <a:off x="8071618" y="2270812"/>
            <a:ext cx="160596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Noto Sans Display"/>
                <a:ea typeface="DejaVu Sans"/>
              </a:rPr>
              <a:t>MT </a:t>
            </a:r>
            <a:r>
              <a:rPr lang="en-US" sz="1200" b="1" strike="noStrike" spc="-1" dirty="0" err="1" smtClean="0">
                <a:solidFill>
                  <a:srgbClr val="000000"/>
                </a:solidFill>
                <a:latin typeface="Noto Sans Display"/>
                <a:ea typeface="DejaVu Sans"/>
              </a:rPr>
              <a:t>Denoised</a:t>
            </a:r>
            <a:endParaRPr lang="en-US" sz="1200" b="1" strike="noStrike" spc="-1" dirty="0">
              <a:latin typeface="Arial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325892" y="2822330"/>
            <a:ext cx="2449184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1200" strike="noStrike" spc="-1" dirty="0" smtClean="0">
                <a:solidFill>
                  <a:srgbClr val="000000"/>
                </a:solidFill>
                <a:latin typeface="Noto Sans Display"/>
                <a:ea typeface="DejaVu Sans"/>
              </a:rPr>
              <a:t>Machine learning network</a:t>
            </a:r>
            <a:endParaRPr lang="en-US" sz="1200" strike="noStrike" spc="-1" dirty="0"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4168529" y="2960102"/>
            <a:ext cx="160596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en-US" sz="120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4289030" y="2363600"/>
            <a:ext cx="2449184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Noto Sans Display"/>
                <a:ea typeface="DejaVu Sans"/>
              </a:rPr>
              <a:t>Data vs </a:t>
            </a:r>
            <a:r>
              <a:rPr lang="en-US" sz="1200" b="1" strike="noStrike" spc="-1" dirty="0" err="1" smtClean="0">
                <a:solidFill>
                  <a:srgbClr val="000000"/>
                </a:solidFill>
                <a:latin typeface="Noto Sans Display"/>
                <a:ea typeface="DejaVu Sans"/>
              </a:rPr>
              <a:t>denoised</a:t>
            </a:r>
            <a:r>
              <a:rPr lang="en-US" sz="1200" b="1" strike="noStrike" spc="-1" dirty="0" smtClean="0">
                <a:solidFill>
                  <a:srgbClr val="000000"/>
                </a:solidFill>
                <a:latin typeface="Noto Sans Display"/>
                <a:ea typeface="DejaVu Sans"/>
              </a:rPr>
              <a:t> 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Bildschirmpräsentation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DejaVu Sans</vt:lpstr>
      <vt:lpstr>Noto Sans Display</vt:lpstr>
      <vt:lpstr>Noto Sans Display SemiBold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Steinberg, Andreas</cp:lastModifiedBy>
  <cp:revision>47</cp:revision>
  <dcterms:created xsi:type="dcterms:W3CDTF">2023-04-18T13:25:54Z</dcterms:created>
  <dcterms:modified xsi:type="dcterms:W3CDTF">2023-06-09T12:11:28Z</dcterms:modified>
</cp:coreProperties>
</file>