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70474-AA4D-42C1-A930-BD3E76B15C40}" v="15" dt="2023-05-23T13:56:38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>
        <p:scale>
          <a:sx n="62" d="100"/>
          <a:sy n="62" d="100"/>
        </p:scale>
        <p:origin x="98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05/23/2023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P2.1-287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Mis-associated Surface Waves Within the Automated Processing Flow of the Reviewed Event Bulletin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Condon, Neil Selby 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Blacknest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Chart, radar chart&#10;&#10;Description automatically generated">
            <a:extLst>
              <a:ext uri="{FF2B5EF4-FFF2-40B4-BE49-F238E27FC236}">
                <a16:creationId xmlns:a16="http://schemas.microsoft.com/office/drawing/2014/main" id="{2C5F9AB2-5618-A4DC-7823-301C4B6D3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987" y="1168448"/>
            <a:ext cx="4790466" cy="2432416"/>
          </a:xfrm>
          <a:prstGeom prst="rect">
            <a:avLst/>
          </a:prstGeom>
        </p:spPr>
      </p:pic>
      <p:pic>
        <p:nvPicPr>
          <p:cNvPr id="9" name="Picture 8" descr="Chart, histogram&#10;&#10;Description automatically generated">
            <a:extLst>
              <a:ext uri="{FF2B5EF4-FFF2-40B4-BE49-F238E27FC236}">
                <a16:creationId xmlns:a16="http://schemas.microsoft.com/office/drawing/2014/main" id="{D68D3F98-C487-ED60-0C27-7AC83A45EB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5" t="6489" r="9030" b="4056"/>
          <a:stretch/>
        </p:blipFill>
        <p:spPr>
          <a:xfrm>
            <a:off x="7563979" y="3934913"/>
            <a:ext cx="4574474" cy="2911865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/>
        </p:spPr>
      </p:pic>
      <p:pic>
        <p:nvPicPr>
          <p:cNvPr id="10" name="Picture 9" descr="Chart, scatter chart&#10;&#10;Description automatically generated">
            <a:extLst>
              <a:ext uri="{FF2B5EF4-FFF2-40B4-BE49-F238E27FC236}">
                <a16:creationId xmlns:a16="http://schemas.microsoft.com/office/drawing/2014/main" id="{DFD2CB90-3C34-26C1-207F-BD4F02D3C5F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11" t="10582" r="9121" b="6173"/>
          <a:stretch/>
        </p:blipFill>
        <p:spPr>
          <a:xfrm>
            <a:off x="115707" y="4410806"/>
            <a:ext cx="3362494" cy="19858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5AE5C7-0C9B-E431-801B-8A96781D37EA}"/>
              </a:ext>
            </a:extLst>
          </p:cNvPr>
          <p:cNvSpPr txBox="1"/>
          <p:nvPr/>
        </p:nvSpPr>
        <p:spPr>
          <a:xfrm>
            <a:off x="619280" y="4136870"/>
            <a:ext cx="2457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/>
              <a:t>Corrected </a:t>
            </a:r>
            <a:r>
              <a:rPr lang="en-GB" sz="1200" i="1" u="sng" dirty="0" err="1"/>
              <a:t>m</a:t>
            </a:r>
            <a:r>
              <a:rPr lang="en-GB" sz="1200" i="1" u="sng" baseline="-25000" dirty="0" err="1"/>
              <a:t>b</a:t>
            </a:r>
            <a:r>
              <a:rPr lang="en-GB" sz="1200" u="sng" dirty="0" err="1"/>
              <a:t>:</a:t>
            </a:r>
            <a:r>
              <a:rPr lang="en-GB" sz="1200" i="1" u="sng" dirty="0" err="1"/>
              <a:t>M</a:t>
            </a:r>
            <a:r>
              <a:rPr lang="en-GB" sz="1200" i="1" u="sng" baseline="-25000" dirty="0" err="1"/>
              <a:t>s</a:t>
            </a:r>
            <a:r>
              <a:rPr lang="en-GB" sz="1200" u="sng" baseline="-25000" dirty="0"/>
              <a:t> </a:t>
            </a:r>
            <a:r>
              <a:rPr lang="en-GB" sz="1200" u="sng" dirty="0"/>
              <a:t>Ratios</a:t>
            </a:r>
            <a:endParaRPr lang="en-GB" sz="1200" u="sng" baseline="-25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2056BF-734E-3F70-BDB1-16E29355AA1C}"/>
              </a:ext>
            </a:extLst>
          </p:cNvPr>
          <p:cNvSpPr txBox="1"/>
          <p:nvPr/>
        </p:nvSpPr>
        <p:spPr>
          <a:xfrm>
            <a:off x="900434" y="6396663"/>
            <a:ext cx="2457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-25000" dirty="0"/>
              <a:t>Body wave magnitude mb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8665DC-3D34-2BFE-4F39-E4A62E05D84A}"/>
              </a:ext>
            </a:extLst>
          </p:cNvPr>
          <p:cNvSpPr txBox="1"/>
          <p:nvPr/>
        </p:nvSpPr>
        <p:spPr>
          <a:xfrm rot="16200000">
            <a:off x="-1199152" y="4847789"/>
            <a:ext cx="2457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-25000" dirty="0"/>
              <a:t>Surface wave Magnitude Ms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1950701-1D64-B2A4-B411-34160DB246F9}"/>
              </a:ext>
            </a:extLst>
          </p:cNvPr>
          <p:cNvGrpSpPr/>
          <p:nvPr/>
        </p:nvGrpSpPr>
        <p:grpSpPr>
          <a:xfrm>
            <a:off x="29573" y="1096585"/>
            <a:ext cx="3328311" cy="2948151"/>
            <a:chOff x="3305842" y="383361"/>
            <a:chExt cx="4241838" cy="440334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C09E7E9-F4EF-F331-27C7-AA179149F80C}"/>
                </a:ext>
              </a:extLst>
            </p:cNvPr>
            <p:cNvGrpSpPr/>
            <p:nvPr/>
          </p:nvGrpSpPr>
          <p:grpSpPr>
            <a:xfrm>
              <a:off x="3360172" y="383361"/>
              <a:ext cx="4163731" cy="4311015"/>
              <a:chOff x="6788560" y="280095"/>
              <a:chExt cx="2492505" cy="2566312"/>
            </a:xfrm>
            <a:effectLst/>
          </p:grpSpPr>
          <p:pic>
            <p:nvPicPr>
              <p:cNvPr id="31" name="Picture 2">
                <a:extLst>
                  <a:ext uri="{FF2B5EF4-FFF2-40B4-BE49-F238E27FC236}">
                    <a16:creationId xmlns:a16="http://schemas.microsoft.com/office/drawing/2014/main" id="{CFBF41C5-D0FE-8B49-B77B-17B8DAA81B8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5" t="2580" r="21072" b="50336"/>
              <a:stretch/>
            </p:blipFill>
            <p:spPr bwMode="auto">
              <a:xfrm>
                <a:off x="6798736" y="280095"/>
                <a:ext cx="2482329" cy="126108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3">
                <a:extLst>
                  <a:ext uri="{FF2B5EF4-FFF2-40B4-BE49-F238E27FC236}">
                    <a16:creationId xmlns:a16="http://schemas.microsoft.com/office/drawing/2014/main" id="{B325ECF8-98D0-CCD5-9F28-97D8FBCE27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8289" r="22396" b="3764"/>
              <a:stretch/>
            </p:blipFill>
            <p:spPr bwMode="auto">
              <a:xfrm>
                <a:off x="6788560" y="1581946"/>
                <a:ext cx="2419028" cy="1264461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77920C-1DD4-34C6-E647-25C33BA30C66}"/>
                </a:ext>
              </a:extLst>
            </p:cNvPr>
            <p:cNvSpPr/>
            <p:nvPr/>
          </p:nvSpPr>
          <p:spPr>
            <a:xfrm>
              <a:off x="3336396" y="383361"/>
              <a:ext cx="4211284" cy="4403348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595F1B4-ED47-4733-B43D-E0EA0BA0CFB3}"/>
                </a:ext>
              </a:extLst>
            </p:cNvPr>
            <p:cNvSpPr txBox="1"/>
            <p:nvPr/>
          </p:nvSpPr>
          <p:spPr>
            <a:xfrm rot="16200000">
              <a:off x="2514836" y="3098225"/>
              <a:ext cx="1766677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600" b="1" dirty="0"/>
                <a:t>Frequency (Hz)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C91BA68-96AD-B1A8-FADB-7653CA3F06BB}"/>
                </a:ext>
              </a:extLst>
            </p:cNvPr>
            <p:cNvSpPr txBox="1"/>
            <p:nvPr/>
          </p:nvSpPr>
          <p:spPr>
            <a:xfrm>
              <a:off x="5435192" y="4602043"/>
              <a:ext cx="1721498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600" b="1" dirty="0"/>
                <a:t>Time (s)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AAA944A-6960-1AF5-6936-AB0A7F7A9DBE}"/>
                </a:ext>
              </a:extLst>
            </p:cNvPr>
            <p:cNvSpPr txBox="1"/>
            <p:nvPr/>
          </p:nvSpPr>
          <p:spPr>
            <a:xfrm rot="16200000">
              <a:off x="2626930" y="1092828"/>
              <a:ext cx="1618990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700" b="1" dirty="0"/>
                <a:t>Displacement (nm)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EE3B8A61-E730-59C0-0CEE-D0B56FC20C5D}"/>
              </a:ext>
            </a:extLst>
          </p:cNvPr>
          <p:cNvSpPr txBox="1"/>
          <p:nvPr/>
        </p:nvSpPr>
        <p:spPr>
          <a:xfrm>
            <a:off x="3533083" y="1274219"/>
            <a:ext cx="39303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/>
              <a:t>There are scenarios where the International Data Centres’ automatic surface wave processing can fail due to the constraints of the dispersion test used for detection and association.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/>
              <a:t>Most common scenario is the a surface wave from ∆ &gt; 100° being mis-associated with an event much closer. 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/>
              <a:t>Additional constraints should improve association of surface waves in the reviewed event bulletin.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/>
              <a:t>Updated event bulletins could look into the surface wave associations.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400" dirty="0"/>
              <a:t>Azimuths should be used in </a:t>
            </a:r>
            <a:r>
              <a:rPr lang="en-GB" sz="1400" dirty="0" err="1"/>
              <a:t>MsConflict</a:t>
            </a:r>
            <a:r>
              <a:rPr lang="en-GB" sz="1400" dirty="0"/>
              <a:t> to determine associations.</a:t>
            </a:r>
          </a:p>
          <a:p>
            <a:pPr marL="742950" lvl="1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742950" lvl="1" indent="-285750"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2B17566-7962-FCA5-EA93-3B4D87D92A74}"/>
              </a:ext>
            </a:extLst>
          </p:cNvPr>
          <p:cNvSpPr txBox="1"/>
          <p:nvPr/>
        </p:nvSpPr>
        <p:spPr>
          <a:xfrm>
            <a:off x="3675828" y="5630205"/>
            <a:ext cx="3644865" cy="981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/>
              <a:t>The inclusion of </a:t>
            </a:r>
            <a:r>
              <a:rPr lang="en-GB" sz="1400" b="1" dirty="0" err="1"/>
              <a:t>misassociated</a:t>
            </a:r>
            <a:r>
              <a:rPr lang="en-GB" sz="1400" b="1" dirty="0"/>
              <a:t> arrivals in an event can reduce the accuracy of the network </a:t>
            </a:r>
            <a:r>
              <a:rPr lang="en-GB" sz="1400" b="1" i="1" dirty="0"/>
              <a:t>M</a:t>
            </a:r>
            <a:r>
              <a:rPr lang="en-GB" sz="1400" b="1" i="1" baseline="-25000" dirty="0"/>
              <a:t>s</a:t>
            </a:r>
            <a:r>
              <a:rPr lang="en-GB" sz="1400" b="1" dirty="0"/>
              <a:t> and hence reduce reliability </a:t>
            </a:r>
            <a:r>
              <a:rPr lang="en-GB" sz="1400" b="1" dirty="0">
                <a:effectLst/>
                <a:ea typeface="Times New Roman" panose="02020603050405020304" pitchFamily="18" charset="0"/>
              </a:rPr>
              <a:t>of event characterisation using </a:t>
            </a:r>
            <a:r>
              <a:rPr lang="en-GB" sz="1400" b="1" dirty="0" err="1">
                <a:ea typeface="Times New Roman" panose="02020603050405020304" pitchFamily="18" charset="0"/>
              </a:rPr>
              <a:t>m</a:t>
            </a:r>
            <a:r>
              <a:rPr lang="en-GB" sz="1400" b="1" i="1" baseline="-25000" dirty="0" err="1">
                <a:effectLst/>
                <a:ea typeface="Times New Roman" panose="02020603050405020304" pitchFamily="18" charset="0"/>
              </a:rPr>
              <a:t>b</a:t>
            </a:r>
            <a:r>
              <a:rPr lang="en-GB" sz="1400" b="1" i="1" dirty="0" err="1">
                <a:effectLst/>
                <a:ea typeface="Times New Roman" panose="02020603050405020304" pitchFamily="18" charset="0"/>
              </a:rPr>
              <a:t>:M</a:t>
            </a:r>
            <a:r>
              <a:rPr lang="en-GB" sz="1400" b="1" i="1" baseline="-25000" dirty="0" err="1">
                <a:effectLst/>
                <a:ea typeface="Times New Roman" panose="02020603050405020304" pitchFamily="18" charset="0"/>
              </a:rPr>
              <a:t>s</a:t>
            </a:r>
            <a:r>
              <a:rPr lang="en-GB" sz="1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6796</TotalTime>
  <Words>159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Condon John AWE</cp:lastModifiedBy>
  <cp:revision>21</cp:revision>
  <dcterms:created xsi:type="dcterms:W3CDTF">2023-04-18T13:25:54Z</dcterms:created>
  <dcterms:modified xsi:type="dcterms:W3CDTF">2023-05-26T10:45:42Z</dcterms:modified>
</cp:coreProperties>
</file>