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61" r:id="rId3"/>
    <p:sldId id="256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D8B831-9E2C-41CE-8843-76F929742585}" v="27" dt="2023-05-24T12:24:12.9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9"/>
    <p:restoredTop sz="94685"/>
  </p:normalViewPr>
  <p:slideViewPr>
    <p:cSldViewPr snapToGrid="0">
      <p:cViewPr>
        <p:scale>
          <a:sx n="62" d="100"/>
          <a:sy n="62" d="100"/>
        </p:scale>
        <p:origin x="11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05/23/2023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05/23/2023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05/23/2023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05/23/2023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05/23/2023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05/23/2023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05/23/2023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05/23/2023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05/23/2023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05/23/2023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05/23/2023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6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6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Contained within the Reviewed Event Bulletin are surface waves that have been associated with the wrong event. This is caused by a distance limit in the processing flow. Examples are presented which are verified through a dispersion test plot.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P2.1-287</a:t>
            </a:r>
            <a:endParaRPr lang="en-A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dispersion test was written in python to emulate the IDC automatic processing flow. Alongside this the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Chael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algorithm was implemented to test the azimuthal residual between potential events and the station making the surface wave detection.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 find 28 arrivals in 2022 that can be conclusively found to have the wrong event association, which had a drastic effect on the m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screening criteria.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effects of mis-associations in the reviewed event bulletin have been verified and the applicability of using the azimuth residual for association with the removal of the distance limit has been demonstrated.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E03D5C-3A05-47E6-60AB-A17E25D5F54A}"/>
              </a:ext>
            </a:extLst>
          </p:cNvPr>
          <p:cNvSpPr txBox="1"/>
          <p:nvPr/>
        </p:nvSpPr>
        <p:spPr>
          <a:xfrm>
            <a:off x="2682932" y="278271"/>
            <a:ext cx="682613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Mis-associated Surface Waves Within the Automated Processing Flow of the Reviewed Event Bulletin</a:t>
            </a: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Condon, Neil Selby 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AWE </a:t>
            </a:r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Blacknest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235AD50-8D4E-CFD7-7E7E-7C3029CCE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135" y="172696"/>
            <a:ext cx="1183309" cy="81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IDC Processing 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P2.1-287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459B1F-2FE1-61F2-FE08-1A096742F241}"/>
              </a:ext>
            </a:extLst>
          </p:cNvPr>
          <p:cNvSpPr txBox="1"/>
          <p:nvPr/>
        </p:nvSpPr>
        <p:spPr>
          <a:xfrm>
            <a:off x="16895" y="1088835"/>
            <a:ext cx="4400843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There are scenarios where the International Data Centres’ automatic surface wave processing can fail due to the constraints of the dispersion test used for detection and association.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Most common scenario is a surface wave from ∆ &gt; 100° being mis-associated with an event much closer. 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Additional constraints should improve association of surface waves in the REB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 Corrected Ms could be released as a prototype Updated Event Bulletin (UEB)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Azimuths should be used in </a:t>
            </a:r>
            <a:r>
              <a:rPr lang="en-GB" sz="1400" dirty="0" err="1"/>
              <a:t>MsConflict</a:t>
            </a:r>
            <a:r>
              <a:rPr lang="en-GB" sz="1400" dirty="0"/>
              <a:t> to determine associations.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6591E0-1796-4CD3-96E1-BCA4B6DFCCA9}"/>
              </a:ext>
            </a:extLst>
          </p:cNvPr>
          <p:cNvSpPr txBox="1"/>
          <p:nvPr/>
        </p:nvSpPr>
        <p:spPr>
          <a:xfrm>
            <a:off x="55634" y="3874567"/>
            <a:ext cx="41295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/>
              <a:t>The inclusion of </a:t>
            </a:r>
            <a:r>
              <a:rPr lang="en-GB" sz="1400" b="1" dirty="0" err="1"/>
              <a:t>misassociated</a:t>
            </a:r>
            <a:r>
              <a:rPr lang="en-GB" sz="1400" b="1" dirty="0"/>
              <a:t> arrivals in an event can reduce the accuracy of the network </a:t>
            </a:r>
            <a:r>
              <a:rPr lang="en-GB" sz="1400" b="1" i="1" dirty="0"/>
              <a:t>M</a:t>
            </a:r>
            <a:r>
              <a:rPr lang="en-GB" sz="1400" b="1" i="1" baseline="-25000" dirty="0"/>
              <a:t>s</a:t>
            </a:r>
            <a:r>
              <a:rPr lang="en-GB" sz="1400" b="1" dirty="0"/>
              <a:t> and hence reduce reliability </a:t>
            </a:r>
            <a:r>
              <a:rPr lang="en-GB" sz="1400" b="1" dirty="0">
                <a:effectLst/>
                <a:ea typeface="Times New Roman" panose="02020603050405020304" pitchFamily="18" charset="0"/>
              </a:rPr>
              <a:t>of event characterisation using </a:t>
            </a:r>
            <a:r>
              <a:rPr lang="en-GB" sz="1400" b="1" dirty="0" err="1">
                <a:ea typeface="Times New Roman" panose="02020603050405020304" pitchFamily="18" charset="0"/>
              </a:rPr>
              <a:t>m</a:t>
            </a:r>
            <a:r>
              <a:rPr lang="en-GB" sz="1400" b="1" i="1" baseline="-25000" dirty="0" err="1">
                <a:effectLst/>
                <a:ea typeface="Times New Roman" panose="02020603050405020304" pitchFamily="18" charset="0"/>
              </a:rPr>
              <a:t>b</a:t>
            </a:r>
            <a:r>
              <a:rPr lang="en-GB" sz="1400" b="1" i="1" dirty="0" err="1">
                <a:effectLst/>
                <a:ea typeface="Times New Roman" panose="02020603050405020304" pitchFamily="18" charset="0"/>
              </a:rPr>
              <a:t>:M</a:t>
            </a:r>
            <a:r>
              <a:rPr lang="en-GB" sz="1400" b="1" i="1" baseline="-25000" dirty="0" err="1">
                <a:effectLst/>
                <a:ea typeface="Times New Roman" panose="02020603050405020304" pitchFamily="18" charset="0"/>
              </a:rPr>
              <a:t>s</a:t>
            </a:r>
            <a:r>
              <a:rPr lang="en-GB" sz="1400" b="1" dirty="0"/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3370F7E-B5CC-304F-F8FD-01F41210883C}"/>
              </a:ext>
            </a:extLst>
          </p:cNvPr>
          <p:cNvGrpSpPr/>
          <p:nvPr/>
        </p:nvGrpSpPr>
        <p:grpSpPr>
          <a:xfrm>
            <a:off x="4771406" y="1584842"/>
            <a:ext cx="5878447" cy="1477500"/>
            <a:chOff x="535260" y="1235652"/>
            <a:chExt cx="7465820" cy="1771853"/>
          </a:xfrm>
        </p:grpSpPr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DB2EAF79-3422-6E12-0D9F-21E69ECE9862}"/>
                </a:ext>
              </a:extLst>
            </p:cNvPr>
            <p:cNvSpPr/>
            <p:nvPr/>
          </p:nvSpPr>
          <p:spPr>
            <a:xfrm rot="5400000">
              <a:off x="3368292" y="-183009"/>
              <a:ext cx="98276" cy="5375515"/>
            </a:xfrm>
            <a:prstGeom prst="rightBrace">
              <a:avLst>
                <a:gd name="adj1" fmla="val 8333"/>
                <a:gd name="adj2" fmla="val 50842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lowchart: Process 9">
              <a:extLst>
                <a:ext uri="{FF2B5EF4-FFF2-40B4-BE49-F238E27FC236}">
                  <a16:creationId xmlns:a16="http://schemas.microsoft.com/office/drawing/2014/main" id="{DA0B2FB4-EE0D-D8F7-4E0D-2EA214F5C12C}"/>
                </a:ext>
              </a:extLst>
            </p:cNvPr>
            <p:cNvSpPr/>
            <p:nvPr/>
          </p:nvSpPr>
          <p:spPr>
            <a:xfrm>
              <a:off x="535260" y="1245425"/>
              <a:ext cx="1845278" cy="111119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b="1" dirty="0"/>
                <a:t>Event formed from body waves</a:t>
              </a:r>
            </a:p>
          </p:txBody>
        </p:sp>
        <p:sp>
          <p:nvSpPr>
            <p:cNvPr id="11" name="Flowchart: Process 10">
              <a:extLst>
                <a:ext uri="{FF2B5EF4-FFF2-40B4-BE49-F238E27FC236}">
                  <a16:creationId xmlns:a16="http://schemas.microsoft.com/office/drawing/2014/main" id="{BF9330EE-0FF0-8DD8-DF08-030FC38683D7}"/>
                </a:ext>
              </a:extLst>
            </p:cNvPr>
            <p:cNvSpPr/>
            <p:nvPr/>
          </p:nvSpPr>
          <p:spPr>
            <a:xfrm>
              <a:off x="2574949" y="1245425"/>
              <a:ext cx="1665879" cy="110141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b="1" dirty="0"/>
                <a:t>Surface wave arrival times predicted</a:t>
              </a:r>
            </a:p>
          </p:txBody>
        </p:sp>
        <p:sp>
          <p:nvSpPr>
            <p:cNvPr id="12" name="Flowchart: Process 11">
              <a:extLst>
                <a:ext uri="{FF2B5EF4-FFF2-40B4-BE49-F238E27FC236}">
                  <a16:creationId xmlns:a16="http://schemas.microsoft.com/office/drawing/2014/main" id="{EAC7753E-3668-A742-8E1C-49579F38B7B7}"/>
                </a:ext>
              </a:extLst>
            </p:cNvPr>
            <p:cNvSpPr/>
            <p:nvPr/>
          </p:nvSpPr>
          <p:spPr>
            <a:xfrm>
              <a:off x="4435239" y="1235652"/>
              <a:ext cx="1669948" cy="110141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b="1" dirty="0"/>
                <a:t>Dispersion test performed</a:t>
              </a:r>
            </a:p>
          </p:txBody>
        </p:sp>
        <p:sp>
          <p:nvSpPr>
            <p:cNvPr id="13" name="Flowchart: Terminator 12">
              <a:extLst>
                <a:ext uri="{FF2B5EF4-FFF2-40B4-BE49-F238E27FC236}">
                  <a16:creationId xmlns:a16="http://schemas.microsoft.com/office/drawing/2014/main" id="{E568188D-C9F4-4D33-AAEC-A9164C9CEC63}"/>
                </a:ext>
              </a:extLst>
            </p:cNvPr>
            <p:cNvSpPr/>
            <p:nvPr/>
          </p:nvSpPr>
          <p:spPr>
            <a:xfrm>
              <a:off x="6266121" y="1273986"/>
              <a:ext cx="1734959" cy="102474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b="1" dirty="0" err="1"/>
                <a:t>MsConflict</a:t>
              </a:r>
              <a:r>
                <a:rPr lang="en-GB" sz="1200" b="1" dirty="0"/>
                <a:t>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553B3FA-5B33-E036-2014-1926FC3850A0}"/>
                </a:ext>
              </a:extLst>
            </p:cNvPr>
            <p:cNvSpPr txBox="1"/>
            <p:nvPr/>
          </p:nvSpPr>
          <p:spPr>
            <a:xfrm>
              <a:off x="2763677" y="2638412"/>
              <a:ext cx="1288422" cy="3690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err="1">
                  <a:solidFill>
                    <a:schemeClr val="accent1"/>
                  </a:solidFill>
                </a:rPr>
                <a:t>Maxpmf</a:t>
              </a:r>
              <a:endParaRPr lang="en-GB" sz="14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88D6ABE-A08C-1C09-36C2-55F8C0C8FE29}"/>
                </a:ext>
              </a:extLst>
            </p:cNvPr>
            <p:cNvCxnSpPr>
              <a:cxnSpLocks/>
              <a:stCxn id="10" idx="3"/>
              <a:endCxn id="11" idx="1"/>
            </p:cNvCxnSpPr>
            <p:nvPr/>
          </p:nvCxnSpPr>
          <p:spPr>
            <a:xfrm flipV="1">
              <a:off x="2380538" y="1796132"/>
              <a:ext cx="194411" cy="48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7384C04-6801-BC9D-A31F-79C1B111A143}"/>
                </a:ext>
              </a:extLst>
            </p:cNvPr>
            <p:cNvCxnSpPr>
              <a:cxnSpLocks/>
              <a:stCxn id="12" idx="3"/>
              <a:endCxn id="13" idx="1"/>
            </p:cNvCxnSpPr>
            <p:nvPr/>
          </p:nvCxnSpPr>
          <p:spPr>
            <a:xfrm>
              <a:off x="6105187" y="1786359"/>
              <a:ext cx="1609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1547140-1A77-7C6F-36C5-7E2FFC3EEF0A}"/>
                </a:ext>
              </a:extLst>
            </p:cNvPr>
            <p:cNvCxnSpPr>
              <a:cxnSpLocks/>
              <a:stCxn id="11" idx="3"/>
              <a:endCxn id="12" idx="1"/>
            </p:cNvCxnSpPr>
            <p:nvPr/>
          </p:nvCxnSpPr>
          <p:spPr>
            <a:xfrm flipV="1">
              <a:off x="4240828" y="1786359"/>
              <a:ext cx="194411" cy="9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087AEBB-C7A3-4D51-7CB2-C8862DE34BCE}"/>
              </a:ext>
            </a:extLst>
          </p:cNvPr>
          <p:cNvSpPr txBox="1"/>
          <p:nvPr/>
        </p:nvSpPr>
        <p:spPr>
          <a:xfrm>
            <a:off x="7999484" y="5729211"/>
            <a:ext cx="2748359" cy="110799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100" i="1" dirty="0"/>
              <a:t>Left: Predicted dispersion within error limits (red curves), contours show envelope energy at each frequency band, with maximum envelop energy shown as red star for a swath of narrow band filters. The red box indicates the bounds in which the test is performed. </a:t>
            </a:r>
            <a:endParaRPr lang="en-GB" sz="1100" b="1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CB4DF8-E178-D900-5604-ED5E72BB43AE}"/>
              </a:ext>
            </a:extLst>
          </p:cNvPr>
          <p:cNvSpPr txBox="1"/>
          <p:nvPr/>
        </p:nvSpPr>
        <p:spPr>
          <a:xfrm>
            <a:off x="7842177" y="3058905"/>
            <a:ext cx="297925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The arrival time of the peak of the envelope at each frequency is path dependent.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Filtering the signal across a range of frequencies and comparing actual and expected envelope amplitude arrival time can be used for the detection of surface waves from a known location.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Expected arrival times are constructed with global 1</a:t>
            </a:r>
            <a:r>
              <a:rPr lang="he-IL" sz="1400" dirty="0"/>
              <a:t> °</a:t>
            </a:r>
            <a:r>
              <a:rPr lang="en-GB" sz="1400" dirty="0"/>
              <a:t> </a:t>
            </a:r>
            <a:r>
              <a:rPr lang="en-GB" sz="1400" dirty="0" err="1"/>
              <a:t>spacial</a:t>
            </a:r>
            <a:r>
              <a:rPr lang="en-GB" sz="1400" dirty="0"/>
              <a:t> resolution group velocity model.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327B318-8739-BE39-C32C-FF99CFEE35DE}"/>
              </a:ext>
            </a:extLst>
          </p:cNvPr>
          <p:cNvGrpSpPr/>
          <p:nvPr/>
        </p:nvGrpSpPr>
        <p:grpSpPr>
          <a:xfrm>
            <a:off x="4244927" y="3049125"/>
            <a:ext cx="3656567" cy="3542545"/>
            <a:chOff x="3305842" y="383361"/>
            <a:chExt cx="4241838" cy="440334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16A4456-ED8B-4E2E-1072-CEFC0D750BB7}"/>
                </a:ext>
              </a:extLst>
            </p:cNvPr>
            <p:cNvGrpSpPr/>
            <p:nvPr/>
          </p:nvGrpSpPr>
          <p:grpSpPr>
            <a:xfrm>
              <a:off x="3360172" y="383361"/>
              <a:ext cx="4163731" cy="4311015"/>
              <a:chOff x="6788560" y="280095"/>
              <a:chExt cx="2492505" cy="2566312"/>
            </a:xfrm>
            <a:effectLst/>
          </p:grpSpPr>
          <p:pic>
            <p:nvPicPr>
              <p:cNvPr id="26" name="Picture 2">
                <a:extLst>
                  <a:ext uri="{FF2B5EF4-FFF2-40B4-BE49-F238E27FC236}">
                    <a16:creationId xmlns:a16="http://schemas.microsoft.com/office/drawing/2014/main" id="{ED6BA6E3-4793-FD5E-0B00-8197137BFB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5" t="2580" r="21072" b="50336"/>
              <a:stretch/>
            </p:blipFill>
            <p:spPr bwMode="auto">
              <a:xfrm>
                <a:off x="6798736" y="280095"/>
                <a:ext cx="2482329" cy="1261083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3">
                <a:extLst>
                  <a:ext uri="{FF2B5EF4-FFF2-40B4-BE49-F238E27FC236}">
                    <a16:creationId xmlns:a16="http://schemas.microsoft.com/office/drawing/2014/main" id="{AA33BE8E-8AA2-62BB-48FB-9C66985DD9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289" r="22396" b="3764"/>
              <a:stretch/>
            </p:blipFill>
            <p:spPr bwMode="auto">
              <a:xfrm>
                <a:off x="6788560" y="1581946"/>
                <a:ext cx="2419028" cy="1264461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A2F82EE-E9C0-6065-3F52-D31F3D8369CF}"/>
                </a:ext>
              </a:extLst>
            </p:cNvPr>
            <p:cNvSpPr/>
            <p:nvPr/>
          </p:nvSpPr>
          <p:spPr>
            <a:xfrm>
              <a:off x="3336396" y="383361"/>
              <a:ext cx="4211284" cy="4403348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B97A092-EEAF-502F-039A-9979D826F0E8}"/>
                </a:ext>
              </a:extLst>
            </p:cNvPr>
            <p:cNvSpPr txBox="1"/>
            <p:nvPr/>
          </p:nvSpPr>
          <p:spPr>
            <a:xfrm rot="16200000">
              <a:off x="2514836" y="3098225"/>
              <a:ext cx="1766677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600" b="1" dirty="0"/>
                <a:t>Frequency (Hz)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2AA5252-313E-966F-ED4A-428AC76C003C}"/>
                </a:ext>
              </a:extLst>
            </p:cNvPr>
            <p:cNvSpPr txBox="1"/>
            <p:nvPr/>
          </p:nvSpPr>
          <p:spPr>
            <a:xfrm>
              <a:off x="5435192" y="4602043"/>
              <a:ext cx="1721498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600" b="1" dirty="0"/>
                <a:t>Time (s)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C2CCFBE-E81A-187A-3D13-802619BE7492}"/>
                </a:ext>
              </a:extLst>
            </p:cNvPr>
            <p:cNvSpPr txBox="1"/>
            <p:nvPr/>
          </p:nvSpPr>
          <p:spPr>
            <a:xfrm rot="16200000">
              <a:off x="2626930" y="1092828"/>
              <a:ext cx="1618990" cy="2000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700" b="1" dirty="0"/>
                <a:t>Displacement (nm)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0C1EE0B-35AB-C395-ECE4-D3F1F95E6DC5}"/>
              </a:ext>
            </a:extLst>
          </p:cNvPr>
          <p:cNvSpPr txBox="1"/>
          <p:nvPr/>
        </p:nvSpPr>
        <p:spPr>
          <a:xfrm>
            <a:off x="4750546" y="1104769"/>
            <a:ext cx="3253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IDC surface wave processing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1A56F7-0578-C907-8A8D-C21DCA361A21}"/>
              </a:ext>
            </a:extLst>
          </p:cNvPr>
          <p:cNvSpPr/>
          <p:nvPr/>
        </p:nvSpPr>
        <p:spPr>
          <a:xfrm>
            <a:off x="46847" y="5353886"/>
            <a:ext cx="4104920" cy="13388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28594" indent="-228594">
              <a:buAutoNum type="arabicPeriod"/>
            </a:pPr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</a:rPr>
              <a:t>Mark arrivals for events with 4 or more arrivals with “g” (initial assessment is that these are good).</a:t>
            </a:r>
            <a:endParaRPr lang="en-GB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</a:rPr>
              <a:t>2. Change “g” to “h” if the same arrival is associated with more than one event.</a:t>
            </a:r>
            <a:endParaRPr lang="en-GB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</a:rPr>
              <a:t>3. Mark all other arrivals associated with more than one event with “m” (unless already marked “g” or “h”).</a:t>
            </a:r>
            <a:endParaRPr lang="en-GB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</a:rPr>
              <a:t>4. Mark isolated arrivals (&gt;60º with no closer arrivals for the same event) with “s”.</a:t>
            </a:r>
            <a:endParaRPr lang="en-GB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</a:rPr>
              <a:t>5. Delete arrivals marked with “s”, “m”, or “h”.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3C3A42-3668-A617-80B9-87013318630D}"/>
              </a:ext>
            </a:extLst>
          </p:cNvPr>
          <p:cNvSpPr txBox="1"/>
          <p:nvPr/>
        </p:nvSpPr>
        <p:spPr>
          <a:xfrm>
            <a:off x="46847" y="5015332"/>
            <a:ext cx="1890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 err="1"/>
              <a:t>MsConflict</a:t>
            </a:r>
            <a:endParaRPr lang="en-GB" sz="1600" b="1" u="sng" dirty="0"/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5126572D-490D-5E2A-0C22-2790914D2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135" y="172696"/>
            <a:ext cx="1183309" cy="81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Mis-associations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E6463D-C745-9B54-4D33-67949EA3BB4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P2.1-287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B9D86-C489-FEF5-C84B-979ED609855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367C61-3934-56D6-F81C-83B9EE8A0841}"/>
              </a:ext>
            </a:extLst>
          </p:cNvPr>
          <p:cNvSpPr txBox="1"/>
          <p:nvPr/>
        </p:nvSpPr>
        <p:spPr>
          <a:xfrm>
            <a:off x="40220" y="5151688"/>
            <a:ext cx="3562026" cy="1603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An</a:t>
            </a:r>
            <a:r>
              <a:rPr lang="en-GB" sz="1400" i="1" dirty="0"/>
              <a:t> M</a:t>
            </a:r>
            <a:r>
              <a:rPr lang="en-GB" sz="1400" i="1" baseline="-25000" dirty="0"/>
              <a:t>s</a:t>
            </a:r>
            <a:r>
              <a:rPr lang="en-GB" sz="1400" dirty="0"/>
              <a:t> 4.6 event occurred in Colombia on the 23</a:t>
            </a:r>
            <a:r>
              <a:rPr lang="en-GB" sz="1400" baseline="30000" dirty="0"/>
              <a:t>rd</a:t>
            </a:r>
            <a:r>
              <a:rPr lang="en-GB" sz="1400" dirty="0"/>
              <a:t> of February 2022 at 12:49:31 at a depth of 60km.</a:t>
            </a:r>
          </a:p>
          <a:p>
            <a:pPr marL="285750" indent="-28575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53 associated arrivals in the REB. The closest surface wave association is at SDV (∆  = 3.75</a:t>
            </a:r>
            <a:r>
              <a:rPr lang="he-IL" sz="1400" dirty="0"/>
              <a:t>°</a:t>
            </a:r>
            <a:r>
              <a:rPr lang="en-GB" sz="1400" dirty="0"/>
              <a:t>) and the furthest association is at SUR (∆  = 98</a:t>
            </a:r>
            <a:r>
              <a:rPr lang="he-IL" sz="1400" dirty="0"/>
              <a:t>°</a:t>
            </a:r>
            <a:r>
              <a:rPr lang="en-GB" sz="1400" dirty="0"/>
              <a:t>).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1AEFD428-6E45-1B67-018B-7E9497C1F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5" y="1551727"/>
            <a:ext cx="3465771" cy="3465771"/>
          </a:xfrm>
          <a:prstGeom prst="ellipse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3E36A85-02DA-4B74-FFEB-080D85107F00}"/>
              </a:ext>
            </a:extLst>
          </p:cNvPr>
          <p:cNvGrpSpPr/>
          <p:nvPr/>
        </p:nvGrpSpPr>
        <p:grpSpPr>
          <a:xfrm>
            <a:off x="3468181" y="1078861"/>
            <a:ext cx="7302697" cy="3918489"/>
            <a:chOff x="-214447" y="8890"/>
            <a:chExt cx="7494560" cy="4127032"/>
          </a:xfrm>
        </p:grpSpPr>
        <p:pic>
          <p:nvPicPr>
            <p:cNvPr id="9" name="Picture 8" descr="Diagram&#10;&#10;Description automatically generated">
              <a:extLst>
                <a:ext uri="{FF2B5EF4-FFF2-40B4-BE49-F238E27FC236}">
                  <a16:creationId xmlns:a16="http://schemas.microsoft.com/office/drawing/2014/main" id="{98C928A1-BA27-7872-7978-CC2568599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3286" y="579095"/>
              <a:ext cx="3556827" cy="3556827"/>
            </a:xfrm>
            <a:prstGeom prst="rect">
              <a:avLst/>
            </a:prstGeom>
          </p:spPr>
        </p:pic>
        <p:pic>
          <p:nvPicPr>
            <p:cNvPr id="10" name="Picture 9" descr="Diagram&#10;&#10;Description automatically generated">
              <a:extLst>
                <a:ext uri="{FF2B5EF4-FFF2-40B4-BE49-F238E27FC236}">
                  <a16:creationId xmlns:a16="http://schemas.microsoft.com/office/drawing/2014/main" id="{5F78850B-E477-5EF5-E1A3-11DE87191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24" y="559695"/>
              <a:ext cx="3556827" cy="355682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5B8781F-533F-E87A-4CFD-0A170B2F2919}"/>
                </a:ext>
              </a:extLst>
            </p:cNvPr>
            <p:cNvSpPr/>
            <p:nvPr/>
          </p:nvSpPr>
          <p:spPr>
            <a:xfrm>
              <a:off x="351731" y="1744171"/>
              <a:ext cx="420362" cy="40913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29FCB1-AB9A-21F3-BBE8-EDCC9A8EE32F}"/>
                </a:ext>
              </a:extLst>
            </p:cNvPr>
            <p:cNvSpPr/>
            <p:nvPr/>
          </p:nvSpPr>
          <p:spPr>
            <a:xfrm>
              <a:off x="4124740" y="2386050"/>
              <a:ext cx="283771" cy="3665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79300E9-391B-B07F-1B23-20547BA9764F}"/>
                </a:ext>
              </a:extLst>
            </p:cNvPr>
            <p:cNvSpPr/>
            <p:nvPr/>
          </p:nvSpPr>
          <p:spPr>
            <a:xfrm>
              <a:off x="2743200" y="2752641"/>
              <a:ext cx="228600" cy="332399"/>
            </a:xfrm>
            <a:prstGeom prst="rect">
              <a:avLst/>
            </a:prstGeom>
            <a:noFill/>
            <a:ln>
              <a:solidFill>
                <a:srgbClr val="0C00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B3C22E9-8236-5C87-CDC4-C5E4D7AEE834}"/>
                </a:ext>
              </a:extLst>
            </p:cNvPr>
            <p:cNvSpPr/>
            <p:nvPr/>
          </p:nvSpPr>
          <p:spPr>
            <a:xfrm>
              <a:off x="6322394" y="2102520"/>
              <a:ext cx="228600" cy="332399"/>
            </a:xfrm>
            <a:prstGeom prst="rect">
              <a:avLst/>
            </a:prstGeom>
            <a:noFill/>
            <a:ln>
              <a:solidFill>
                <a:srgbClr val="0C00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8C14BE-8F70-21E9-4908-9C62E564F004}"/>
                </a:ext>
              </a:extLst>
            </p:cNvPr>
            <p:cNvSpPr txBox="1"/>
            <p:nvPr/>
          </p:nvSpPr>
          <p:spPr>
            <a:xfrm>
              <a:off x="-214447" y="41738"/>
              <a:ext cx="2509510" cy="100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u="sng" dirty="0"/>
                <a:t>Molucca Sea Event:</a:t>
              </a:r>
            </a:p>
            <a:p>
              <a:r>
                <a:rPr lang="en-GB" sz="1400" b="1" u="sng" dirty="0"/>
                <a:t>2022/02/23</a:t>
              </a:r>
            </a:p>
            <a:p>
              <a:r>
                <a:rPr lang="en-GB" sz="1400" b="1" u="sng" dirty="0"/>
                <a:t>12:52:17</a:t>
              </a:r>
            </a:p>
            <a:p>
              <a:endParaRPr lang="en-GB" sz="1400" b="1" u="sng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42536AE-4A71-38D2-ADCA-B271B1CFCA3C}"/>
                </a:ext>
              </a:extLst>
            </p:cNvPr>
            <p:cNvSpPr txBox="1"/>
            <p:nvPr/>
          </p:nvSpPr>
          <p:spPr>
            <a:xfrm>
              <a:off x="3223037" y="8890"/>
              <a:ext cx="2840343" cy="777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u="sng" dirty="0"/>
                <a:t>Ryukyu Island Event:</a:t>
              </a:r>
            </a:p>
            <a:p>
              <a:r>
                <a:rPr lang="en-GB" sz="1400" b="1" u="sng" dirty="0"/>
                <a:t>2022/02/23</a:t>
              </a:r>
            </a:p>
            <a:p>
              <a:r>
                <a:rPr lang="en-GB" sz="1400" b="1" u="sng" dirty="0"/>
                <a:t>13:01:01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4AB4962-70EB-3DD9-D99D-119FBC639228}"/>
              </a:ext>
            </a:extLst>
          </p:cNvPr>
          <p:cNvSpPr txBox="1"/>
          <p:nvPr/>
        </p:nvSpPr>
        <p:spPr>
          <a:xfrm>
            <a:off x="40220" y="1110049"/>
            <a:ext cx="1930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/>
              <a:t>Colombia Event:</a:t>
            </a:r>
          </a:p>
          <a:p>
            <a:r>
              <a:rPr lang="en-GB" sz="1400" b="1" u="sng" dirty="0"/>
              <a:t> 2022/02/23</a:t>
            </a:r>
          </a:p>
          <a:p>
            <a:r>
              <a:rPr lang="en-GB" sz="1400" b="1" u="sng" dirty="0"/>
              <a:t>12:49:31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2D69CE-B663-DD12-6EC0-0180AD9CF99D}"/>
              </a:ext>
            </a:extLst>
          </p:cNvPr>
          <p:cNvSpPr txBox="1"/>
          <p:nvPr/>
        </p:nvSpPr>
        <p:spPr>
          <a:xfrm>
            <a:off x="3816013" y="5167786"/>
            <a:ext cx="28309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400" dirty="0"/>
              <a:t>Event in Molucca Sea with an </a:t>
            </a:r>
            <a:r>
              <a:rPr lang="en-GB" sz="1400" i="1" dirty="0"/>
              <a:t>M</a:t>
            </a:r>
            <a:r>
              <a:rPr lang="en-GB" sz="1400" i="1" baseline="-25000" dirty="0"/>
              <a:t>s</a:t>
            </a:r>
            <a:r>
              <a:rPr lang="en-GB" sz="1400" dirty="0"/>
              <a:t> of 4.0  has two surface waves associated at LEM and EIL. Event occurred three minutes after Colombia event.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BB0EDF-E07F-32E3-5195-BB50EEA781EA}"/>
              </a:ext>
            </a:extLst>
          </p:cNvPr>
          <p:cNvSpPr txBox="1"/>
          <p:nvPr/>
        </p:nvSpPr>
        <p:spPr>
          <a:xfrm>
            <a:off x="7066285" y="5174901"/>
            <a:ext cx="35345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400" dirty="0"/>
              <a:t>Event in Ryukyu Island with </a:t>
            </a:r>
            <a:r>
              <a:rPr lang="en-GB" sz="1400" i="1" dirty="0"/>
              <a:t>M</a:t>
            </a:r>
            <a:r>
              <a:rPr lang="en-GB" sz="1400" i="1" baseline="-25000" dirty="0"/>
              <a:t>s</a:t>
            </a:r>
            <a:r>
              <a:rPr lang="en-GB" sz="1400" dirty="0"/>
              <a:t> of 3.8 has four surface wave associations. Event occurred five minutes after Colombia event. 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1A53A4F5-EBE4-EB3E-D505-6317D41AD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135" y="172696"/>
            <a:ext cx="1183309" cy="81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Mis-associations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P2.1-287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05E15B-3ECE-3BA9-A598-6A9F73DD5FF4}"/>
              </a:ext>
            </a:extLst>
          </p:cNvPr>
          <p:cNvGrpSpPr/>
          <p:nvPr/>
        </p:nvGrpSpPr>
        <p:grpSpPr>
          <a:xfrm>
            <a:off x="202974" y="1376894"/>
            <a:ext cx="4618158" cy="3536442"/>
            <a:chOff x="963838" y="360698"/>
            <a:chExt cx="6511927" cy="4799475"/>
          </a:xfrm>
        </p:grpSpPr>
        <p:pic>
          <p:nvPicPr>
            <p:cNvPr id="7" name="Picture 6" descr="Chart&#10;&#10;Description automatically generated">
              <a:extLst>
                <a:ext uri="{FF2B5EF4-FFF2-40B4-BE49-F238E27FC236}">
                  <a16:creationId xmlns:a16="http://schemas.microsoft.com/office/drawing/2014/main" id="{91ECBD05-3A42-F6F4-1EF1-7D62A23E33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2"/>
            <a:stretch/>
          </p:blipFill>
          <p:spPr>
            <a:xfrm>
              <a:off x="1019174" y="3584463"/>
              <a:ext cx="3147785" cy="157571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 descr="Chart&#10;&#10;Description automatically generated">
              <a:extLst>
                <a:ext uri="{FF2B5EF4-FFF2-40B4-BE49-F238E27FC236}">
                  <a16:creationId xmlns:a16="http://schemas.microsoft.com/office/drawing/2014/main" id="{29A2765D-4FBF-2577-78DE-BC4C308F33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57"/>
            <a:stretch/>
          </p:blipFill>
          <p:spPr>
            <a:xfrm>
              <a:off x="963838" y="1960564"/>
              <a:ext cx="3203121" cy="159974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8" descr="Chart&#10;&#10;Description automatically generated">
              <a:extLst>
                <a:ext uri="{FF2B5EF4-FFF2-40B4-BE49-F238E27FC236}">
                  <a16:creationId xmlns:a16="http://schemas.microsoft.com/office/drawing/2014/main" id="{E36514F0-B6EB-CCF7-3BD1-A390240A8F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942"/>
            <a:stretch/>
          </p:blipFill>
          <p:spPr>
            <a:xfrm>
              <a:off x="991507" y="360698"/>
              <a:ext cx="3147785" cy="157571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9" descr="Chart&#10;&#10;Description automatically generated">
              <a:extLst>
                <a:ext uri="{FF2B5EF4-FFF2-40B4-BE49-F238E27FC236}">
                  <a16:creationId xmlns:a16="http://schemas.microsoft.com/office/drawing/2014/main" id="{A1FB601F-4A5D-7518-76FA-CE9694153E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4355647" y="440886"/>
              <a:ext cx="3120118" cy="15600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 descr="Chart&#10;&#10;Description automatically generated">
              <a:extLst>
                <a:ext uri="{FF2B5EF4-FFF2-40B4-BE49-F238E27FC236}">
                  <a16:creationId xmlns:a16="http://schemas.microsoft.com/office/drawing/2014/main" id="{C0D5CA3A-8D9E-2BBB-2664-898689E18B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4327980" y="3569607"/>
              <a:ext cx="3147785" cy="157389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 descr="Chart, histogram&#10;&#10;Description automatically generated">
              <a:extLst>
                <a:ext uri="{FF2B5EF4-FFF2-40B4-BE49-F238E27FC236}">
                  <a16:creationId xmlns:a16="http://schemas.microsoft.com/office/drawing/2014/main" id="{FF05DEAA-0EBB-5AB1-ADE5-A3AA1C7982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98"/>
            <a:stretch/>
          </p:blipFill>
          <p:spPr>
            <a:xfrm>
              <a:off x="4355647" y="1987690"/>
              <a:ext cx="3120118" cy="157261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AC9AF92-57FB-0FDA-2E65-C83D0A1C160E}"/>
              </a:ext>
            </a:extLst>
          </p:cNvPr>
          <p:cNvSpPr txBox="1"/>
          <p:nvPr/>
        </p:nvSpPr>
        <p:spPr>
          <a:xfrm>
            <a:off x="242217" y="5019441"/>
            <a:ext cx="4781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i="1" dirty="0"/>
              <a:t>Top: Long period response data. Centre: Dispersion test using the Colombia event location. Bottom: Dispersion test using the original event location. </a:t>
            </a:r>
          </a:p>
          <a:p>
            <a:endParaRPr lang="en-GB" sz="1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721DA0-8B10-A63C-D034-7395157C5E9A}"/>
              </a:ext>
            </a:extLst>
          </p:cNvPr>
          <p:cNvSpPr txBox="1"/>
          <p:nvPr/>
        </p:nvSpPr>
        <p:spPr>
          <a:xfrm>
            <a:off x="713175" y="1060905"/>
            <a:ext cx="132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/>
              <a:t>FURI Arrival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061EB4-1AA3-42E5-4972-EFA6C218F2F7}"/>
              </a:ext>
            </a:extLst>
          </p:cNvPr>
          <p:cNvSpPr txBox="1"/>
          <p:nvPr/>
        </p:nvSpPr>
        <p:spPr>
          <a:xfrm>
            <a:off x="3228860" y="1052701"/>
            <a:ext cx="132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/>
              <a:t>EIL Arrival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41D8CC-2302-AEB5-EDF5-34B8095CE246}"/>
              </a:ext>
            </a:extLst>
          </p:cNvPr>
          <p:cNvSpPr txBox="1"/>
          <p:nvPr/>
        </p:nvSpPr>
        <p:spPr>
          <a:xfrm>
            <a:off x="5224943" y="5307869"/>
            <a:ext cx="51770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400" dirty="0"/>
              <a:t>28 different arrivals from 17 events found to be mis-associated.</a:t>
            </a:r>
          </a:p>
          <a:p>
            <a:pPr marL="285750" indent="-285750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400" dirty="0"/>
              <a:t>Not an exhaustive list, more events than 17 with mis-associations.</a:t>
            </a:r>
          </a:p>
          <a:p>
            <a:pPr marL="285750" indent="-285750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400" dirty="0"/>
              <a:t>Checked events with 4 or less arrivals with an arrival detected at ∆ &gt; 90°.</a:t>
            </a:r>
            <a:endParaRPr lang="en-GB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A200AF-5280-B3C3-511A-49621D29F2AE}"/>
              </a:ext>
            </a:extLst>
          </p:cNvPr>
          <p:cNvSpPr txBox="1"/>
          <p:nvPr/>
        </p:nvSpPr>
        <p:spPr>
          <a:xfrm>
            <a:off x="5240898" y="4498673"/>
            <a:ext cx="5529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Above: global map of events with mis-associated arrivals in red, and real event location in white.</a:t>
            </a:r>
          </a:p>
        </p:txBody>
      </p:sp>
      <p:pic>
        <p:nvPicPr>
          <p:cNvPr id="18" name="Picture 17" descr="Chart, radar chart&#10;&#10;Description automatically generated">
            <a:extLst>
              <a:ext uri="{FF2B5EF4-FFF2-40B4-BE49-F238E27FC236}">
                <a16:creationId xmlns:a16="http://schemas.microsoft.com/office/drawing/2014/main" id="{572AE517-F615-D7A0-233B-B498B16901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27" y="1487240"/>
            <a:ext cx="5801840" cy="294595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D7518DE-62A6-4BD9-A73A-823F6BB91F1C}"/>
              </a:ext>
            </a:extLst>
          </p:cNvPr>
          <p:cNvSpPr txBox="1"/>
          <p:nvPr/>
        </p:nvSpPr>
        <p:spPr>
          <a:xfrm>
            <a:off x="6708561" y="1130673"/>
            <a:ext cx="3041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b="1" u="sng" dirty="0"/>
              <a:t>Mis-associations Identified in 2022 </a:t>
            </a:r>
          </a:p>
          <a:p>
            <a:endParaRPr lang="en-GB" sz="12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9D8BDD-9159-1677-A16E-15E31A326AFC}"/>
              </a:ext>
            </a:extLst>
          </p:cNvPr>
          <p:cNvSpPr txBox="1"/>
          <p:nvPr/>
        </p:nvSpPr>
        <p:spPr>
          <a:xfrm>
            <a:off x="344605" y="5787782"/>
            <a:ext cx="4259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Surface waves that are associated with lower magnitude events with a small number of surface wave detections are actually detections from the larger Colombia event from ∆ &gt; 100° distance.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C28EC0FB-BB45-35A3-FDEE-968AF14F2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135" y="172696"/>
            <a:ext cx="1183309" cy="81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of Re-association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P2.1-287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ADAC11CB-F54C-DB36-E777-E0B5A9FF86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5" t="6489" r="9030" b="4056"/>
          <a:stretch/>
        </p:blipFill>
        <p:spPr>
          <a:xfrm>
            <a:off x="103051" y="1178087"/>
            <a:ext cx="4923377" cy="313395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6FF55F-0018-4BD2-2E80-5F1A59AA4C18}"/>
              </a:ext>
            </a:extLst>
          </p:cNvPr>
          <p:cNvSpPr txBox="1"/>
          <p:nvPr/>
        </p:nvSpPr>
        <p:spPr>
          <a:xfrm>
            <a:off x="103051" y="5453065"/>
            <a:ext cx="4895055" cy="1404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400" dirty="0"/>
              <a:t>Back-azimuth residual of selected mis-associations to REB event location tends towards a uniform distribution. </a:t>
            </a:r>
          </a:p>
          <a:p>
            <a:pPr marL="285750" indent="-285750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400" dirty="0"/>
              <a:t>Residuals to ∆ &gt; 100° event locations centre residuals at zero with normal distribution.</a:t>
            </a:r>
          </a:p>
          <a:p>
            <a:pPr marL="285750" indent="-285750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400" dirty="0"/>
              <a:t>Stations do not include those with orientation issues.</a:t>
            </a:r>
          </a:p>
          <a:p>
            <a:pPr marL="285750" indent="-285750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GB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62EA04-44DB-5D3E-4A20-ADF8FE19B209}"/>
              </a:ext>
            </a:extLst>
          </p:cNvPr>
          <p:cNvSpPr txBox="1"/>
          <p:nvPr/>
        </p:nvSpPr>
        <p:spPr>
          <a:xfrm>
            <a:off x="103051" y="4380557"/>
            <a:ext cx="52215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Above: histograms of back azimuth residual comparing great circle azimuth for REB event location and the candidate new event locations.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494450-1D36-2D59-36BA-52CFD67B3FE4}"/>
              </a:ext>
            </a:extLst>
          </p:cNvPr>
          <p:cNvSpPr txBox="1"/>
          <p:nvPr/>
        </p:nvSpPr>
        <p:spPr>
          <a:xfrm>
            <a:off x="5226367" y="4732810"/>
            <a:ext cx="5377538" cy="738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/>
              <a:t>Misassociations</a:t>
            </a:r>
            <a:r>
              <a:rPr lang="en-GB" sz="1400" b="1" dirty="0"/>
              <a:t> tend to come from larger events directly preceding smaller events and hence increase the  network average </a:t>
            </a:r>
            <a:r>
              <a:rPr lang="en-GB" sz="1400" b="1" i="1" dirty="0"/>
              <a:t>M</a:t>
            </a:r>
            <a:r>
              <a:rPr lang="en-GB" sz="1400" b="1" i="1" baseline="-25000" dirty="0"/>
              <a:t>s   </a:t>
            </a:r>
            <a:r>
              <a:rPr lang="en-GB" sz="1400" b="1" i="1" dirty="0"/>
              <a:t>when associated with wrong event.</a:t>
            </a:r>
            <a:endParaRPr lang="en-GB" sz="1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93C093-997A-0603-67B1-0F7C85A91510}"/>
              </a:ext>
            </a:extLst>
          </p:cNvPr>
          <p:cNvSpPr txBox="1"/>
          <p:nvPr/>
        </p:nvSpPr>
        <p:spPr>
          <a:xfrm>
            <a:off x="4948168" y="5823726"/>
            <a:ext cx="5742425" cy="1163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By including these mis-associations in the network </a:t>
            </a:r>
            <a:r>
              <a:rPr lang="en-GB" sz="1400" i="1" dirty="0"/>
              <a:t>M</a:t>
            </a:r>
            <a:r>
              <a:rPr lang="en-GB" sz="1400" i="1" baseline="-25000" dirty="0"/>
              <a:t>s</a:t>
            </a:r>
            <a:r>
              <a:rPr lang="en-GB" sz="1400" dirty="0"/>
              <a:t> calculation, the </a:t>
            </a:r>
            <a:r>
              <a:rPr lang="en-GB" sz="1400" i="1" dirty="0"/>
              <a:t>M</a:t>
            </a:r>
            <a:r>
              <a:rPr lang="en-GB" sz="1400" baseline="-25000" dirty="0"/>
              <a:t>s</a:t>
            </a:r>
            <a:r>
              <a:rPr lang="en-GB" sz="1400" dirty="0"/>
              <a:t> for the event is being over-estimated. Removing mis-associations also leaves some 12 Events with a single station </a:t>
            </a:r>
            <a:r>
              <a:rPr lang="en-GB" sz="1400" i="1" dirty="0"/>
              <a:t>M</a:t>
            </a:r>
            <a:r>
              <a:rPr lang="en-GB" sz="1400" i="1" baseline="-25000" dirty="0"/>
              <a:t>s</a:t>
            </a:r>
            <a:r>
              <a:rPr lang="en-GB" sz="1400" baseline="-25000" dirty="0"/>
              <a:t> </a:t>
            </a:r>
            <a:r>
              <a:rPr lang="en-GB" sz="1400" dirty="0"/>
              <a:t>.</a:t>
            </a:r>
          </a:p>
          <a:p>
            <a:pPr algn="just">
              <a:buClr>
                <a:schemeClr val="accent5">
                  <a:lumMod val="75000"/>
                </a:schemeClr>
              </a:buClr>
            </a:pPr>
            <a:endParaRPr lang="en-GB" sz="1400" dirty="0"/>
          </a:p>
          <a:p>
            <a:pPr marL="285750" indent="-28575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3BC2527B-4D50-0CBA-8835-21651C6BFB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1" t="10582" r="9121" b="6173"/>
          <a:stretch/>
        </p:blipFill>
        <p:spPr>
          <a:xfrm>
            <a:off x="5111192" y="1331539"/>
            <a:ext cx="5377538" cy="31759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61D7A7-2843-CE30-57C5-6CDD04F12138}"/>
              </a:ext>
            </a:extLst>
          </p:cNvPr>
          <p:cNvSpPr txBox="1"/>
          <p:nvPr/>
        </p:nvSpPr>
        <p:spPr>
          <a:xfrm>
            <a:off x="6822217" y="1116549"/>
            <a:ext cx="2457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/>
              <a:t>Corrected </a:t>
            </a:r>
            <a:r>
              <a:rPr lang="en-GB" sz="1200" i="1" u="sng" dirty="0" err="1"/>
              <a:t>m</a:t>
            </a:r>
            <a:r>
              <a:rPr lang="en-GB" sz="1200" i="1" u="sng" baseline="-25000" dirty="0" err="1"/>
              <a:t>b</a:t>
            </a:r>
            <a:r>
              <a:rPr lang="en-GB" sz="1200" u="sng" dirty="0" err="1"/>
              <a:t>:</a:t>
            </a:r>
            <a:r>
              <a:rPr lang="en-GB" sz="1200" i="1" u="sng" dirty="0" err="1"/>
              <a:t>M</a:t>
            </a:r>
            <a:r>
              <a:rPr lang="en-GB" sz="1200" i="1" u="sng" baseline="-25000" dirty="0" err="1"/>
              <a:t>s</a:t>
            </a:r>
            <a:r>
              <a:rPr lang="en-GB" sz="1200" u="sng" baseline="-25000" dirty="0"/>
              <a:t> </a:t>
            </a:r>
            <a:r>
              <a:rPr lang="en-GB" sz="1200" u="sng" dirty="0"/>
              <a:t>Ratios</a:t>
            </a:r>
            <a:endParaRPr lang="en-GB" sz="1200" u="sng" baseline="-25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3D9316-F22B-3ECE-A7B7-E741712E543E}"/>
              </a:ext>
            </a:extLst>
          </p:cNvPr>
          <p:cNvSpPr txBox="1"/>
          <p:nvPr/>
        </p:nvSpPr>
        <p:spPr>
          <a:xfrm>
            <a:off x="7138925" y="4396271"/>
            <a:ext cx="24574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aseline="-25000" dirty="0"/>
              <a:t>Body wave magnitude mb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C65CE8-0E00-AC31-E649-270B2B7676C7}"/>
              </a:ext>
            </a:extLst>
          </p:cNvPr>
          <p:cNvSpPr txBox="1"/>
          <p:nvPr/>
        </p:nvSpPr>
        <p:spPr>
          <a:xfrm rot="16200000">
            <a:off x="3837263" y="2155277"/>
            <a:ext cx="24574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aseline="-25000" dirty="0"/>
              <a:t>Surface wave Magnitude Ms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F6E17E68-AFCC-D9E1-D5CC-BB8711819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135" y="172696"/>
            <a:ext cx="1183309" cy="81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P2.1-287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D1EED-EA77-D130-8581-5853ED9EE48B}"/>
              </a:ext>
            </a:extLst>
          </p:cNvPr>
          <p:cNvSpPr txBox="1"/>
          <p:nvPr/>
        </p:nvSpPr>
        <p:spPr>
          <a:xfrm>
            <a:off x="605284" y="1166842"/>
            <a:ext cx="92113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The REB produced by the IDC contains events in which surface wave detections, identified by </a:t>
            </a:r>
            <a:r>
              <a:rPr lang="en-GB" sz="1400" dirty="0" err="1"/>
              <a:t>Maxpmf</a:t>
            </a:r>
            <a:r>
              <a:rPr lang="en-GB" sz="1400" dirty="0"/>
              <a:t>, have been mis-associated.</a:t>
            </a:r>
          </a:p>
          <a:p>
            <a:pPr marL="285750" indent="-28575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So far 28 arrivals have been identified in 2022 from 17 different events, of which are mis-associated due to the 100° limit on association.</a:t>
            </a:r>
          </a:p>
          <a:p>
            <a:pPr marL="285750" indent="-28575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ea typeface="Times New Roman" panose="02020603050405020304" pitchFamily="18" charset="0"/>
              </a:rPr>
              <a:t>The impact of these mis-associations on the network averaged Ms has been demonstrated. This could potentially affect the reliability of event characterisation using </a:t>
            </a:r>
            <a:r>
              <a:rPr lang="en-GB" sz="1400" i="1" dirty="0" err="1">
                <a:effectLst/>
                <a:ea typeface="Times New Roman" panose="02020603050405020304" pitchFamily="18" charset="0"/>
              </a:rPr>
              <a:t>m</a:t>
            </a:r>
            <a:r>
              <a:rPr lang="en-GB" sz="1400" b="1" i="1" baseline="-25000" dirty="0" err="1">
                <a:effectLst/>
                <a:ea typeface="Times New Roman" panose="02020603050405020304" pitchFamily="18" charset="0"/>
              </a:rPr>
              <a:t>b</a:t>
            </a:r>
            <a:r>
              <a:rPr lang="en-GB" sz="1400" i="1" dirty="0" err="1">
                <a:effectLst/>
                <a:ea typeface="Times New Roman" panose="02020603050405020304" pitchFamily="18" charset="0"/>
              </a:rPr>
              <a:t>:M</a:t>
            </a:r>
            <a:r>
              <a:rPr lang="en-GB" sz="1400" i="1" baseline="-25000" dirty="0" err="1">
                <a:effectLst/>
                <a:ea typeface="Times New Roman" panose="02020603050405020304" pitchFamily="18" charset="0"/>
              </a:rPr>
              <a:t>s</a:t>
            </a:r>
            <a:r>
              <a:rPr lang="en-GB" sz="14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285750" indent="-28575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Continued investigation into how many different types of mis-association and how prevalent each are is required. </a:t>
            </a:r>
          </a:p>
          <a:p>
            <a:pPr marL="285750" indent="-28575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Recommend now that on going configuration checking is being done, test the use of azimuths to assist in association.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A2D8065-BD20-9103-8081-403CACDE5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359" y="4287936"/>
            <a:ext cx="4578282" cy="23874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EBFBDD-35FD-7200-64BC-65DBC9D82D87}"/>
              </a:ext>
            </a:extLst>
          </p:cNvPr>
          <p:cNvSpPr txBox="1"/>
          <p:nvPr/>
        </p:nvSpPr>
        <p:spPr>
          <a:xfrm>
            <a:off x="4254787" y="3834234"/>
            <a:ext cx="154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2022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E722BD40-02A1-D5DF-FA0D-A94429B5F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85" y="4288979"/>
            <a:ext cx="3135900" cy="2386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F55AB8-9962-4876-272B-39DCDC8EC3D0}"/>
              </a:ext>
            </a:extLst>
          </p:cNvPr>
          <p:cNvSpPr txBox="1"/>
          <p:nvPr/>
        </p:nvSpPr>
        <p:spPr>
          <a:xfrm>
            <a:off x="1420123" y="3833382"/>
            <a:ext cx="154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EB10A5-0E0A-B2F3-FF17-02F50FAC7F2E}"/>
              </a:ext>
            </a:extLst>
          </p:cNvPr>
          <p:cNvSpPr txBox="1"/>
          <p:nvPr/>
        </p:nvSpPr>
        <p:spPr>
          <a:xfrm>
            <a:off x="8543243" y="4437402"/>
            <a:ext cx="2002881" cy="203132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Three-component orientation issues are being fixed and as such back-azimuth residual should be used in associations. 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A2ECC79E-704C-D0F3-3AF7-70621A36A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135" y="172696"/>
            <a:ext cx="1183309" cy="81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4625A7-A4FC-6B6E-2D16-2A1FEF584678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P2.1-287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97553C-F754-7E6F-207D-38FFFBBDD78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F6F611-0BE4-DC87-CBAE-3EF47532EE01}"/>
              </a:ext>
            </a:extLst>
          </p:cNvPr>
          <p:cNvSpPr/>
          <p:nvPr/>
        </p:nvSpPr>
        <p:spPr>
          <a:xfrm>
            <a:off x="622040" y="1928314"/>
            <a:ext cx="982677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Stevens, J.L., Adams, D.A., and Baker, G.E., 2001. </a:t>
            </a:r>
            <a:r>
              <a:rPr lang="en-GB" sz="1600" i="1" dirty="0">
                <a:solidFill>
                  <a:srgbClr val="222222"/>
                </a:solidFill>
                <a:latin typeface="Arial" panose="020B0604020202020204" pitchFamily="34" charset="0"/>
              </a:rPr>
              <a:t>Improved surface wave detection and measurement using phase-matched filtering with a global one-degree dispersion model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. Science Applications International Corp., San Diego CA.</a:t>
            </a:r>
          </a:p>
          <a:p>
            <a:pPr marL="228600" indent="-228600">
              <a:buFont typeface="+mj-lt"/>
              <a:buAutoNum type="arabicPeriod"/>
            </a:pPr>
            <a:endParaRPr lang="en-GB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Rezapour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, M., and Pearce R.G., 1998</a:t>
            </a:r>
            <a:r>
              <a:rPr lang="en-GB" sz="1600" i="1" dirty="0">
                <a:solidFill>
                  <a:srgbClr val="222222"/>
                </a:solidFill>
                <a:latin typeface="Arial" panose="020B0604020202020204" pitchFamily="34" charset="0"/>
              </a:rPr>
              <a:t>. Bias in surface-wave magnitude Ms due to inadequate distance corrections. Bull. Seism. Soc. Am.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; 88(1), 43–61.</a:t>
            </a:r>
            <a:r>
              <a:rPr lang="en-GB" sz="1600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endParaRPr lang="en-GB" sz="1600" i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Stevens, J.L, 2007</a:t>
            </a:r>
            <a:r>
              <a:rPr lang="en-GB" sz="1600" i="1" dirty="0">
                <a:solidFill>
                  <a:srgbClr val="222222"/>
                </a:solidFill>
                <a:latin typeface="Arial" panose="020B0604020202020204" pitchFamily="34" charset="0"/>
              </a:rPr>
              <a:t>. Automatic Surface Wave Processing Support and Documentation. 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CTBTO Vienna International Centre.</a:t>
            </a:r>
          </a:p>
          <a:p>
            <a:pPr marL="228600" indent="-228600">
              <a:buFont typeface="+mj-lt"/>
              <a:buAutoNum type="arabicPeriod"/>
            </a:pPr>
            <a:endParaRPr lang="en-GB" sz="1600" i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Ekström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, G., 2006</a:t>
            </a:r>
            <a:r>
              <a:rPr lang="en-GB" sz="1600" i="1" dirty="0">
                <a:solidFill>
                  <a:srgbClr val="222222"/>
                </a:solidFill>
                <a:latin typeface="Arial" panose="020B0604020202020204" pitchFamily="34" charset="0"/>
              </a:rPr>
              <a:t>. Global Detection and Location of Seismic Sources by Using Surface Waves. Bull. Seism. Soc. Am.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; 96(4A), 1201–1212.</a:t>
            </a:r>
          </a:p>
          <a:p>
            <a:pPr marL="228600" indent="-228600">
              <a:buFont typeface="+mj-lt"/>
              <a:buAutoNum type="arabicPeriod"/>
            </a:pPr>
            <a:endParaRPr lang="en-GB" sz="1600" i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Selby, N.D., Marshall, P.D., and Bowers, D., 2012. </a:t>
            </a:r>
            <a:r>
              <a:rPr lang="en-GB" sz="16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</a:t>
            </a:r>
            <a:r>
              <a:rPr lang="en-GB" sz="1600" b="0" i="1" baseline="-250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</a:t>
            </a:r>
            <a:r>
              <a:rPr lang="en-GB" sz="16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:M</a:t>
            </a:r>
            <a:r>
              <a:rPr lang="en-GB" sz="1600" b="0" i="1" baseline="-250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</a:t>
            </a:r>
            <a:r>
              <a:rPr lang="en-GB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event screening revisited.</a:t>
            </a:r>
            <a:r>
              <a:rPr lang="en-GB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Bull. Seism. Soc. Am.</a:t>
            </a:r>
            <a:r>
              <a:rPr lang="en-GB" sz="16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; 102(1), 88-97.</a:t>
            </a:r>
            <a:endParaRPr lang="en-GB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GB" sz="1200" i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GB" sz="1000" i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28600" indent="-228600">
              <a:buAutoNum type="arabicPeriod"/>
            </a:pPr>
            <a:endParaRPr lang="en-GB" sz="10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28600" indent="-228600">
              <a:buAutoNum type="arabicPeriod"/>
            </a:pPr>
            <a:endParaRPr lang="en-GB" sz="10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3412261-77AD-A327-4260-407138246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135" y="172696"/>
            <a:ext cx="1183309" cy="81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0560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B6F18E-5D41-4285-977D-E49F839B00EE}"/>
</file>

<file path=customXml/itemProps2.xml><?xml version="1.0" encoding="utf-8"?>
<ds:datastoreItem xmlns:ds="http://schemas.openxmlformats.org/officeDocument/2006/customXml" ds:itemID="{95545234-864E-4040-8385-D55BE6DE66F0}"/>
</file>

<file path=customXml/itemProps3.xml><?xml version="1.0" encoding="utf-8"?>
<ds:datastoreItem xmlns:ds="http://schemas.openxmlformats.org/officeDocument/2006/customXml" ds:itemID="{B48AF0CD-4C88-4C88-B3AB-F2C954A9017C}"/>
</file>

<file path=docProps/app.xml><?xml version="1.0" encoding="utf-8"?>
<Properties xmlns="http://schemas.openxmlformats.org/officeDocument/2006/extended-properties" xmlns:vt="http://schemas.openxmlformats.org/officeDocument/2006/docPropsVTypes">
  <TotalTime>7109</TotalTime>
  <Words>1330</Words>
  <Application>Microsoft Office PowerPoint</Application>
  <PresentationFormat>Widescreen</PresentationFormat>
  <Paragraphs>109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Condon John AWE</cp:lastModifiedBy>
  <cp:revision>32</cp:revision>
  <dcterms:created xsi:type="dcterms:W3CDTF">2023-04-18T13:25:54Z</dcterms:created>
  <dcterms:modified xsi:type="dcterms:W3CDTF">2023-05-26T10:46:02Z</dcterms:modified>
</cp:coreProperties>
</file>