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48" r:id="rId2"/>
  </p:sldMasterIdLst>
  <p:handoutMasterIdLst>
    <p:handoutMasterId r:id="rId10"/>
  </p:handoutMasterIdLst>
  <p:sldIdLst>
    <p:sldId id="261" r:id="rId3"/>
    <p:sldId id="256" r:id="rId4"/>
    <p:sldId id="262" r:id="rId5"/>
    <p:sldId id="263" r:id="rId6"/>
    <p:sldId id="264" r:id="rId7"/>
    <p:sldId id="265" r:id="rId8"/>
    <p:sldId id="266" r:id="rId9"/>
  </p:sldIdLst>
  <p:sldSz cx="12192000" cy="6858000"/>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pening/Cover Slide" id="{3F57730A-5715-AC46-A105-BB04A9144E5D}">
          <p14:sldIdLst>
            <p14:sldId id="261"/>
          </p14:sldIdLst>
        </p14:section>
        <p14:section name="Presentation Template" id="{D3474E28-4AA6-E748-B496-81F08868819A}">
          <p14:sldIdLst>
            <p14:sldId id="256"/>
            <p14:sldId id="262"/>
            <p14:sldId id="263"/>
            <p14:sldId id="264"/>
            <p14:sldId id="265"/>
            <p14:sldId id="266"/>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579"/>
    <p:restoredTop sz="94685"/>
  </p:normalViewPr>
  <p:slideViewPr>
    <p:cSldViewPr snapToGrid="0">
      <p:cViewPr varScale="1">
        <p:scale>
          <a:sx n="71" d="100"/>
          <a:sy n="71" d="100"/>
        </p:scale>
        <p:origin x="84" y="162"/>
      </p:cViewPr>
      <p:guideLst/>
    </p:cSldViewPr>
  </p:slideViewPr>
  <p:notesTextViewPr>
    <p:cViewPr>
      <p:scale>
        <a:sx n="1" d="1"/>
        <a:sy n="1" d="1"/>
      </p:scale>
      <p:origin x="0" y="0"/>
    </p:cViewPr>
  </p:notesTextViewPr>
  <p:notesViewPr>
    <p:cSldViewPr snapToGrid="0">
      <p:cViewPr varScale="1">
        <p:scale>
          <a:sx n="85" d="100"/>
          <a:sy n="85" d="100"/>
        </p:scale>
        <p:origin x="3144"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8F37DD2-BCB3-44C9-8F6F-0EE92B74FACE}" type="datetimeFigureOut">
              <a:rPr lang="zh-CN" altLang="en-US" smtClean="0"/>
              <a:t>2023/6/6</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735BACA-9440-45AF-B150-BDF761022D5E}" type="slidenum">
              <a:rPr lang="zh-CN" altLang="en-US" smtClean="0"/>
              <a:t>‹#›</a:t>
            </a:fld>
            <a:endParaRPr lang="zh-CN" altLang="en-US"/>
          </a:p>
        </p:txBody>
      </p:sp>
    </p:spTree>
    <p:extLst>
      <p:ext uri="{BB962C8B-B14F-4D97-AF65-F5344CB8AC3E}">
        <p14:creationId xmlns:p14="http://schemas.microsoft.com/office/powerpoint/2010/main" val="225456674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grpSp>
        <p:nvGrpSpPr>
          <p:cNvPr id="3" name="Group 4">
            <a:extLst>
              <a:ext uri="{FF2B5EF4-FFF2-40B4-BE49-F238E27FC236}">
                <a16:creationId xmlns:a16="http://schemas.microsoft.com/office/drawing/2014/main" xmlns="" id="{215ECF44-0FCA-1717-6177-766F13B9527F}"/>
              </a:ext>
            </a:extLst>
          </p:cNvPr>
          <p:cNvGrpSpPr>
            <a:grpSpLocks noChangeAspect="1"/>
          </p:cNvGrpSpPr>
          <p:nvPr userDrawn="1"/>
        </p:nvGrpSpPr>
        <p:grpSpPr bwMode="auto">
          <a:xfrm>
            <a:off x="11020425" y="5397498"/>
            <a:ext cx="1003300" cy="1219199"/>
            <a:chOff x="6942" y="3400"/>
            <a:chExt cx="632" cy="768"/>
          </a:xfrm>
        </p:grpSpPr>
        <p:sp>
          <p:nvSpPr>
            <p:cNvPr id="4" name="AutoShape 3">
              <a:extLst>
                <a:ext uri="{FF2B5EF4-FFF2-40B4-BE49-F238E27FC236}">
                  <a16:creationId xmlns:a16="http://schemas.microsoft.com/office/drawing/2014/main" xmlns="" id="{B873EFF3-4F89-4731-E9E8-AAA21F372914}"/>
                </a:ext>
              </a:extLst>
            </p:cNvPr>
            <p:cNvSpPr>
              <a:spLocks noChangeAspect="1" noChangeArrowheads="1" noTextEdit="1"/>
            </p:cNvSpPr>
            <p:nvPr userDrawn="1"/>
          </p:nvSpPr>
          <p:spPr bwMode="auto">
            <a:xfrm>
              <a:off x="6942" y="3403"/>
              <a:ext cx="632" cy="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 name="Freeform 7">
              <a:extLst>
                <a:ext uri="{FF2B5EF4-FFF2-40B4-BE49-F238E27FC236}">
                  <a16:creationId xmlns:a16="http://schemas.microsoft.com/office/drawing/2014/main" xmlns="" id="{0E69EBC7-81FB-27CC-1DC9-21F0101A3D92}"/>
                </a:ext>
              </a:extLst>
            </p:cNvPr>
            <p:cNvSpPr>
              <a:spLocks/>
            </p:cNvSpPr>
            <p:nvPr userDrawn="1"/>
          </p:nvSpPr>
          <p:spPr bwMode="auto">
            <a:xfrm>
              <a:off x="7000" y="3407"/>
              <a:ext cx="518" cy="516"/>
            </a:xfrm>
            <a:custGeom>
              <a:avLst/>
              <a:gdLst>
                <a:gd name="T0" fmla="*/ 143 w 1542"/>
                <a:gd name="T1" fmla="*/ 1542 h 1542"/>
                <a:gd name="T2" fmla="*/ 143 w 1542"/>
                <a:gd name="T3" fmla="*/ 1542 h 1542"/>
                <a:gd name="T4" fmla="*/ 0 w 1542"/>
                <a:gd name="T5" fmla="*/ 1400 h 1542"/>
                <a:gd name="T6" fmla="*/ 0 w 1542"/>
                <a:gd name="T7" fmla="*/ 142 h 1542"/>
                <a:gd name="T8" fmla="*/ 143 w 1542"/>
                <a:gd name="T9" fmla="*/ 0 h 1542"/>
                <a:gd name="T10" fmla="*/ 1400 w 1542"/>
                <a:gd name="T11" fmla="*/ 0 h 1542"/>
                <a:gd name="T12" fmla="*/ 1542 w 1542"/>
                <a:gd name="T13" fmla="*/ 142 h 1542"/>
                <a:gd name="T14" fmla="*/ 1542 w 1542"/>
                <a:gd name="T15" fmla="*/ 1400 h 1542"/>
                <a:gd name="T16" fmla="*/ 1400 w 1542"/>
                <a:gd name="T17" fmla="*/ 1542 h 1542"/>
                <a:gd name="T18" fmla="*/ 143 w 1542"/>
                <a:gd name="T19" fmla="*/ 1542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2" h="1542">
                  <a:moveTo>
                    <a:pt x="143" y="1542"/>
                  </a:moveTo>
                  <a:lnTo>
                    <a:pt x="143" y="1542"/>
                  </a:lnTo>
                  <a:cubicBezTo>
                    <a:pt x="64" y="1542"/>
                    <a:pt x="0" y="1478"/>
                    <a:pt x="0" y="1400"/>
                  </a:cubicBezTo>
                  <a:lnTo>
                    <a:pt x="0" y="142"/>
                  </a:lnTo>
                  <a:cubicBezTo>
                    <a:pt x="0" y="64"/>
                    <a:pt x="64" y="0"/>
                    <a:pt x="143" y="0"/>
                  </a:cubicBezTo>
                  <a:lnTo>
                    <a:pt x="1400" y="0"/>
                  </a:lnTo>
                  <a:cubicBezTo>
                    <a:pt x="1478" y="0"/>
                    <a:pt x="1542" y="64"/>
                    <a:pt x="1542" y="142"/>
                  </a:cubicBezTo>
                  <a:lnTo>
                    <a:pt x="1542" y="1400"/>
                  </a:lnTo>
                  <a:cubicBezTo>
                    <a:pt x="1542" y="1478"/>
                    <a:pt x="1478" y="1542"/>
                    <a:pt x="1400" y="1542"/>
                  </a:cubicBezTo>
                  <a:lnTo>
                    <a:pt x="143" y="1542"/>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 name="Freeform 8">
              <a:extLst>
                <a:ext uri="{FF2B5EF4-FFF2-40B4-BE49-F238E27FC236}">
                  <a16:creationId xmlns:a16="http://schemas.microsoft.com/office/drawing/2014/main" xmlns="" id="{00CD6128-75A1-A75A-7386-9074387193A4}"/>
                </a:ext>
              </a:extLst>
            </p:cNvPr>
            <p:cNvSpPr>
              <a:spLocks noEditPoints="1"/>
            </p:cNvSpPr>
            <p:nvPr userDrawn="1"/>
          </p:nvSpPr>
          <p:spPr bwMode="auto">
            <a:xfrm>
              <a:off x="6993" y="3400"/>
              <a:ext cx="532" cy="530"/>
            </a:xfrm>
            <a:custGeom>
              <a:avLst/>
              <a:gdLst>
                <a:gd name="T0" fmla="*/ 1420 w 1582"/>
                <a:gd name="T1" fmla="*/ 0 h 1581"/>
                <a:gd name="T2" fmla="*/ 1420 w 1582"/>
                <a:gd name="T3" fmla="*/ 0 h 1581"/>
                <a:gd name="T4" fmla="*/ 163 w 1582"/>
                <a:gd name="T5" fmla="*/ 0 h 1581"/>
                <a:gd name="T6" fmla="*/ 0 w 1582"/>
                <a:gd name="T7" fmla="*/ 161 h 1581"/>
                <a:gd name="T8" fmla="*/ 0 w 1582"/>
                <a:gd name="T9" fmla="*/ 1419 h 1581"/>
                <a:gd name="T10" fmla="*/ 163 w 1582"/>
                <a:gd name="T11" fmla="*/ 1581 h 1581"/>
                <a:gd name="T12" fmla="*/ 1420 w 1582"/>
                <a:gd name="T13" fmla="*/ 1581 h 1581"/>
                <a:gd name="T14" fmla="*/ 1582 w 1582"/>
                <a:gd name="T15" fmla="*/ 1419 h 1581"/>
                <a:gd name="T16" fmla="*/ 1582 w 1582"/>
                <a:gd name="T17" fmla="*/ 161 h 1581"/>
                <a:gd name="T18" fmla="*/ 1420 w 1582"/>
                <a:gd name="T19" fmla="*/ 0 h 1581"/>
                <a:gd name="T20" fmla="*/ 1420 w 1582"/>
                <a:gd name="T21" fmla="*/ 39 h 1581"/>
                <a:gd name="T22" fmla="*/ 1420 w 1582"/>
                <a:gd name="T23" fmla="*/ 39 h 1581"/>
                <a:gd name="T24" fmla="*/ 1542 w 1582"/>
                <a:gd name="T25" fmla="*/ 161 h 1581"/>
                <a:gd name="T26" fmla="*/ 1542 w 1582"/>
                <a:gd name="T27" fmla="*/ 1419 h 1581"/>
                <a:gd name="T28" fmla="*/ 1420 w 1582"/>
                <a:gd name="T29" fmla="*/ 1541 h 1581"/>
                <a:gd name="T30" fmla="*/ 163 w 1582"/>
                <a:gd name="T31" fmla="*/ 1541 h 1581"/>
                <a:gd name="T32" fmla="*/ 40 w 1582"/>
                <a:gd name="T33" fmla="*/ 1419 h 1581"/>
                <a:gd name="T34" fmla="*/ 40 w 1582"/>
                <a:gd name="T35" fmla="*/ 161 h 1581"/>
                <a:gd name="T36" fmla="*/ 163 w 1582"/>
                <a:gd name="T37" fmla="*/ 39 h 1581"/>
                <a:gd name="T38" fmla="*/ 1420 w 1582"/>
                <a:gd name="T39" fmla="*/ 39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2" h="1581">
                  <a:moveTo>
                    <a:pt x="1420" y="0"/>
                  </a:moveTo>
                  <a:lnTo>
                    <a:pt x="1420" y="0"/>
                  </a:lnTo>
                  <a:lnTo>
                    <a:pt x="163" y="0"/>
                  </a:lnTo>
                  <a:cubicBezTo>
                    <a:pt x="73" y="0"/>
                    <a:pt x="0" y="72"/>
                    <a:pt x="0" y="161"/>
                  </a:cubicBezTo>
                  <a:lnTo>
                    <a:pt x="0" y="1419"/>
                  </a:lnTo>
                  <a:cubicBezTo>
                    <a:pt x="0" y="1508"/>
                    <a:pt x="73" y="1581"/>
                    <a:pt x="163" y="1581"/>
                  </a:cubicBezTo>
                  <a:lnTo>
                    <a:pt x="1420" y="1581"/>
                  </a:lnTo>
                  <a:cubicBezTo>
                    <a:pt x="1509" y="1581"/>
                    <a:pt x="1582" y="1508"/>
                    <a:pt x="1582" y="1419"/>
                  </a:cubicBezTo>
                  <a:lnTo>
                    <a:pt x="1582" y="161"/>
                  </a:lnTo>
                  <a:cubicBezTo>
                    <a:pt x="1582" y="72"/>
                    <a:pt x="1509" y="0"/>
                    <a:pt x="1420" y="0"/>
                  </a:cubicBezTo>
                  <a:close/>
                  <a:moveTo>
                    <a:pt x="1420" y="39"/>
                  </a:moveTo>
                  <a:lnTo>
                    <a:pt x="1420" y="39"/>
                  </a:lnTo>
                  <a:cubicBezTo>
                    <a:pt x="1487" y="39"/>
                    <a:pt x="1542" y="94"/>
                    <a:pt x="1542" y="161"/>
                  </a:cubicBezTo>
                  <a:lnTo>
                    <a:pt x="1542" y="1419"/>
                  </a:lnTo>
                  <a:cubicBezTo>
                    <a:pt x="1542" y="1486"/>
                    <a:pt x="1487" y="1541"/>
                    <a:pt x="1420" y="1541"/>
                  </a:cubicBezTo>
                  <a:lnTo>
                    <a:pt x="163" y="1541"/>
                  </a:lnTo>
                  <a:cubicBezTo>
                    <a:pt x="95" y="1541"/>
                    <a:pt x="40" y="1486"/>
                    <a:pt x="40" y="1419"/>
                  </a:cubicBezTo>
                  <a:lnTo>
                    <a:pt x="40" y="161"/>
                  </a:lnTo>
                  <a:cubicBezTo>
                    <a:pt x="40" y="94"/>
                    <a:pt x="95" y="39"/>
                    <a:pt x="163" y="39"/>
                  </a:cubicBezTo>
                  <a:lnTo>
                    <a:pt x="1420" y="39"/>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2314241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1EBDAC0-3989-9DEA-56D2-D9110E277CD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x-none"/>
          </a:p>
        </p:txBody>
      </p:sp>
      <p:sp>
        <p:nvSpPr>
          <p:cNvPr id="3" name="Picture Placeholder 2">
            <a:extLst>
              <a:ext uri="{FF2B5EF4-FFF2-40B4-BE49-F238E27FC236}">
                <a16:creationId xmlns:a16="http://schemas.microsoft.com/office/drawing/2014/main" xmlns="" id="{EDEEB673-96C5-9150-93A9-B8A68419558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x-none"/>
          </a:p>
        </p:txBody>
      </p:sp>
      <p:sp>
        <p:nvSpPr>
          <p:cNvPr id="4" name="Text Placeholder 3">
            <a:extLst>
              <a:ext uri="{FF2B5EF4-FFF2-40B4-BE49-F238E27FC236}">
                <a16:creationId xmlns:a16="http://schemas.microsoft.com/office/drawing/2014/main" xmlns="" id="{EB45DBFF-1905-96EA-F117-F7109DA88E0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xmlns="" id="{6B250AEF-CCD9-BDA4-BC61-04C3F1EBE42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2023/6/6</a:t>
            </a:fld>
            <a:endParaRPr lang="x-none"/>
          </a:p>
        </p:txBody>
      </p:sp>
      <p:sp>
        <p:nvSpPr>
          <p:cNvPr id="6" name="Footer Placeholder 5">
            <a:extLst>
              <a:ext uri="{FF2B5EF4-FFF2-40B4-BE49-F238E27FC236}">
                <a16:creationId xmlns:a16="http://schemas.microsoft.com/office/drawing/2014/main" xmlns="" id="{80B65F7D-AB3F-4B10-493C-818831748A90}"/>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7" name="Slide Number Placeholder 6">
            <a:extLst>
              <a:ext uri="{FF2B5EF4-FFF2-40B4-BE49-F238E27FC236}">
                <a16:creationId xmlns:a16="http://schemas.microsoft.com/office/drawing/2014/main" xmlns="" id="{24DBF558-90B7-EDC0-41D8-A7E587B8429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3054567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57DBD55-D949-603C-D4B0-76BF5A6F6E00}"/>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x-none"/>
          </a:p>
        </p:txBody>
      </p:sp>
      <p:sp>
        <p:nvSpPr>
          <p:cNvPr id="3" name="Vertical Text Placeholder 2">
            <a:extLst>
              <a:ext uri="{FF2B5EF4-FFF2-40B4-BE49-F238E27FC236}">
                <a16:creationId xmlns:a16="http://schemas.microsoft.com/office/drawing/2014/main" xmlns="" id="{99DA7AB6-60A3-C781-0F6C-EE05C02F7270}"/>
              </a:ext>
            </a:extLst>
          </p:cNvPr>
          <p:cNvSpPr>
            <a:spLocks noGrp="1"/>
          </p:cNvSpPr>
          <p:nvPr>
            <p:ph type="body" orient="vert" idx="1"/>
          </p:nvPr>
        </p:nvSpPr>
        <p:spPr>
          <a:xfrm>
            <a:off x="838200" y="1825625"/>
            <a:ext cx="10515600" cy="43513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a16="http://schemas.microsoft.com/office/drawing/2014/main" xmlns="" id="{6952BB46-382F-D2E7-AE45-6658D0BB5E0F}"/>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2023/6/6</a:t>
            </a:fld>
            <a:endParaRPr lang="x-none"/>
          </a:p>
        </p:txBody>
      </p:sp>
      <p:sp>
        <p:nvSpPr>
          <p:cNvPr id="5" name="Footer Placeholder 4">
            <a:extLst>
              <a:ext uri="{FF2B5EF4-FFF2-40B4-BE49-F238E27FC236}">
                <a16:creationId xmlns:a16="http://schemas.microsoft.com/office/drawing/2014/main" xmlns="" id="{6B38399F-CEA1-5E34-629D-5B852C64E342}"/>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6" name="Slide Number Placeholder 5">
            <a:extLst>
              <a:ext uri="{FF2B5EF4-FFF2-40B4-BE49-F238E27FC236}">
                <a16:creationId xmlns:a16="http://schemas.microsoft.com/office/drawing/2014/main" xmlns="" id="{BC3A48BB-D79A-C07C-2705-F0BB4F5BE686}"/>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159954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89559DF0-843B-0123-336F-436CBCFB8631}"/>
              </a:ext>
            </a:extLst>
          </p:cNvPr>
          <p:cNvSpPr>
            <a:spLocks noGrp="1"/>
          </p:cNvSpPr>
          <p:nvPr>
            <p:ph type="title" orient="vert"/>
          </p:nvPr>
        </p:nvSpPr>
        <p:spPr>
          <a:xfrm>
            <a:off x="8724900" y="365125"/>
            <a:ext cx="2628900" cy="5811838"/>
          </a:xfrm>
          <a:prstGeom prst="rect">
            <a:avLst/>
          </a:prstGeom>
        </p:spPr>
        <p:txBody>
          <a:bodyPr vert="eaVert"/>
          <a:lstStyle/>
          <a:p>
            <a:r>
              <a:rPr lang="en-GB"/>
              <a:t>Click to edit Master title style</a:t>
            </a:r>
            <a:endParaRPr lang="x-none"/>
          </a:p>
        </p:txBody>
      </p:sp>
      <p:sp>
        <p:nvSpPr>
          <p:cNvPr id="3" name="Vertical Text Placeholder 2">
            <a:extLst>
              <a:ext uri="{FF2B5EF4-FFF2-40B4-BE49-F238E27FC236}">
                <a16:creationId xmlns:a16="http://schemas.microsoft.com/office/drawing/2014/main" xmlns="" id="{7AF89A11-648F-F280-73CE-7BB16BDE2FC4}"/>
              </a:ext>
            </a:extLst>
          </p:cNvPr>
          <p:cNvSpPr>
            <a:spLocks noGrp="1"/>
          </p:cNvSpPr>
          <p:nvPr>
            <p:ph type="body" orient="vert" idx="1"/>
          </p:nvPr>
        </p:nvSpPr>
        <p:spPr>
          <a:xfrm>
            <a:off x="838200" y="365125"/>
            <a:ext cx="7734300" cy="58118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a16="http://schemas.microsoft.com/office/drawing/2014/main" xmlns="" id="{E091215F-8C03-13FA-7CA9-97C1ED8D67B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2023/6/6</a:t>
            </a:fld>
            <a:endParaRPr lang="x-none"/>
          </a:p>
        </p:txBody>
      </p:sp>
      <p:sp>
        <p:nvSpPr>
          <p:cNvPr id="5" name="Footer Placeholder 4">
            <a:extLst>
              <a:ext uri="{FF2B5EF4-FFF2-40B4-BE49-F238E27FC236}">
                <a16:creationId xmlns:a16="http://schemas.microsoft.com/office/drawing/2014/main" xmlns="" id="{8491B1AC-07AB-6379-312C-13CB86C4249C}"/>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6" name="Slide Number Placeholder 5">
            <a:extLst>
              <a:ext uri="{FF2B5EF4-FFF2-40B4-BE49-F238E27FC236}">
                <a16:creationId xmlns:a16="http://schemas.microsoft.com/office/drawing/2014/main" xmlns="" id="{3AB01CC9-1660-AC5F-55AF-2E2C09C74EC0}"/>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73028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E3B960F-DD99-15C9-0B8B-8812FA65F75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GB" dirty="0"/>
              <a:t>Click to edit Master title style</a:t>
            </a:r>
            <a:endParaRPr lang="x-none" dirty="0"/>
          </a:p>
        </p:txBody>
      </p:sp>
      <p:sp>
        <p:nvSpPr>
          <p:cNvPr id="3" name="Subtitle 2">
            <a:extLst>
              <a:ext uri="{FF2B5EF4-FFF2-40B4-BE49-F238E27FC236}">
                <a16:creationId xmlns:a16="http://schemas.microsoft.com/office/drawing/2014/main" xmlns="" id="{EC772C69-3FA2-7471-7D20-0193338A6E47}"/>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x-none"/>
          </a:p>
        </p:txBody>
      </p:sp>
      <p:sp>
        <p:nvSpPr>
          <p:cNvPr id="4" name="Date Placeholder 3">
            <a:extLst>
              <a:ext uri="{FF2B5EF4-FFF2-40B4-BE49-F238E27FC236}">
                <a16:creationId xmlns:a16="http://schemas.microsoft.com/office/drawing/2014/main" xmlns="" id="{8E6BD510-9EB7-352F-4299-E72E569B8D1C}"/>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2023/6/6</a:t>
            </a:fld>
            <a:endParaRPr lang="x-none"/>
          </a:p>
        </p:txBody>
      </p:sp>
      <p:sp>
        <p:nvSpPr>
          <p:cNvPr id="5" name="Footer Placeholder 4">
            <a:extLst>
              <a:ext uri="{FF2B5EF4-FFF2-40B4-BE49-F238E27FC236}">
                <a16:creationId xmlns:a16="http://schemas.microsoft.com/office/drawing/2014/main" xmlns="" id="{DBBE651C-E995-6D0C-69DF-B08DA91D3154}"/>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6" name="Slide Number Placeholder 5">
            <a:extLst>
              <a:ext uri="{FF2B5EF4-FFF2-40B4-BE49-F238E27FC236}">
                <a16:creationId xmlns:a16="http://schemas.microsoft.com/office/drawing/2014/main" xmlns="" id="{8F312567-4417-4398-7043-025006E25EC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202647108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D3FEE6D-2A0A-67BB-C604-40C5BDFAEB49}"/>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x-none"/>
          </a:p>
        </p:txBody>
      </p:sp>
      <p:sp>
        <p:nvSpPr>
          <p:cNvPr id="3" name="Content Placeholder 2">
            <a:extLst>
              <a:ext uri="{FF2B5EF4-FFF2-40B4-BE49-F238E27FC236}">
                <a16:creationId xmlns:a16="http://schemas.microsoft.com/office/drawing/2014/main" xmlns="" id="{3FCEE5B6-B354-536E-532A-A02EB76E3D6D}"/>
              </a:ext>
            </a:extLst>
          </p:cNvPr>
          <p:cNvSpPr>
            <a:spLocks noGrp="1"/>
          </p:cNvSpPr>
          <p:nvPr>
            <p:ph idx="1"/>
          </p:nvPr>
        </p:nvSpPr>
        <p:spPr>
          <a:xfrm>
            <a:off x="838200" y="1825625"/>
            <a:ext cx="10515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a16="http://schemas.microsoft.com/office/drawing/2014/main" xmlns="" id="{8CCE5EE6-4C68-A431-0DCB-255BEAF04A8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2023/6/6</a:t>
            </a:fld>
            <a:endParaRPr lang="x-none"/>
          </a:p>
        </p:txBody>
      </p:sp>
      <p:sp>
        <p:nvSpPr>
          <p:cNvPr id="5" name="Footer Placeholder 4">
            <a:extLst>
              <a:ext uri="{FF2B5EF4-FFF2-40B4-BE49-F238E27FC236}">
                <a16:creationId xmlns:a16="http://schemas.microsoft.com/office/drawing/2014/main" xmlns="" id="{EBDF841C-77A5-A0A1-BF7C-9C573C101E4E}"/>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6" name="Slide Number Placeholder 5">
            <a:extLst>
              <a:ext uri="{FF2B5EF4-FFF2-40B4-BE49-F238E27FC236}">
                <a16:creationId xmlns:a16="http://schemas.microsoft.com/office/drawing/2014/main" xmlns="" id="{19CAC301-62EA-06A8-25F1-AE7C9612CBB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1333895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85C434D-4BF7-DFF4-0CE1-4BF305023AC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GB"/>
              <a:t>Click to edit Master title style</a:t>
            </a:r>
            <a:endParaRPr lang="x-none"/>
          </a:p>
        </p:txBody>
      </p:sp>
      <p:sp>
        <p:nvSpPr>
          <p:cNvPr id="3" name="Text Placeholder 2">
            <a:extLst>
              <a:ext uri="{FF2B5EF4-FFF2-40B4-BE49-F238E27FC236}">
                <a16:creationId xmlns:a16="http://schemas.microsoft.com/office/drawing/2014/main" xmlns="" id="{533B80C5-078D-F5AF-1E84-F25F16AE7A84}"/>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xmlns="" id="{A5DC8A51-08E0-4D03-D419-13857F9F69BD}"/>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2023/6/6</a:t>
            </a:fld>
            <a:endParaRPr lang="x-none"/>
          </a:p>
        </p:txBody>
      </p:sp>
      <p:sp>
        <p:nvSpPr>
          <p:cNvPr id="5" name="Footer Placeholder 4">
            <a:extLst>
              <a:ext uri="{FF2B5EF4-FFF2-40B4-BE49-F238E27FC236}">
                <a16:creationId xmlns:a16="http://schemas.microsoft.com/office/drawing/2014/main" xmlns="" id="{BA815623-FFB6-DEBB-B2B7-25A8598B2D8D}"/>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6" name="Slide Number Placeholder 5">
            <a:extLst>
              <a:ext uri="{FF2B5EF4-FFF2-40B4-BE49-F238E27FC236}">
                <a16:creationId xmlns:a16="http://schemas.microsoft.com/office/drawing/2014/main" xmlns="" id="{C521D2B2-9B4B-1000-F7A1-B1293AC1F527}"/>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405801514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A5EF931-A94C-211D-4C16-E834A5996B32}"/>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x-none"/>
          </a:p>
        </p:txBody>
      </p:sp>
      <p:sp>
        <p:nvSpPr>
          <p:cNvPr id="3" name="Content Placeholder 2">
            <a:extLst>
              <a:ext uri="{FF2B5EF4-FFF2-40B4-BE49-F238E27FC236}">
                <a16:creationId xmlns:a16="http://schemas.microsoft.com/office/drawing/2014/main" xmlns="" id="{CF320A0E-285F-5530-02FF-F66B1777B81B}"/>
              </a:ext>
            </a:extLst>
          </p:cNvPr>
          <p:cNvSpPr>
            <a:spLocks noGrp="1"/>
          </p:cNvSpPr>
          <p:nvPr>
            <p:ph sz="half" idx="1"/>
          </p:nvPr>
        </p:nvSpPr>
        <p:spPr>
          <a:xfrm>
            <a:off x="838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Content Placeholder 3">
            <a:extLst>
              <a:ext uri="{FF2B5EF4-FFF2-40B4-BE49-F238E27FC236}">
                <a16:creationId xmlns:a16="http://schemas.microsoft.com/office/drawing/2014/main" xmlns="" id="{EC072D30-F2E3-0B3A-B30C-A5343C3BF523}"/>
              </a:ext>
            </a:extLst>
          </p:cNvPr>
          <p:cNvSpPr>
            <a:spLocks noGrp="1"/>
          </p:cNvSpPr>
          <p:nvPr>
            <p:ph sz="half" idx="2"/>
          </p:nvPr>
        </p:nvSpPr>
        <p:spPr>
          <a:xfrm>
            <a:off x="6172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5" name="Date Placeholder 4">
            <a:extLst>
              <a:ext uri="{FF2B5EF4-FFF2-40B4-BE49-F238E27FC236}">
                <a16:creationId xmlns:a16="http://schemas.microsoft.com/office/drawing/2014/main" xmlns="" id="{0B15F759-D83B-28DD-81FE-FB28B905A23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2023/6/6</a:t>
            </a:fld>
            <a:endParaRPr lang="x-none"/>
          </a:p>
        </p:txBody>
      </p:sp>
      <p:sp>
        <p:nvSpPr>
          <p:cNvPr id="6" name="Footer Placeholder 5">
            <a:extLst>
              <a:ext uri="{FF2B5EF4-FFF2-40B4-BE49-F238E27FC236}">
                <a16:creationId xmlns:a16="http://schemas.microsoft.com/office/drawing/2014/main" xmlns="" id="{2554AA6C-AC4A-254A-4ED5-382239E88EDC}"/>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7" name="Slide Number Placeholder 6">
            <a:extLst>
              <a:ext uri="{FF2B5EF4-FFF2-40B4-BE49-F238E27FC236}">
                <a16:creationId xmlns:a16="http://schemas.microsoft.com/office/drawing/2014/main" xmlns="" id="{7DE390A8-0B27-AD23-4D78-8B67D1F644A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663638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BA98552-CBBF-D10C-2851-CE5F323BE08F}"/>
              </a:ext>
            </a:extLst>
          </p:cNvPr>
          <p:cNvSpPr>
            <a:spLocks noGrp="1"/>
          </p:cNvSpPr>
          <p:nvPr>
            <p:ph type="title"/>
          </p:nvPr>
        </p:nvSpPr>
        <p:spPr>
          <a:xfrm>
            <a:off x="839788" y="365125"/>
            <a:ext cx="10515600" cy="1325563"/>
          </a:xfrm>
          <a:prstGeom prst="rect">
            <a:avLst/>
          </a:prstGeom>
        </p:spPr>
        <p:txBody>
          <a:bodyPr/>
          <a:lstStyle/>
          <a:p>
            <a:r>
              <a:rPr lang="en-GB"/>
              <a:t>Click to edit Master title style</a:t>
            </a:r>
            <a:endParaRPr lang="x-none"/>
          </a:p>
        </p:txBody>
      </p:sp>
      <p:sp>
        <p:nvSpPr>
          <p:cNvPr id="3" name="Text Placeholder 2">
            <a:extLst>
              <a:ext uri="{FF2B5EF4-FFF2-40B4-BE49-F238E27FC236}">
                <a16:creationId xmlns:a16="http://schemas.microsoft.com/office/drawing/2014/main" xmlns="" id="{FFFE88C3-615B-816B-C041-1B014F77F8F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xmlns="" id="{0A50F503-4249-0855-96AC-008B469A4FAF}"/>
              </a:ext>
            </a:extLst>
          </p:cNvPr>
          <p:cNvSpPr>
            <a:spLocks noGrp="1"/>
          </p:cNvSpPr>
          <p:nvPr>
            <p:ph sz="half" idx="2"/>
          </p:nvPr>
        </p:nvSpPr>
        <p:spPr>
          <a:xfrm>
            <a:off x="839788" y="2505075"/>
            <a:ext cx="5157787"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5" name="Text Placeholder 4">
            <a:extLst>
              <a:ext uri="{FF2B5EF4-FFF2-40B4-BE49-F238E27FC236}">
                <a16:creationId xmlns:a16="http://schemas.microsoft.com/office/drawing/2014/main" xmlns="" id="{25998227-D465-AE51-360B-A84D6E6A8CB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xmlns="" id="{8F1D8803-B841-D379-DA13-54B34C514063}"/>
              </a:ext>
            </a:extLst>
          </p:cNvPr>
          <p:cNvSpPr>
            <a:spLocks noGrp="1"/>
          </p:cNvSpPr>
          <p:nvPr>
            <p:ph sz="quarter" idx="4"/>
          </p:nvPr>
        </p:nvSpPr>
        <p:spPr>
          <a:xfrm>
            <a:off x="6172200" y="2505075"/>
            <a:ext cx="5183188"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7" name="Date Placeholder 6">
            <a:extLst>
              <a:ext uri="{FF2B5EF4-FFF2-40B4-BE49-F238E27FC236}">
                <a16:creationId xmlns:a16="http://schemas.microsoft.com/office/drawing/2014/main" xmlns="" id="{FA03BFB6-C264-EC78-DE85-31ED77A746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2023/6/6</a:t>
            </a:fld>
            <a:endParaRPr lang="x-none"/>
          </a:p>
        </p:txBody>
      </p:sp>
      <p:sp>
        <p:nvSpPr>
          <p:cNvPr id="8" name="Footer Placeholder 7">
            <a:extLst>
              <a:ext uri="{FF2B5EF4-FFF2-40B4-BE49-F238E27FC236}">
                <a16:creationId xmlns:a16="http://schemas.microsoft.com/office/drawing/2014/main" xmlns="" id="{00ADCE47-0D8A-89FC-52C2-D482F134EBB2}"/>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9" name="Slide Number Placeholder 8">
            <a:extLst>
              <a:ext uri="{FF2B5EF4-FFF2-40B4-BE49-F238E27FC236}">
                <a16:creationId xmlns:a16="http://schemas.microsoft.com/office/drawing/2014/main" xmlns="" id="{9A8CD5A7-1626-07AA-D2F2-7D9D7D8D6C12}"/>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2959806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813FC91-6701-22B3-F986-D2DE7F9935EC}"/>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x-none"/>
          </a:p>
        </p:txBody>
      </p:sp>
      <p:sp>
        <p:nvSpPr>
          <p:cNvPr id="3" name="Date Placeholder 2">
            <a:extLst>
              <a:ext uri="{FF2B5EF4-FFF2-40B4-BE49-F238E27FC236}">
                <a16:creationId xmlns:a16="http://schemas.microsoft.com/office/drawing/2014/main" xmlns="" id="{8865FC91-E1CF-B33B-4316-5F030AB3405E}"/>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2023/6/6</a:t>
            </a:fld>
            <a:endParaRPr lang="x-none"/>
          </a:p>
        </p:txBody>
      </p:sp>
      <p:sp>
        <p:nvSpPr>
          <p:cNvPr id="4" name="Footer Placeholder 3">
            <a:extLst>
              <a:ext uri="{FF2B5EF4-FFF2-40B4-BE49-F238E27FC236}">
                <a16:creationId xmlns:a16="http://schemas.microsoft.com/office/drawing/2014/main" xmlns="" id="{B713C2CC-BC4A-E4DF-8494-EC235D70283A}"/>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5" name="Slide Number Placeholder 4">
            <a:extLst>
              <a:ext uri="{FF2B5EF4-FFF2-40B4-BE49-F238E27FC236}">
                <a16:creationId xmlns:a16="http://schemas.microsoft.com/office/drawing/2014/main" xmlns="" id="{B66A15BA-FEE4-7386-6712-A96CDE521629}"/>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3855353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2A740188-5A5C-FAF9-2521-642030BDA5D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2023/6/6</a:t>
            </a:fld>
            <a:endParaRPr lang="x-none"/>
          </a:p>
        </p:txBody>
      </p:sp>
      <p:sp>
        <p:nvSpPr>
          <p:cNvPr id="3" name="Footer Placeholder 2">
            <a:extLst>
              <a:ext uri="{FF2B5EF4-FFF2-40B4-BE49-F238E27FC236}">
                <a16:creationId xmlns:a16="http://schemas.microsoft.com/office/drawing/2014/main" xmlns="" id="{08FDEB4D-A45C-1453-8190-7209781C688E}"/>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4" name="Slide Number Placeholder 3">
            <a:extLst>
              <a:ext uri="{FF2B5EF4-FFF2-40B4-BE49-F238E27FC236}">
                <a16:creationId xmlns:a16="http://schemas.microsoft.com/office/drawing/2014/main" xmlns="" id="{E398E109-5B87-E4B1-ADC1-030218708371}"/>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1428433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1D0AA26-4BB6-1D1A-037D-ACBAE49B0BA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x-none"/>
          </a:p>
        </p:txBody>
      </p:sp>
      <p:sp>
        <p:nvSpPr>
          <p:cNvPr id="3" name="Content Placeholder 2">
            <a:extLst>
              <a:ext uri="{FF2B5EF4-FFF2-40B4-BE49-F238E27FC236}">
                <a16:creationId xmlns:a16="http://schemas.microsoft.com/office/drawing/2014/main" xmlns="" id="{77456E84-B974-7F35-3C70-8E3E07AB2556}"/>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Text Placeholder 3">
            <a:extLst>
              <a:ext uri="{FF2B5EF4-FFF2-40B4-BE49-F238E27FC236}">
                <a16:creationId xmlns:a16="http://schemas.microsoft.com/office/drawing/2014/main" xmlns="" id="{F0A2D2F7-ABF5-8F11-2584-17C841342F7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xmlns="" id="{C5971083-6C28-83C7-1AC1-F475C8F45B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2023/6/6</a:t>
            </a:fld>
            <a:endParaRPr lang="x-none"/>
          </a:p>
        </p:txBody>
      </p:sp>
      <p:sp>
        <p:nvSpPr>
          <p:cNvPr id="6" name="Footer Placeholder 5">
            <a:extLst>
              <a:ext uri="{FF2B5EF4-FFF2-40B4-BE49-F238E27FC236}">
                <a16:creationId xmlns:a16="http://schemas.microsoft.com/office/drawing/2014/main" xmlns="" id="{3B3CCEC8-BA30-1F91-FADA-069CB64C2EDE}"/>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7" name="Slide Number Placeholder 6">
            <a:extLst>
              <a:ext uri="{FF2B5EF4-FFF2-40B4-BE49-F238E27FC236}">
                <a16:creationId xmlns:a16="http://schemas.microsoft.com/office/drawing/2014/main" xmlns="" id="{50E1819F-0494-7C02-1117-13ABFA5AED2E}"/>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2866319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emf"/><Relationship Id="rId13" Type="http://schemas.openxmlformats.org/officeDocument/2006/relationships/image" Target="../media/image7.emf"/><Relationship Id="rId3" Type="http://schemas.openxmlformats.org/officeDocument/2006/relationships/image" Target="../media/image1.jpg"/><Relationship Id="rId7" Type="http://schemas.openxmlformats.org/officeDocument/2006/relationships/slide" Target="../slides/slide4.xml"/><Relationship Id="rId12" Type="http://schemas.openxmlformats.org/officeDocument/2006/relationships/image" Target="../media/image6.emf"/><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3.emf"/><Relationship Id="rId11" Type="http://schemas.openxmlformats.org/officeDocument/2006/relationships/slide" Target="../slides/slide6.xml"/><Relationship Id="rId5" Type="http://schemas.openxmlformats.org/officeDocument/2006/relationships/slide" Target="../slides/slide2.xml"/><Relationship Id="rId10" Type="http://schemas.openxmlformats.org/officeDocument/2006/relationships/image" Target="../media/image5.emf"/><Relationship Id="rId4" Type="http://schemas.openxmlformats.org/officeDocument/2006/relationships/image" Target="../media/image2.emf"/><Relationship Id="rId9" Type="http://schemas.openxmlformats.org/officeDocument/2006/relationships/slide" Target="../slides/slide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8.png"/><Relationship Id="rId18" Type="http://schemas.openxmlformats.org/officeDocument/2006/relationships/image" Target="../media/image12.emf"/><Relationship Id="rId26" Type="http://schemas.openxmlformats.org/officeDocument/2006/relationships/image" Target="../media/image16.emf"/><Relationship Id="rId3" Type="http://schemas.openxmlformats.org/officeDocument/2006/relationships/slideLayout" Target="../slideLayouts/slideLayout4.xml"/><Relationship Id="rId21" Type="http://schemas.openxmlformats.org/officeDocument/2006/relationships/slide" Target="../slides/slide4.xml"/><Relationship Id="rId7" Type="http://schemas.openxmlformats.org/officeDocument/2006/relationships/slideLayout" Target="../slideLayouts/slideLayout8.xml"/><Relationship Id="rId12" Type="http://schemas.openxmlformats.org/officeDocument/2006/relationships/theme" Target="../theme/theme2.xml"/><Relationship Id="rId17" Type="http://schemas.openxmlformats.org/officeDocument/2006/relationships/slide" Target="../slides/slide2.xml"/><Relationship Id="rId25" Type="http://schemas.openxmlformats.org/officeDocument/2006/relationships/slide" Target="../slides/slide6.xml"/><Relationship Id="rId2" Type="http://schemas.openxmlformats.org/officeDocument/2006/relationships/slideLayout" Target="../slideLayouts/slideLayout3.xml"/><Relationship Id="rId16" Type="http://schemas.openxmlformats.org/officeDocument/2006/relationships/image" Target="../media/image11.emf"/><Relationship Id="rId20" Type="http://schemas.openxmlformats.org/officeDocument/2006/relationships/image" Target="../media/image13.emf"/><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24" Type="http://schemas.openxmlformats.org/officeDocument/2006/relationships/image" Target="../media/image15.emf"/><Relationship Id="rId5" Type="http://schemas.openxmlformats.org/officeDocument/2006/relationships/slideLayout" Target="../slideLayouts/slideLayout6.xml"/><Relationship Id="rId15" Type="http://schemas.openxmlformats.org/officeDocument/2006/relationships/image" Target="../media/image10.emf"/><Relationship Id="rId23" Type="http://schemas.openxmlformats.org/officeDocument/2006/relationships/slide" Target="../slides/slide5.xml"/><Relationship Id="rId10" Type="http://schemas.openxmlformats.org/officeDocument/2006/relationships/slideLayout" Target="../slideLayouts/slideLayout11.xml"/><Relationship Id="rId19" Type="http://schemas.openxmlformats.org/officeDocument/2006/relationships/slide" Target="../slides/slide3.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9.emf"/><Relationship Id="rId22" Type="http://schemas.openxmlformats.org/officeDocument/2006/relationships/image" Target="../media/image14.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4538A48F-A32D-1367-E754-FD1441CC128B}"/>
              </a:ext>
            </a:extLst>
          </p:cNvPr>
          <p:cNvPicPr>
            <a:picLocks noChangeAspect="1"/>
          </p:cNvPicPr>
          <p:nvPr userDrawn="1"/>
        </p:nvPicPr>
        <p:blipFill>
          <a:blip r:embed="rId4"/>
          <a:stretch>
            <a:fillRect/>
          </a:stretch>
        </p:blipFill>
        <p:spPr>
          <a:xfrm>
            <a:off x="197124" y="400850"/>
            <a:ext cx="2039389" cy="1019695"/>
          </a:xfrm>
          <a:prstGeom prst="rect">
            <a:avLst/>
          </a:prstGeom>
        </p:spPr>
      </p:pic>
      <p:pic>
        <p:nvPicPr>
          <p:cNvPr id="14" name="Picture 13">
            <a:hlinkClick r:id="rId5" action="ppaction://hlinksldjump"/>
            <a:extLst>
              <a:ext uri="{FF2B5EF4-FFF2-40B4-BE49-F238E27FC236}">
                <a16:creationId xmlns:a16="http://schemas.microsoft.com/office/drawing/2014/main" xmlns="" id="{180DFF96-CBFD-BE49-06A1-72B2C840F2F3}"/>
              </a:ext>
            </a:extLst>
          </p:cNvPr>
          <p:cNvPicPr>
            <a:picLocks noChangeAspect="1"/>
          </p:cNvPicPr>
          <p:nvPr userDrawn="1"/>
        </p:nvPicPr>
        <p:blipFill>
          <a:blip r:embed="rId6"/>
          <a:stretch>
            <a:fillRect/>
          </a:stretch>
        </p:blipFill>
        <p:spPr>
          <a:xfrm>
            <a:off x="315118" y="1927567"/>
            <a:ext cx="1803400" cy="723900"/>
          </a:xfrm>
          <a:prstGeom prst="rect">
            <a:avLst/>
          </a:prstGeom>
        </p:spPr>
      </p:pic>
      <p:pic>
        <p:nvPicPr>
          <p:cNvPr id="17" name="Picture 16">
            <a:hlinkClick r:id="rId7" action="ppaction://hlinksldjump"/>
            <a:extLst>
              <a:ext uri="{FF2B5EF4-FFF2-40B4-BE49-F238E27FC236}">
                <a16:creationId xmlns:a16="http://schemas.microsoft.com/office/drawing/2014/main" xmlns="" id="{8A824A85-4E9D-4703-1A33-A7316C088964}"/>
              </a:ext>
            </a:extLst>
          </p:cNvPr>
          <p:cNvPicPr>
            <a:picLocks noChangeAspect="1"/>
          </p:cNvPicPr>
          <p:nvPr userDrawn="1"/>
        </p:nvPicPr>
        <p:blipFill>
          <a:blip r:embed="rId8"/>
          <a:stretch>
            <a:fillRect/>
          </a:stretch>
        </p:blipFill>
        <p:spPr>
          <a:xfrm>
            <a:off x="2819167" y="1927567"/>
            <a:ext cx="1803400" cy="723900"/>
          </a:xfrm>
          <a:prstGeom prst="rect">
            <a:avLst/>
          </a:prstGeom>
        </p:spPr>
      </p:pic>
      <p:pic>
        <p:nvPicPr>
          <p:cNvPr id="19" name="Picture 18">
            <a:hlinkClick r:id="rId9" action="ppaction://hlinksldjump"/>
            <a:extLst>
              <a:ext uri="{FF2B5EF4-FFF2-40B4-BE49-F238E27FC236}">
                <a16:creationId xmlns:a16="http://schemas.microsoft.com/office/drawing/2014/main" xmlns="" id="{C7F0C88D-B6B0-C38F-4C5B-39A96B625EA8}"/>
              </a:ext>
            </a:extLst>
          </p:cNvPr>
          <p:cNvPicPr>
            <a:picLocks noChangeAspect="1"/>
          </p:cNvPicPr>
          <p:nvPr userDrawn="1"/>
        </p:nvPicPr>
        <p:blipFill>
          <a:blip r:embed="rId10"/>
          <a:stretch>
            <a:fillRect/>
          </a:stretch>
        </p:blipFill>
        <p:spPr>
          <a:xfrm>
            <a:off x="7569433" y="1927567"/>
            <a:ext cx="1803400" cy="723900"/>
          </a:xfrm>
          <a:prstGeom prst="rect">
            <a:avLst/>
          </a:prstGeom>
        </p:spPr>
      </p:pic>
      <p:pic>
        <p:nvPicPr>
          <p:cNvPr id="20" name="Picture 19">
            <a:hlinkClick r:id="rId11" action="ppaction://hlinksldjump"/>
            <a:extLst>
              <a:ext uri="{FF2B5EF4-FFF2-40B4-BE49-F238E27FC236}">
                <a16:creationId xmlns:a16="http://schemas.microsoft.com/office/drawing/2014/main" xmlns="" id="{8ECB7A75-0964-BEB3-0070-79F92D4D6FB1}"/>
              </a:ext>
            </a:extLst>
          </p:cNvPr>
          <p:cNvPicPr>
            <a:picLocks noChangeAspect="1"/>
          </p:cNvPicPr>
          <p:nvPr userDrawn="1"/>
        </p:nvPicPr>
        <p:blipFill>
          <a:blip r:embed="rId12"/>
          <a:stretch>
            <a:fillRect/>
          </a:stretch>
        </p:blipFill>
        <p:spPr>
          <a:xfrm>
            <a:off x="10073482" y="1927567"/>
            <a:ext cx="1803400" cy="723900"/>
          </a:xfrm>
          <a:prstGeom prst="rect">
            <a:avLst/>
          </a:prstGeom>
        </p:spPr>
      </p:pic>
      <p:pic>
        <p:nvPicPr>
          <p:cNvPr id="25" name="Picture 24">
            <a:hlinkClick r:id="" action="ppaction://hlinkshowjump?jump=nextslide"/>
            <a:extLst>
              <a:ext uri="{FF2B5EF4-FFF2-40B4-BE49-F238E27FC236}">
                <a16:creationId xmlns:a16="http://schemas.microsoft.com/office/drawing/2014/main" xmlns="" id="{77F864E7-E11A-601B-0EAF-441012483A61}"/>
              </a:ext>
            </a:extLst>
          </p:cNvPr>
          <p:cNvPicPr>
            <a:picLocks noChangeAspect="1"/>
          </p:cNvPicPr>
          <p:nvPr userDrawn="1"/>
        </p:nvPicPr>
        <p:blipFill>
          <a:blip r:embed="rId13"/>
          <a:stretch>
            <a:fillRect/>
          </a:stretch>
        </p:blipFill>
        <p:spPr>
          <a:xfrm>
            <a:off x="5379720" y="3624775"/>
            <a:ext cx="1432560" cy="396240"/>
          </a:xfrm>
          <a:prstGeom prst="rect">
            <a:avLst/>
          </a:prstGeom>
          <a:effectLst>
            <a:outerShdw blurRad="50800" dist="38100" dir="2700000" algn="tl" rotWithShape="0">
              <a:prstClr val="black">
                <a:alpha val="40000"/>
              </a:prstClr>
            </a:outerShdw>
          </a:effectLst>
        </p:spPr>
      </p:pic>
      <p:grpSp>
        <p:nvGrpSpPr>
          <p:cNvPr id="26" name="Group 11">
            <a:extLst>
              <a:ext uri="{FF2B5EF4-FFF2-40B4-BE49-F238E27FC236}">
                <a16:creationId xmlns:a16="http://schemas.microsoft.com/office/drawing/2014/main" xmlns="" id="{87BECB55-2370-A93A-504C-917D8AAAC01C}"/>
              </a:ext>
            </a:extLst>
          </p:cNvPr>
          <p:cNvGrpSpPr>
            <a:grpSpLocks noChangeAspect="1"/>
          </p:cNvGrpSpPr>
          <p:nvPr userDrawn="1"/>
        </p:nvGrpSpPr>
        <p:grpSpPr bwMode="auto">
          <a:xfrm>
            <a:off x="2640003" y="2912198"/>
            <a:ext cx="2161727" cy="2160000"/>
            <a:chOff x="1720" y="1835"/>
            <a:chExt cx="1253" cy="1252"/>
          </a:xfrm>
        </p:grpSpPr>
        <p:sp>
          <p:nvSpPr>
            <p:cNvPr id="27" name="AutoShape 10">
              <a:extLst>
                <a:ext uri="{FF2B5EF4-FFF2-40B4-BE49-F238E27FC236}">
                  <a16:creationId xmlns:a16="http://schemas.microsoft.com/office/drawing/2014/main" xmlns="" id="{0BF46A3D-AFD0-A49B-C2E9-1B2B73179EF1}"/>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Freeform 12">
              <a:extLst>
                <a:ext uri="{FF2B5EF4-FFF2-40B4-BE49-F238E27FC236}">
                  <a16:creationId xmlns:a16="http://schemas.microsoft.com/office/drawing/2014/main" xmlns="" id="{8D737626-C88A-9461-D26D-7D37D49B48EF}"/>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9" name="Freeform 13">
              <a:extLst>
                <a:ext uri="{FF2B5EF4-FFF2-40B4-BE49-F238E27FC236}">
                  <a16:creationId xmlns:a16="http://schemas.microsoft.com/office/drawing/2014/main" xmlns="" id="{30B50F5E-56B1-5228-9769-5202FABA30EC}"/>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0" name="Group 11">
            <a:extLst>
              <a:ext uri="{FF2B5EF4-FFF2-40B4-BE49-F238E27FC236}">
                <a16:creationId xmlns:a16="http://schemas.microsoft.com/office/drawing/2014/main" xmlns="" id="{697910CC-4673-7714-0AAC-019E7ED7A60C}"/>
              </a:ext>
            </a:extLst>
          </p:cNvPr>
          <p:cNvGrpSpPr>
            <a:grpSpLocks noChangeAspect="1"/>
          </p:cNvGrpSpPr>
          <p:nvPr userDrawn="1"/>
        </p:nvGrpSpPr>
        <p:grpSpPr bwMode="auto">
          <a:xfrm>
            <a:off x="7390269" y="2932111"/>
            <a:ext cx="2161727" cy="2160000"/>
            <a:chOff x="1720" y="1835"/>
            <a:chExt cx="1253" cy="1252"/>
          </a:xfrm>
        </p:grpSpPr>
        <p:sp>
          <p:nvSpPr>
            <p:cNvPr id="31" name="AutoShape 10">
              <a:extLst>
                <a:ext uri="{FF2B5EF4-FFF2-40B4-BE49-F238E27FC236}">
                  <a16:creationId xmlns:a16="http://schemas.microsoft.com/office/drawing/2014/main" xmlns="" id="{38F824B9-9A90-6EAD-87E6-628E66C05A39}"/>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12">
              <a:extLst>
                <a:ext uri="{FF2B5EF4-FFF2-40B4-BE49-F238E27FC236}">
                  <a16:creationId xmlns:a16="http://schemas.microsoft.com/office/drawing/2014/main" xmlns="" id="{366E077A-5836-EBB2-0444-76188B27B94F}"/>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3" name="Freeform 13">
              <a:extLst>
                <a:ext uri="{FF2B5EF4-FFF2-40B4-BE49-F238E27FC236}">
                  <a16:creationId xmlns:a16="http://schemas.microsoft.com/office/drawing/2014/main" xmlns="" id="{79137E47-A439-04D3-7800-24C7697559EC}"/>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4" name="Group 11">
            <a:extLst>
              <a:ext uri="{FF2B5EF4-FFF2-40B4-BE49-F238E27FC236}">
                <a16:creationId xmlns:a16="http://schemas.microsoft.com/office/drawing/2014/main" xmlns="" id="{1D38449B-7C18-ABFD-7088-115319826A8D}"/>
              </a:ext>
            </a:extLst>
          </p:cNvPr>
          <p:cNvGrpSpPr>
            <a:grpSpLocks noChangeAspect="1"/>
          </p:cNvGrpSpPr>
          <p:nvPr userDrawn="1"/>
        </p:nvGrpSpPr>
        <p:grpSpPr bwMode="auto">
          <a:xfrm>
            <a:off x="9894318" y="2912198"/>
            <a:ext cx="2161727" cy="2160000"/>
            <a:chOff x="1720" y="1835"/>
            <a:chExt cx="1253" cy="1252"/>
          </a:xfrm>
        </p:grpSpPr>
        <p:sp>
          <p:nvSpPr>
            <p:cNvPr id="35" name="AutoShape 10">
              <a:extLst>
                <a:ext uri="{FF2B5EF4-FFF2-40B4-BE49-F238E27FC236}">
                  <a16:creationId xmlns:a16="http://schemas.microsoft.com/office/drawing/2014/main" xmlns="" id="{D5977EF8-B3CB-0B81-AC41-3C2BC0F80C32}"/>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 name="Freeform 12">
              <a:extLst>
                <a:ext uri="{FF2B5EF4-FFF2-40B4-BE49-F238E27FC236}">
                  <a16:creationId xmlns:a16="http://schemas.microsoft.com/office/drawing/2014/main" xmlns="" id="{F3924527-DFC7-2B7F-5519-6FC0B96C02C5}"/>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7" name="Freeform 13">
              <a:extLst>
                <a:ext uri="{FF2B5EF4-FFF2-40B4-BE49-F238E27FC236}">
                  <a16:creationId xmlns:a16="http://schemas.microsoft.com/office/drawing/2014/main" xmlns="" id="{85040B19-2A7A-19CC-5A2F-0B28E79FA175}"/>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8" name="Group 11">
            <a:extLst>
              <a:ext uri="{FF2B5EF4-FFF2-40B4-BE49-F238E27FC236}">
                <a16:creationId xmlns:a16="http://schemas.microsoft.com/office/drawing/2014/main" xmlns="" id="{6AF918A3-7A8E-8548-961B-6CDF3C710F71}"/>
              </a:ext>
            </a:extLst>
          </p:cNvPr>
          <p:cNvGrpSpPr>
            <a:grpSpLocks noChangeAspect="1"/>
          </p:cNvGrpSpPr>
          <p:nvPr userDrawn="1"/>
        </p:nvGrpSpPr>
        <p:grpSpPr bwMode="auto">
          <a:xfrm>
            <a:off x="135955" y="2932111"/>
            <a:ext cx="2161727" cy="2160000"/>
            <a:chOff x="1720" y="1835"/>
            <a:chExt cx="1253" cy="1252"/>
          </a:xfrm>
        </p:grpSpPr>
        <p:sp>
          <p:nvSpPr>
            <p:cNvPr id="39" name="AutoShape 10">
              <a:extLst>
                <a:ext uri="{FF2B5EF4-FFF2-40B4-BE49-F238E27FC236}">
                  <a16:creationId xmlns:a16="http://schemas.microsoft.com/office/drawing/2014/main" xmlns="" id="{7B701403-7F66-93FD-8F50-A85E680EAC99}"/>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 name="Freeform 12">
              <a:extLst>
                <a:ext uri="{FF2B5EF4-FFF2-40B4-BE49-F238E27FC236}">
                  <a16:creationId xmlns:a16="http://schemas.microsoft.com/office/drawing/2014/main" xmlns="" id="{2C723704-3C24-092E-E0D7-DD5533DCE0F8}"/>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1" name="Freeform 13">
              <a:extLst>
                <a:ext uri="{FF2B5EF4-FFF2-40B4-BE49-F238E27FC236}">
                  <a16:creationId xmlns:a16="http://schemas.microsoft.com/office/drawing/2014/main" xmlns="" id="{E552E5E4-A131-E945-A2C6-724F991CB798}"/>
                </a:ext>
              </a:extLst>
            </p:cNvPr>
            <p:cNvSpPr>
              <a:spLocks noChangeAspect="1"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2" name="Group 4">
            <a:extLst>
              <a:ext uri="{FF2B5EF4-FFF2-40B4-BE49-F238E27FC236}">
                <a16:creationId xmlns:a16="http://schemas.microsoft.com/office/drawing/2014/main" xmlns="" id="{8360A02C-CB7E-D46E-5E90-D8CD446F431F}"/>
              </a:ext>
            </a:extLst>
          </p:cNvPr>
          <p:cNvGrpSpPr>
            <a:grpSpLocks noChangeAspect="1"/>
          </p:cNvGrpSpPr>
          <p:nvPr userDrawn="1"/>
        </p:nvGrpSpPr>
        <p:grpSpPr bwMode="auto">
          <a:xfrm>
            <a:off x="5162550" y="4986338"/>
            <a:ext cx="1866900" cy="1625600"/>
            <a:chOff x="3252" y="3141"/>
            <a:chExt cx="1176" cy="1024"/>
          </a:xfrm>
        </p:grpSpPr>
        <p:sp>
          <p:nvSpPr>
            <p:cNvPr id="3" name="AutoShape 3">
              <a:extLst>
                <a:ext uri="{FF2B5EF4-FFF2-40B4-BE49-F238E27FC236}">
                  <a16:creationId xmlns:a16="http://schemas.microsoft.com/office/drawing/2014/main" xmlns="" id="{3DEBD16A-D37B-E95C-21B4-FC855993F4CC}"/>
                </a:ext>
              </a:extLst>
            </p:cNvPr>
            <p:cNvSpPr>
              <a:spLocks noChangeAspect="1" noChangeArrowheads="1" noTextEdit="1"/>
            </p:cNvSpPr>
            <p:nvPr userDrawn="1"/>
          </p:nvSpPr>
          <p:spPr bwMode="auto">
            <a:xfrm>
              <a:off x="3252" y="3141"/>
              <a:ext cx="1176" cy="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 name="Freeform 5">
              <a:extLst>
                <a:ext uri="{FF2B5EF4-FFF2-40B4-BE49-F238E27FC236}">
                  <a16:creationId xmlns:a16="http://schemas.microsoft.com/office/drawing/2014/main" xmlns="" id="{80130735-FEF1-6DC4-7B95-DFCE3EBC625E}"/>
                </a:ext>
              </a:extLst>
            </p:cNvPr>
            <p:cNvSpPr>
              <a:spLocks/>
            </p:cNvSpPr>
            <p:nvPr userDrawn="1"/>
          </p:nvSpPr>
          <p:spPr bwMode="auto">
            <a:xfrm>
              <a:off x="3389" y="4004"/>
              <a:ext cx="902" cy="149"/>
            </a:xfrm>
            <a:custGeom>
              <a:avLst/>
              <a:gdLst>
                <a:gd name="T0" fmla="*/ 83 w 1913"/>
                <a:gd name="T1" fmla="*/ 349 h 349"/>
                <a:gd name="T2" fmla="*/ 83 w 1913"/>
                <a:gd name="T3" fmla="*/ 349 h 349"/>
                <a:gd name="T4" fmla="*/ 0 w 1913"/>
                <a:gd name="T5" fmla="*/ 265 h 349"/>
                <a:gd name="T6" fmla="*/ 0 w 1913"/>
                <a:gd name="T7" fmla="*/ 83 h 349"/>
                <a:gd name="T8" fmla="*/ 83 w 1913"/>
                <a:gd name="T9" fmla="*/ 0 h 349"/>
                <a:gd name="T10" fmla="*/ 1829 w 1913"/>
                <a:gd name="T11" fmla="*/ 0 h 349"/>
                <a:gd name="T12" fmla="*/ 1913 w 1913"/>
                <a:gd name="T13" fmla="*/ 83 h 349"/>
                <a:gd name="T14" fmla="*/ 1913 w 1913"/>
                <a:gd name="T15" fmla="*/ 265 h 349"/>
                <a:gd name="T16" fmla="*/ 1829 w 1913"/>
                <a:gd name="T17" fmla="*/ 349 h 349"/>
                <a:gd name="T18" fmla="*/ 83 w 1913"/>
                <a:gd name="T19" fmla="*/ 349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13" h="349">
                  <a:moveTo>
                    <a:pt x="83" y="349"/>
                  </a:moveTo>
                  <a:lnTo>
                    <a:pt x="83" y="349"/>
                  </a:lnTo>
                  <a:cubicBezTo>
                    <a:pt x="37" y="349"/>
                    <a:pt x="0" y="311"/>
                    <a:pt x="0" y="265"/>
                  </a:cubicBezTo>
                  <a:lnTo>
                    <a:pt x="0" y="83"/>
                  </a:lnTo>
                  <a:cubicBezTo>
                    <a:pt x="0" y="37"/>
                    <a:pt x="37" y="0"/>
                    <a:pt x="83" y="0"/>
                  </a:cubicBezTo>
                  <a:lnTo>
                    <a:pt x="1829" y="0"/>
                  </a:lnTo>
                  <a:cubicBezTo>
                    <a:pt x="1875" y="0"/>
                    <a:pt x="1913" y="37"/>
                    <a:pt x="1913" y="83"/>
                  </a:cubicBezTo>
                  <a:lnTo>
                    <a:pt x="1913" y="265"/>
                  </a:lnTo>
                  <a:cubicBezTo>
                    <a:pt x="1913" y="311"/>
                    <a:pt x="1875" y="349"/>
                    <a:pt x="1829" y="349"/>
                  </a:cubicBezTo>
                  <a:lnTo>
                    <a:pt x="83" y="349"/>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 name="Freeform 6">
              <a:extLst>
                <a:ext uri="{FF2B5EF4-FFF2-40B4-BE49-F238E27FC236}">
                  <a16:creationId xmlns:a16="http://schemas.microsoft.com/office/drawing/2014/main" xmlns="" id="{C2630D5B-8DBE-D04E-C2BB-3A7250FD01C2}"/>
                </a:ext>
              </a:extLst>
            </p:cNvPr>
            <p:cNvSpPr>
              <a:spLocks noEditPoints="1"/>
            </p:cNvSpPr>
            <p:nvPr userDrawn="1"/>
          </p:nvSpPr>
          <p:spPr bwMode="auto">
            <a:xfrm>
              <a:off x="3365" y="3987"/>
              <a:ext cx="959" cy="159"/>
            </a:xfrm>
            <a:custGeom>
              <a:avLst/>
              <a:gdLst>
                <a:gd name="T0" fmla="*/ 1849 w 1953"/>
                <a:gd name="T1" fmla="*/ 0 h 388"/>
                <a:gd name="T2" fmla="*/ 1849 w 1953"/>
                <a:gd name="T3" fmla="*/ 0 h 388"/>
                <a:gd name="T4" fmla="*/ 103 w 1953"/>
                <a:gd name="T5" fmla="*/ 0 h 388"/>
                <a:gd name="T6" fmla="*/ 0 w 1953"/>
                <a:gd name="T7" fmla="*/ 103 h 388"/>
                <a:gd name="T8" fmla="*/ 0 w 1953"/>
                <a:gd name="T9" fmla="*/ 285 h 388"/>
                <a:gd name="T10" fmla="*/ 103 w 1953"/>
                <a:gd name="T11" fmla="*/ 388 h 388"/>
                <a:gd name="T12" fmla="*/ 1849 w 1953"/>
                <a:gd name="T13" fmla="*/ 388 h 388"/>
                <a:gd name="T14" fmla="*/ 1953 w 1953"/>
                <a:gd name="T15" fmla="*/ 285 h 388"/>
                <a:gd name="T16" fmla="*/ 1953 w 1953"/>
                <a:gd name="T17" fmla="*/ 103 h 388"/>
                <a:gd name="T18" fmla="*/ 1849 w 1953"/>
                <a:gd name="T19" fmla="*/ 0 h 388"/>
                <a:gd name="T20" fmla="*/ 1849 w 1953"/>
                <a:gd name="T21" fmla="*/ 40 h 388"/>
                <a:gd name="T22" fmla="*/ 1849 w 1953"/>
                <a:gd name="T23" fmla="*/ 40 h 388"/>
                <a:gd name="T24" fmla="*/ 1913 w 1953"/>
                <a:gd name="T25" fmla="*/ 103 h 388"/>
                <a:gd name="T26" fmla="*/ 1913 w 1953"/>
                <a:gd name="T27" fmla="*/ 285 h 388"/>
                <a:gd name="T28" fmla="*/ 1849 w 1953"/>
                <a:gd name="T29" fmla="*/ 348 h 388"/>
                <a:gd name="T30" fmla="*/ 103 w 1953"/>
                <a:gd name="T31" fmla="*/ 348 h 388"/>
                <a:gd name="T32" fmla="*/ 39 w 1953"/>
                <a:gd name="T33" fmla="*/ 285 h 388"/>
                <a:gd name="T34" fmla="*/ 39 w 1953"/>
                <a:gd name="T35" fmla="*/ 103 h 388"/>
                <a:gd name="T36" fmla="*/ 103 w 1953"/>
                <a:gd name="T37" fmla="*/ 40 h 388"/>
                <a:gd name="T38" fmla="*/ 1849 w 1953"/>
                <a:gd name="T39" fmla="*/ 4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53" h="388">
                  <a:moveTo>
                    <a:pt x="1849" y="0"/>
                  </a:moveTo>
                  <a:lnTo>
                    <a:pt x="1849" y="0"/>
                  </a:lnTo>
                  <a:lnTo>
                    <a:pt x="103" y="0"/>
                  </a:lnTo>
                  <a:cubicBezTo>
                    <a:pt x="46" y="0"/>
                    <a:pt x="0" y="46"/>
                    <a:pt x="0" y="103"/>
                  </a:cubicBezTo>
                  <a:lnTo>
                    <a:pt x="0" y="285"/>
                  </a:lnTo>
                  <a:cubicBezTo>
                    <a:pt x="0" y="342"/>
                    <a:pt x="46" y="388"/>
                    <a:pt x="103" y="388"/>
                  </a:cubicBezTo>
                  <a:lnTo>
                    <a:pt x="1849" y="388"/>
                  </a:lnTo>
                  <a:cubicBezTo>
                    <a:pt x="1906" y="388"/>
                    <a:pt x="1953" y="342"/>
                    <a:pt x="1953" y="285"/>
                  </a:cubicBezTo>
                  <a:lnTo>
                    <a:pt x="1953" y="103"/>
                  </a:lnTo>
                  <a:cubicBezTo>
                    <a:pt x="1953" y="46"/>
                    <a:pt x="1906" y="0"/>
                    <a:pt x="1849" y="0"/>
                  </a:cubicBezTo>
                  <a:close/>
                  <a:moveTo>
                    <a:pt x="1849" y="40"/>
                  </a:moveTo>
                  <a:lnTo>
                    <a:pt x="1849" y="40"/>
                  </a:lnTo>
                  <a:cubicBezTo>
                    <a:pt x="1884" y="40"/>
                    <a:pt x="1913" y="68"/>
                    <a:pt x="1913" y="103"/>
                  </a:cubicBezTo>
                  <a:lnTo>
                    <a:pt x="1913" y="285"/>
                  </a:lnTo>
                  <a:cubicBezTo>
                    <a:pt x="1913" y="320"/>
                    <a:pt x="1884" y="348"/>
                    <a:pt x="1849" y="348"/>
                  </a:cubicBezTo>
                  <a:lnTo>
                    <a:pt x="103" y="348"/>
                  </a:lnTo>
                  <a:cubicBezTo>
                    <a:pt x="68" y="348"/>
                    <a:pt x="39" y="320"/>
                    <a:pt x="39" y="285"/>
                  </a:cubicBezTo>
                  <a:lnTo>
                    <a:pt x="39" y="103"/>
                  </a:lnTo>
                  <a:cubicBezTo>
                    <a:pt x="39" y="68"/>
                    <a:pt x="68" y="40"/>
                    <a:pt x="103" y="40"/>
                  </a:cubicBezTo>
                  <a:lnTo>
                    <a:pt x="1849" y="40"/>
                  </a:lnTo>
                  <a:close/>
                </a:path>
              </a:pathLst>
            </a:custGeom>
            <a:solidFill>
              <a:srgbClr val="C9BF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val="273916921"/>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pic>
        <p:nvPicPr>
          <p:cNvPr id="5" name="Picture 4">
            <a:hlinkClick r:id="" action="ppaction://hlinkshowjump?jump=firstslide"/>
            <a:extLst>
              <a:ext uri="{FF2B5EF4-FFF2-40B4-BE49-F238E27FC236}">
                <a16:creationId xmlns:a16="http://schemas.microsoft.com/office/drawing/2014/main" xmlns="" id="{463ED861-2009-804A-DA63-25067E1265EF}"/>
              </a:ext>
            </a:extLst>
          </p:cNvPr>
          <p:cNvPicPr>
            <a:picLocks noChangeAspect="1"/>
          </p:cNvPicPr>
          <p:nvPr userDrawn="1"/>
        </p:nvPicPr>
        <p:blipFill>
          <a:blip r:embed="rId14"/>
          <a:stretch>
            <a:fillRect/>
          </a:stretch>
        </p:blipFill>
        <p:spPr>
          <a:xfrm>
            <a:off x="11416375" y="2263000"/>
            <a:ext cx="213360" cy="213360"/>
          </a:xfrm>
          <a:prstGeom prst="rect">
            <a:avLst/>
          </a:prstGeom>
        </p:spPr>
      </p:pic>
      <p:pic>
        <p:nvPicPr>
          <p:cNvPr id="16" name="Picture 15">
            <a:hlinkClick r:id="" action="ppaction://hlinkshowjump?jump=nextslide"/>
            <a:extLst>
              <a:ext uri="{FF2B5EF4-FFF2-40B4-BE49-F238E27FC236}">
                <a16:creationId xmlns:a16="http://schemas.microsoft.com/office/drawing/2014/main" xmlns="" id="{47858BCE-D687-37FC-2353-137131A1CA8F}"/>
              </a:ext>
            </a:extLst>
          </p:cNvPr>
          <p:cNvPicPr>
            <a:picLocks noChangeAspect="1"/>
          </p:cNvPicPr>
          <p:nvPr userDrawn="1"/>
        </p:nvPicPr>
        <p:blipFill>
          <a:blip r:embed="rId15"/>
          <a:stretch>
            <a:fillRect/>
          </a:stretch>
        </p:blipFill>
        <p:spPr>
          <a:xfrm>
            <a:off x="11629735" y="4211192"/>
            <a:ext cx="209550" cy="209550"/>
          </a:xfrm>
          <a:prstGeom prst="rect">
            <a:avLst/>
          </a:prstGeom>
        </p:spPr>
      </p:pic>
      <p:pic>
        <p:nvPicPr>
          <p:cNvPr id="17" name="Picture 16">
            <a:hlinkClick r:id="" action="ppaction://hlinkshowjump?jump=previousslide"/>
            <a:extLst>
              <a:ext uri="{FF2B5EF4-FFF2-40B4-BE49-F238E27FC236}">
                <a16:creationId xmlns:a16="http://schemas.microsoft.com/office/drawing/2014/main" xmlns="" id="{DED5D67C-73FB-63AA-8125-DF08EED1312D}"/>
              </a:ext>
            </a:extLst>
          </p:cNvPr>
          <p:cNvPicPr>
            <a:picLocks noChangeAspect="1"/>
          </p:cNvPicPr>
          <p:nvPr userDrawn="1"/>
        </p:nvPicPr>
        <p:blipFill>
          <a:blip r:embed="rId16"/>
          <a:stretch>
            <a:fillRect/>
          </a:stretch>
        </p:blipFill>
        <p:spPr>
          <a:xfrm>
            <a:off x="11206825" y="4216497"/>
            <a:ext cx="209550" cy="209550"/>
          </a:xfrm>
          <a:prstGeom prst="rect">
            <a:avLst/>
          </a:prstGeom>
        </p:spPr>
      </p:pic>
      <p:grpSp>
        <p:nvGrpSpPr>
          <p:cNvPr id="4" name="Group 4">
            <a:extLst>
              <a:ext uri="{FF2B5EF4-FFF2-40B4-BE49-F238E27FC236}">
                <a16:creationId xmlns:a16="http://schemas.microsoft.com/office/drawing/2014/main" xmlns="" id="{AF3CB3B6-1731-A92A-A437-14AAD8686074}"/>
              </a:ext>
            </a:extLst>
          </p:cNvPr>
          <p:cNvGrpSpPr>
            <a:grpSpLocks noChangeAspect="1"/>
          </p:cNvGrpSpPr>
          <p:nvPr userDrawn="1"/>
        </p:nvGrpSpPr>
        <p:grpSpPr bwMode="auto">
          <a:xfrm>
            <a:off x="11020425" y="5402263"/>
            <a:ext cx="1003300" cy="1214437"/>
            <a:chOff x="6942" y="3403"/>
            <a:chExt cx="632" cy="765"/>
          </a:xfrm>
        </p:grpSpPr>
        <p:sp>
          <p:nvSpPr>
            <p:cNvPr id="9" name="AutoShape 3">
              <a:extLst>
                <a:ext uri="{FF2B5EF4-FFF2-40B4-BE49-F238E27FC236}">
                  <a16:creationId xmlns:a16="http://schemas.microsoft.com/office/drawing/2014/main" xmlns="" id="{DCBF34F5-26D5-0C9F-4A67-C6C86967111A}"/>
                </a:ext>
              </a:extLst>
            </p:cNvPr>
            <p:cNvSpPr>
              <a:spLocks noChangeAspect="1" noChangeArrowheads="1" noTextEdit="1"/>
            </p:cNvSpPr>
            <p:nvPr userDrawn="1"/>
          </p:nvSpPr>
          <p:spPr bwMode="auto">
            <a:xfrm>
              <a:off x="6942" y="3403"/>
              <a:ext cx="632" cy="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5">
              <a:extLst>
                <a:ext uri="{FF2B5EF4-FFF2-40B4-BE49-F238E27FC236}">
                  <a16:creationId xmlns:a16="http://schemas.microsoft.com/office/drawing/2014/main" xmlns="" id="{A8D6E367-F762-73DB-6DE5-1113BEFE9116}"/>
                </a:ext>
              </a:extLst>
            </p:cNvPr>
            <p:cNvSpPr>
              <a:spLocks/>
            </p:cNvSpPr>
            <p:nvPr userDrawn="1"/>
          </p:nvSpPr>
          <p:spPr bwMode="auto">
            <a:xfrm>
              <a:off x="6949" y="4028"/>
              <a:ext cx="621" cy="133"/>
            </a:xfrm>
            <a:custGeom>
              <a:avLst/>
              <a:gdLst>
                <a:gd name="T0" fmla="*/ 83 w 1849"/>
                <a:gd name="T1" fmla="*/ 397 h 397"/>
                <a:gd name="T2" fmla="*/ 83 w 1849"/>
                <a:gd name="T3" fmla="*/ 397 h 397"/>
                <a:gd name="T4" fmla="*/ 0 w 1849"/>
                <a:gd name="T5" fmla="*/ 313 h 397"/>
                <a:gd name="T6" fmla="*/ 0 w 1849"/>
                <a:gd name="T7" fmla="*/ 83 h 397"/>
                <a:gd name="T8" fmla="*/ 83 w 1849"/>
                <a:gd name="T9" fmla="*/ 0 h 397"/>
                <a:gd name="T10" fmla="*/ 1766 w 1849"/>
                <a:gd name="T11" fmla="*/ 0 h 397"/>
                <a:gd name="T12" fmla="*/ 1849 w 1849"/>
                <a:gd name="T13" fmla="*/ 83 h 397"/>
                <a:gd name="T14" fmla="*/ 1849 w 1849"/>
                <a:gd name="T15" fmla="*/ 313 h 397"/>
                <a:gd name="T16" fmla="*/ 1766 w 1849"/>
                <a:gd name="T17" fmla="*/ 397 h 397"/>
                <a:gd name="T18" fmla="*/ 83 w 1849"/>
                <a:gd name="T19" fmla="*/ 397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397">
                  <a:moveTo>
                    <a:pt x="83" y="397"/>
                  </a:moveTo>
                  <a:lnTo>
                    <a:pt x="83" y="397"/>
                  </a:lnTo>
                  <a:cubicBezTo>
                    <a:pt x="37" y="397"/>
                    <a:pt x="0" y="359"/>
                    <a:pt x="0" y="313"/>
                  </a:cubicBezTo>
                  <a:lnTo>
                    <a:pt x="0" y="83"/>
                  </a:lnTo>
                  <a:cubicBezTo>
                    <a:pt x="0" y="37"/>
                    <a:pt x="37" y="0"/>
                    <a:pt x="83" y="0"/>
                  </a:cubicBezTo>
                  <a:lnTo>
                    <a:pt x="1766" y="0"/>
                  </a:lnTo>
                  <a:cubicBezTo>
                    <a:pt x="1812" y="0"/>
                    <a:pt x="1849" y="37"/>
                    <a:pt x="1849" y="83"/>
                  </a:cubicBezTo>
                  <a:lnTo>
                    <a:pt x="1849" y="313"/>
                  </a:lnTo>
                  <a:cubicBezTo>
                    <a:pt x="1849" y="359"/>
                    <a:pt x="1812" y="397"/>
                    <a:pt x="1766" y="397"/>
                  </a:cubicBezTo>
                  <a:lnTo>
                    <a:pt x="83" y="397"/>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 name="Freeform 6">
              <a:extLst>
                <a:ext uri="{FF2B5EF4-FFF2-40B4-BE49-F238E27FC236}">
                  <a16:creationId xmlns:a16="http://schemas.microsoft.com/office/drawing/2014/main" xmlns="" id="{20A87382-F3C6-C43A-60BB-A3CDE8623C03}"/>
                </a:ext>
              </a:extLst>
            </p:cNvPr>
            <p:cNvSpPr>
              <a:spLocks noEditPoints="1"/>
            </p:cNvSpPr>
            <p:nvPr userDrawn="1"/>
          </p:nvSpPr>
          <p:spPr bwMode="auto">
            <a:xfrm>
              <a:off x="6942" y="4022"/>
              <a:ext cx="635" cy="146"/>
            </a:xfrm>
            <a:custGeom>
              <a:avLst/>
              <a:gdLst>
                <a:gd name="T0" fmla="*/ 1786 w 1889"/>
                <a:gd name="T1" fmla="*/ 0 h 436"/>
                <a:gd name="T2" fmla="*/ 1786 w 1889"/>
                <a:gd name="T3" fmla="*/ 0 h 436"/>
                <a:gd name="T4" fmla="*/ 103 w 1889"/>
                <a:gd name="T5" fmla="*/ 0 h 436"/>
                <a:gd name="T6" fmla="*/ 0 w 1889"/>
                <a:gd name="T7" fmla="*/ 103 h 436"/>
                <a:gd name="T8" fmla="*/ 0 w 1889"/>
                <a:gd name="T9" fmla="*/ 333 h 436"/>
                <a:gd name="T10" fmla="*/ 103 w 1889"/>
                <a:gd name="T11" fmla="*/ 436 h 436"/>
                <a:gd name="T12" fmla="*/ 1786 w 1889"/>
                <a:gd name="T13" fmla="*/ 436 h 436"/>
                <a:gd name="T14" fmla="*/ 1889 w 1889"/>
                <a:gd name="T15" fmla="*/ 333 h 436"/>
                <a:gd name="T16" fmla="*/ 1889 w 1889"/>
                <a:gd name="T17" fmla="*/ 103 h 436"/>
                <a:gd name="T18" fmla="*/ 1786 w 1889"/>
                <a:gd name="T19" fmla="*/ 0 h 436"/>
                <a:gd name="T20" fmla="*/ 1786 w 1889"/>
                <a:gd name="T21" fmla="*/ 40 h 436"/>
                <a:gd name="T22" fmla="*/ 1786 w 1889"/>
                <a:gd name="T23" fmla="*/ 40 h 436"/>
                <a:gd name="T24" fmla="*/ 1849 w 1889"/>
                <a:gd name="T25" fmla="*/ 103 h 436"/>
                <a:gd name="T26" fmla="*/ 1849 w 1889"/>
                <a:gd name="T27" fmla="*/ 333 h 436"/>
                <a:gd name="T28" fmla="*/ 1786 w 1889"/>
                <a:gd name="T29" fmla="*/ 396 h 436"/>
                <a:gd name="T30" fmla="*/ 103 w 1889"/>
                <a:gd name="T31" fmla="*/ 396 h 436"/>
                <a:gd name="T32" fmla="*/ 39 w 1889"/>
                <a:gd name="T33" fmla="*/ 333 h 436"/>
                <a:gd name="T34" fmla="*/ 39 w 1889"/>
                <a:gd name="T35" fmla="*/ 103 h 436"/>
                <a:gd name="T36" fmla="*/ 103 w 1889"/>
                <a:gd name="T37" fmla="*/ 40 h 436"/>
                <a:gd name="T38" fmla="*/ 1786 w 1889"/>
                <a:gd name="T39" fmla="*/ 40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436">
                  <a:moveTo>
                    <a:pt x="1786" y="0"/>
                  </a:moveTo>
                  <a:lnTo>
                    <a:pt x="1786" y="0"/>
                  </a:lnTo>
                  <a:lnTo>
                    <a:pt x="103" y="0"/>
                  </a:lnTo>
                  <a:cubicBezTo>
                    <a:pt x="46" y="0"/>
                    <a:pt x="0" y="46"/>
                    <a:pt x="0" y="103"/>
                  </a:cubicBezTo>
                  <a:lnTo>
                    <a:pt x="0" y="333"/>
                  </a:lnTo>
                  <a:cubicBezTo>
                    <a:pt x="0" y="390"/>
                    <a:pt x="46" y="436"/>
                    <a:pt x="103" y="436"/>
                  </a:cubicBezTo>
                  <a:lnTo>
                    <a:pt x="1786" y="436"/>
                  </a:lnTo>
                  <a:cubicBezTo>
                    <a:pt x="1843" y="436"/>
                    <a:pt x="1889" y="390"/>
                    <a:pt x="1889" y="333"/>
                  </a:cubicBezTo>
                  <a:lnTo>
                    <a:pt x="1889" y="103"/>
                  </a:lnTo>
                  <a:cubicBezTo>
                    <a:pt x="1889" y="46"/>
                    <a:pt x="1843" y="0"/>
                    <a:pt x="1786" y="0"/>
                  </a:cubicBezTo>
                  <a:close/>
                  <a:moveTo>
                    <a:pt x="1786" y="40"/>
                  </a:moveTo>
                  <a:lnTo>
                    <a:pt x="1786" y="40"/>
                  </a:lnTo>
                  <a:cubicBezTo>
                    <a:pt x="1821" y="40"/>
                    <a:pt x="1849" y="68"/>
                    <a:pt x="1849" y="103"/>
                  </a:cubicBezTo>
                  <a:lnTo>
                    <a:pt x="1849" y="333"/>
                  </a:lnTo>
                  <a:cubicBezTo>
                    <a:pt x="1849" y="368"/>
                    <a:pt x="1821" y="396"/>
                    <a:pt x="1786" y="396"/>
                  </a:cubicBezTo>
                  <a:lnTo>
                    <a:pt x="103" y="396"/>
                  </a:lnTo>
                  <a:cubicBezTo>
                    <a:pt x="68" y="396"/>
                    <a:pt x="39" y="368"/>
                    <a:pt x="39" y="333"/>
                  </a:cubicBezTo>
                  <a:lnTo>
                    <a:pt x="39" y="103"/>
                  </a:lnTo>
                  <a:cubicBezTo>
                    <a:pt x="39" y="68"/>
                    <a:pt x="68" y="40"/>
                    <a:pt x="103" y="40"/>
                  </a:cubicBezTo>
                  <a:lnTo>
                    <a:pt x="1786" y="40"/>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 name="Freeform 7">
              <a:extLst>
                <a:ext uri="{FF2B5EF4-FFF2-40B4-BE49-F238E27FC236}">
                  <a16:creationId xmlns:a16="http://schemas.microsoft.com/office/drawing/2014/main" xmlns="" id="{E0703B6A-5FF7-015E-042D-8745E72315F5}"/>
                </a:ext>
              </a:extLst>
            </p:cNvPr>
            <p:cNvSpPr>
              <a:spLocks/>
            </p:cNvSpPr>
            <p:nvPr userDrawn="1"/>
          </p:nvSpPr>
          <p:spPr bwMode="auto">
            <a:xfrm>
              <a:off x="7000" y="3407"/>
              <a:ext cx="518" cy="516"/>
            </a:xfrm>
            <a:custGeom>
              <a:avLst/>
              <a:gdLst>
                <a:gd name="T0" fmla="*/ 143 w 1542"/>
                <a:gd name="T1" fmla="*/ 1542 h 1542"/>
                <a:gd name="T2" fmla="*/ 143 w 1542"/>
                <a:gd name="T3" fmla="*/ 1542 h 1542"/>
                <a:gd name="T4" fmla="*/ 0 w 1542"/>
                <a:gd name="T5" fmla="*/ 1400 h 1542"/>
                <a:gd name="T6" fmla="*/ 0 w 1542"/>
                <a:gd name="T7" fmla="*/ 142 h 1542"/>
                <a:gd name="T8" fmla="*/ 143 w 1542"/>
                <a:gd name="T9" fmla="*/ 0 h 1542"/>
                <a:gd name="T10" fmla="*/ 1400 w 1542"/>
                <a:gd name="T11" fmla="*/ 0 h 1542"/>
                <a:gd name="T12" fmla="*/ 1542 w 1542"/>
                <a:gd name="T13" fmla="*/ 142 h 1542"/>
                <a:gd name="T14" fmla="*/ 1542 w 1542"/>
                <a:gd name="T15" fmla="*/ 1400 h 1542"/>
                <a:gd name="T16" fmla="*/ 1400 w 1542"/>
                <a:gd name="T17" fmla="*/ 1542 h 1542"/>
                <a:gd name="T18" fmla="*/ 143 w 1542"/>
                <a:gd name="T19" fmla="*/ 1542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2" h="1542">
                  <a:moveTo>
                    <a:pt x="143" y="1542"/>
                  </a:moveTo>
                  <a:lnTo>
                    <a:pt x="143" y="1542"/>
                  </a:lnTo>
                  <a:cubicBezTo>
                    <a:pt x="64" y="1542"/>
                    <a:pt x="0" y="1478"/>
                    <a:pt x="0" y="1400"/>
                  </a:cubicBezTo>
                  <a:lnTo>
                    <a:pt x="0" y="142"/>
                  </a:lnTo>
                  <a:cubicBezTo>
                    <a:pt x="0" y="64"/>
                    <a:pt x="64" y="0"/>
                    <a:pt x="143" y="0"/>
                  </a:cubicBezTo>
                  <a:lnTo>
                    <a:pt x="1400" y="0"/>
                  </a:lnTo>
                  <a:cubicBezTo>
                    <a:pt x="1478" y="0"/>
                    <a:pt x="1542" y="64"/>
                    <a:pt x="1542" y="142"/>
                  </a:cubicBezTo>
                  <a:lnTo>
                    <a:pt x="1542" y="1400"/>
                  </a:lnTo>
                  <a:cubicBezTo>
                    <a:pt x="1542" y="1478"/>
                    <a:pt x="1478" y="1542"/>
                    <a:pt x="1400" y="1542"/>
                  </a:cubicBezTo>
                  <a:lnTo>
                    <a:pt x="143" y="1542"/>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Freeform 8">
              <a:extLst>
                <a:ext uri="{FF2B5EF4-FFF2-40B4-BE49-F238E27FC236}">
                  <a16:creationId xmlns:a16="http://schemas.microsoft.com/office/drawing/2014/main" xmlns="" id="{3BE2A276-C0BA-CB2E-3892-CD4085802060}"/>
                </a:ext>
              </a:extLst>
            </p:cNvPr>
            <p:cNvSpPr>
              <a:spLocks noEditPoints="1"/>
            </p:cNvSpPr>
            <p:nvPr userDrawn="1"/>
          </p:nvSpPr>
          <p:spPr bwMode="auto">
            <a:xfrm>
              <a:off x="6993" y="3400"/>
              <a:ext cx="532" cy="530"/>
            </a:xfrm>
            <a:custGeom>
              <a:avLst/>
              <a:gdLst>
                <a:gd name="T0" fmla="*/ 1420 w 1582"/>
                <a:gd name="T1" fmla="*/ 0 h 1581"/>
                <a:gd name="T2" fmla="*/ 1420 w 1582"/>
                <a:gd name="T3" fmla="*/ 0 h 1581"/>
                <a:gd name="T4" fmla="*/ 163 w 1582"/>
                <a:gd name="T5" fmla="*/ 0 h 1581"/>
                <a:gd name="T6" fmla="*/ 0 w 1582"/>
                <a:gd name="T7" fmla="*/ 161 h 1581"/>
                <a:gd name="T8" fmla="*/ 0 w 1582"/>
                <a:gd name="T9" fmla="*/ 1419 h 1581"/>
                <a:gd name="T10" fmla="*/ 163 w 1582"/>
                <a:gd name="T11" fmla="*/ 1581 h 1581"/>
                <a:gd name="T12" fmla="*/ 1420 w 1582"/>
                <a:gd name="T13" fmla="*/ 1581 h 1581"/>
                <a:gd name="T14" fmla="*/ 1582 w 1582"/>
                <a:gd name="T15" fmla="*/ 1419 h 1581"/>
                <a:gd name="T16" fmla="*/ 1582 w 1582"/>
                <a:gd name="T17" fmla="*/ 161 h 1581"/>
                <a:gd name="T18" fmla="*/ 1420 w 1582"/>
                <a:gd name="T19" fmla="*/ 0 h 1581"/>
                <a:gd name="T20" fmla="*/ 1420 w 1582"/>
                <a:gd name="T21" fmla="*/ 39 h 1581"/>
                <a:gd name="T22" fmla="*/ 1420 w 1582"/>
                <a:gd name="T23" fmla="*/ 39 h 1581"/>
                <a:gd name="T24" fmla="*/ 1542 w 1582"/>
                <a:gd name="T25" fmla="*/ 161 h 1581"/>
                <a:gd name="T26" fmla="*/ 1542 w 1582"/>
                <a:gd name="T27" fmla="*/ 1419 h 1581"/>
                <a:gd name="T28" fmla="*/ 1420 w 1582"/>
                <a:gd name="T29" fmla="*/ 1541 h 1581"/>
                <a:gd name="T30" fmla="*/ 163 w 1582"/>
                <a:gd name="T31" fmla="*/ 1541 h 1581"/>
                <a:gd name="T32" fmla="*/ 40 w 1582"/>
                <a:gd name="T33" fmla="*/ 1419 h 1581"/>
                <a:gd name="T34" fmla="*/ 40 w 1582"/>
                <a:gd name="T35" fmla="*/ 161 h 1581"/>
                <a:gd name="T36" fmla="*/ 163 w 1582"/>
                <a:gd name="T37" fmla="*/ 39 h 1581"/>
                <a:gd name="T38" fmla="*/ 1420 w 1582"/>
                <a:gd name="T39" fmla="*/ 39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2" h="1581">
                  <a:moveTo>
                    <a:pt x="1420" y="0"/>
                  </a:moveTo>
                  <a:lnTo>
                    <a:pt x="1420" y="0"/>
                  </a:lnTo>
                  <a:lnTo>
                    <a:pt x="163" y="0"/>
                  </a:lnTo>
                  <a:cubicBezTo>
                    <a:pt x="73" y="0"/>
                    <a:pt x="0" y="72"/>
                    <a:pt x="0" y="161"/>
                  </a:cubicBezTo>
                  <a:lnTo>
                    <a:pt x="0" y="1419"/>
                  </a:lnTo>
                  <a:cubicBezTo>
                    <a:pt x="0" y="1508"/>
                    <a:pt x="73" y="1581"/>
                    <a:pt x="163" y="1581"/>
                  </a:cubicBezTo>
                  <a:lnTo>
                    <a:pt x="1420" y="1581"/>
                  </a:lnTo>
                  <a:cubicBezTo>
                    <a:pt x="1509" y="1581"/>
                    <a:pt x="1582" y="1508"/>
                    <a:pt x="1582" y="1419"/>
                  </a:cubicBezTo>
                  <a:lnTo>
                    <a:pt x="1582" y="161"/>
                  </a:lnTo>
                  <a:cubicBezTo>
                    <a:pt x="1582" y="72"/>
                    <a:pt x="1509" y="0"/>
                    <a:pt x="1420" y="0"/>
                  </a:cubicBezTo>
                  <a:close/>
                  <a:moveTo>
                    <a:pt x="1420" y="39"/>
                  </a:moveTo>
                  <a:lnTo>
                    <a:pt x="1420" y="39"/>
                  </a:lnTo>
                  <a:cubicBezTo>
                    <a:pt x="1487" y="39"/>
                    <a:pt x="1542" y="94"/>
                    <a:pt x="1542" y="161"/>
                  </a:cubicBezTo>
                  <a:lnTo>
                    <a:pt x="1542" y="1419"/>
                  </a:lnTo>
                  <a:cubicBezTo>
                    <a:pt x="1542" y="1486"/>
                    <a:pt x="1487" y="1541"/>
                    <a:pt x="1420" y="1541"/>
                  </a:cubicBezTo>
                  <a:lnTo>
                    <a:pt x="163" y="1541"/>
                  </a:lnTo>
                  <a:cubicBezTo>
                    <a:pt x="95" y="1541"/>
                    <a:pt x="40" y="1486"/>
                    <a:pt x="40" y="1419"/>
                  </a:cubicBezTo>
                  <a:lnTo>
                    <a:pt x="40" y="161"/>
                  </a:lnTo>
                  <a:cubicBezTo>
                    <a:pt x="40" y="94"/>
                    <a:pt x="95" y="39"/>
                    <a:pt x="163" y="39"/>
                  </a:cubicBezTo>
                  <a:lnTo>
                    <a:pt x="1420" y="39"/>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pic>
        <p:nvPicPr>
          <p:cNvPr id="3" name="Picture 2">
            <a:hlinkClick r:id="rId17" action="ppaction://hlinksldjump"/>
            <a:extLst>
              <a:ext uri="{FF2B5EF4-FFF2-40B4-BE49-F238E27FC236}">
                <a16:creationId xmlns:a16="http://schemas.microsoft.com/office/drawing/2014/main" xmlns="" id="{B1C84D55-A942-9070-D461-6FC27CA0883D}"/>
              </a:ext>
            </a:extLst>
          </p:cNvPr>
          <p:cNvPicPr>
            <a:picLocks noChangeAspect="1"/>
          </p:cNvPicPr>
          <p:nvPr userDrawn="1"/>
        </p:nvPicPr>
        <p:blipFill>
          <a:blip r:embed="rId18"/>
          <a:stretch>
            <a:fillRect/>
          </a:stretch>
        </p:blipFill>
        <p:spPr>
          <a:xfrm>
            <a:off x="11060217" y="2647996"/>
            <a:ext cx="933450" cy="184150"/>
          </a:xfrm>
          <a:prstGeom prst="rect">
            <a:avLst/>
          </a:prstGeom>
        </p:spPr>
      </p:pic>
      <p:pic>
        <p:nvPicPr>
          <p:cNvPr id="7" name="Picture 6">
            <a:hlinkClick r:id="rId19" action="ppaction://hlinksldjump"/>
            <a:extLst>
              <a:ext uri="{FF2B5EF4-FFF2-40B4-BE49-F238E27FC236}">
                <a16:creationId xmlns:a16="http://schemas.microsoft.com/office/drawing/2014/main" xmlns="" id="{1F6FBDA4-4013-5BEA-2835-95646E47ADD9}"/>
              </a:ext>
            </a:extLst>
          </p:cNvPr>
          <p:cNvPicPr>
            <a:picLocks noChangeAspect="1"/>
          </p:cNvPicPr>
          <p:nvPr userDrawn="1"/>
        </p:nvPicPr>
        <p:blipFill>
          <a:blip r:embed="rId20"/>
          <a:stretch>
            <a:fillRect/>
          </a:stretch>
        </p:blipFill>
        <p:spPr>
          <a:xfrm>
            <a:off x="11060217" y="2954826"/>
            <a:ext cx="933450" cy="184150"/>
          </a:xfrm>
          <a:prstGeom prst="rect">
            <a:avLst/>
          </a:prstGeom>
        </p:spPr>
      </p:pic>
      <p:pic>
        <p:nvPicPr>
          <p:cNvPr id="18" name="Picture 17">
            <a:hlinkClick r:id="rId21" action="ppaction://hlinksldjump"/>
            <a:extLst>
              <a:ext uri="{FF2B5EF4-FFF2-40B4-BE49-F238E27FC236}">
                <a16:creationId xmlns:a16="http://schemas.microsoft.com/office/drawing/2014/main" xmlns="" id="{B19F0FF6-70E5-6118-625F-D9C56736541B}"/>
              </a:ext>
            </a:extLst>
          </p:cNvPr>
          <p:cNvPicPr>
            <a:picLocks noChangeAspect="1"/>
          </p:cNvPicPr>
          <p:nvPr userDrawn="1"/>
        </p:nvPicPr>
        <p:blipFill>
          <a:blip r:embed="rId22"/>
          <a:stretch>
            <a:fillRect/>
          </a:stretch>
        </p:blipFill>
        <p:spPr>
          <a:xfrm>
            <a:off x="11060217" y="3261656"/>
            <a:ext cx="933450" cy="184150"/>
          </a:xfrm>
          <a:prstGeom prst="rect">
            <a:avLst/>
          </a:prstGeom>
        </p:spPr>
      </p:pic>
      <p:pic>
        <p:nvPicPr>
          <p:cNvPr id="19" name="Picture 18">
            <a:hlinkClick r:id="rId23" action="ppaction://hlinksldjump"/>
            <a:extLst>
              <a:ext uri="{FF2B5EF4-FFF2-40B4-BE49-F238E27FC236}">
                <a16:creationId xmlns:a16="http://schemas.microsoft.com/office/drawing/2014/main" xmlns="" id="{467F2B49-89D3-0193-0FF9-CFD8A85665CC}"/>
              </a:ext>
            </a:extLst>
          </p:cNvPr>
          <p:cNvPicPr>
            <a:picLocks noChangeAspect="1"/>
          </p:cNvPicPr>
          <p:nvPr userDrawn="1"/>
        </p:nvPicPr>
        <p:blipFill>
          <a:blip r:embed="rId24"/>
          <a:stretch>
            <a:fillRect/>
          </a:stretch>
        </p:blipFill>
        <p:spPr>
          <a:xfrm>
            <a:off x="11060217" y="3568486"/>
            <a:ext cx="933450" cy="184150"/>
          </a:xfrm>
          <a:prstGeom prst="rect">
            <a:avLst/>
          </a:prstGeom>
        </p:spPr>
      </p:pic>
      <p:pic>
        <p:nvPicPr>
          <p:cNvPr id="20" name="Picture 19">
            <a:hlinkClick r:id="rId25" action="ppaction://hlinksldjump"/>
            <a:extLst>
              <a:ext uri="{FF2B5EF4-FFF2-40B4-BE49-F238E27FC236}">
                <a16:creationId xmlns:a16="http://schemas.microsoft.com/office/drawing/2014/main" xmlns="" id="{2C7B1878-B62B-51CE-B862-063FE9E341AC}"/>
              </a:ext>
            </a:extLst>
          </p:cNvPr>
          <p:cNvPicPr>
            <a:picLocks noChangeAspect="1"/>
          </p:cNvPicPr>
          <p:nvPr userDrawn="1"/>
        </p:nvPicPr>
        <p:blipFill>
          <a:blip r:embed="rId26"/>
          <a:stretch>
            <a:fillRect/>
          </a:stretch>
        </p:blipFill>
        <p:spPr>
          <a:xfrm>
            <a:off x="11060217" y="3872988"/>
            <a:ext cx="933450" cy="184150"/>
          </a:xfrm>
          <a:prstGeom prst="rect">
            <a:avLst/>
          </a:prstGeom>
        </p:spPr>
      </p:pic>
    </p:spTree>
    <p:extLst>
      <p:ext uri="{BB962C8B-B14F-4D97-AF65-F5344CB8AC3E}">
        <p14:creationId xmlns:p14="http://schemas.microsoft.com/office/powerpoint/2010/main" val="979918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5.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1F0ECAE0-79BD-21CF-C96D-4DD448C0663E}"/>
              </a:ext>
            </a:extLst>
          </p:cNvPr>
          <p:cNvSpPr txBox="1"/>
          <p:nvPr/>
        </p:nvSpPr>
        <p:spPr>
          <a:xfrm>
            <a:off x="2682932" y="278271"/>
            <a:ext cx="6826135" cy="1692771"/>
          </a:xfrm>
          <a:prstGeom prst="rect">
            <a:avLst/>
          </a:prstGeom>
          <a:noFill/>
        </p:spPr>
        <p:txBody>
          <a:bodyPr wrap="square" rtlCol="0">
            <a:spAutoFit/>
          </a:bodyPr>
          <a:lstStyle/>
          <a:p>
            <a:pPr algn="ctr"/>
            <a:r>
              <a:rPr lang="en-US" b="1" dirty="0" smtClean="0">
                <a:solidFill>
                  <a:schemeClr val="bg1"/>
                </a:solidFill>
                <a:latin typeface="Arial" panose="020B0604020202020204" pitchFamily="34" charset="0"/>
                <a:cs typeface="Arial" panose="020B0604020202020204" pitchFamily="34" charset="0"/>
              </a:rPr>
              <a:t>A </a:t>
            </a:r>
            <a:r>
              <a:rPr lang="en-US" b="1" dirty="0">
                <a:solidFill>
                  <a:schemeClr val="bg1"/>
                </a:solidFill>
                <a:latin typeface="Arial" panose="020B0604020202020204" pitchFamily="34" charset="0"/>
                <a:cs typeface="Arial" panose="020B0604020202020204" pitchFamily="34" charset="0"/>
              </a:rPr>
              <a:t>novel </a:t>
            </a:r>
            <a:r>
              <a:rPr lang="en-US" b="1" dirty="0" err="1">
                <a:solidFill>
                  <a:schemeClr val="bg1"/>
                </a:solidFill>
                <a:latin typeface="Arial" panose="020B0604020202020204" pitchFamily="34" charset="0"/>
                <a:cs typeface="Arial" panose="020B0604020202020204" pitchFamily="34" charset="0"/>
              </a:rPr>
              <a:t>radioxenon</a:t>
            </a:r>
            <a:r>
              <a:rPr lang="en-US" b="1" dirty="0">
                <a:solidFill>
                  <a:schemeClr val="bg1"/>
                </a:solidFill>
                <a:latin typeface="Arial" panose="020B0604020202020204" pitchFamily="34" charset="0"/>
                <a:cs typeface="Arial" panose="020B0604020202020204" pitchFamily="34" charset="0"/>
              </a:rPr>
              <a:t> event classification method </a:t>
            </a:r>
            <a:r>
              <a:rPr lang="en-US" b="1" dirty="0" smtClean="0">
                <a:solidFill>
                  <a:schemeClr val="bg1"/>
                </a:solidFill>
                <a:latin typeface="Arial" panose="020B0604020202020204" pitchFamily="34" charset="0"/>
                <a:cs typeface="Arial" panose="020B0604020202020204" pitchFamily="34" charset="0"/>
              </a:rPr>
              <a:t>based </a:t>
            </a:r>
            <a:r>
              <a:rPr lang="en-US" b="1" dirty="0">
                <a:solidFill>
                  <a:schemeClr val="bg1"/>
                </a:solidFill>
                <a:latin typeface="Arial" panose="020B0604020202020204" pitchFamily="34" charset="0"/>
                <a:cs typeface="Arial" panose="020B0604020202020204" pitchFamily="34" charset="0"/>
              </a:rPr>
              <a:t>on </a:t>
            </a:r>
            <a:r>
              <a:rPr lang="en-US" b="1" dirty="0" err="1">
                <a:solidFill>
                  <a:schemeClr val="bg1"/>
                </a:solidFill>
                <a:latin typeface="Arial" panose="020B0604020202020204" pitchFamily="34" charset="0"/>
                <a:cs typeface="Arial" panose="020B0604020202020204" pitchFamily="34" charset="0"/>
              </a:rPr>
              <a:t>CatBoost</a:t>
            </a:r>
            <a:endParaRPr lang="x-none" b="1" dirty="0">
              <a:solidFill>
                <a:schemeClr val="bg1"/>
              </a:solidFill>
              <a:latin typeface="Arial" panose="020B0604020202020204" pitchFamily="34" charset="0"/>
              <a:cs typeface="Arial" panose="020B0604020202020204" pitchFamily="34" charset="0"/>
            </a:endParaRPr>
          </a:p>
          <a:p>
            <a:pPr algn="ctr"/>
            <a:endParaRPr lang="en-US" b="1" dirty="0">
              <a:solidFill>
                <a:schemeClr val="bg1"/>
              </a:solidFill>
              <a:latin typeface="Arial" panose="020B0604020202020204" pitchFamily="34" charset="0"/>
              <a:cs typeface="Arial" panose="020B0604020202020204" pitchFamily="34" charset="0"/>
            </a:endParaRPr>
          </a:p>
          <a:p>
            <a:pPr algn="ctr"/>
            <a:r>
              <a:rPr lang="en-US" dirty="0" smtClean="0">
                <a:solidFill>
                  <a:schemeClr val="bg1"/>
                </a:solidFill>
                <a:latin typeface="Arial" panose="020B0604020202020204" pitchFamily="34" charset="0"/>
                <a:cs typeface="Arial" panose="020B0604020202020204" pitchFamily="34" charset="0"/>
              </a:rPr>
              <a:t>Zhao </a:t>
            </a:r>
            <a:r>
              <a:rPr lang="en-US" dirty="0" err="1" smtClean="0">
                <a:solidFill>
                  <a:schemeClr val="bg1"/>
                </a:solidFill>
                <a:latin typeface="Arial" panose="020B0604020202020204" pitchFamily="34" charset="0"/>
                <a:cs typeface="Arial" panose="020B0604020202020204" pitchFamily="34" charset="0"/>
              </a:rPr>
              <a:t>Yungang,Wang</a:t>
            </a:r>
            <a:r>
              <a:rPr lang="en-US" dirty="0" smtClean="0">
                <a:solidFill>
                  <a:schemeClr val="bg1"/>
                </a:solidFill>
                <a:latin typeface="Arial" panose="020B0604020202020204" pitchFamily="34" charset="0"/>
                <a:cs typeface="Arial" panose="020B0604020202020204" pitchFamily="34" charset="0"/>
              </a:rPr>
              <a:t> </a:t>
            </a:r>
            <a:r>
              <a:rPr lang="en-US" dirty="0" err="1" smtClean="0">
                <a:solidFill>
                  <a:schemeClr val="bg1"/>
                </a:solidFill>
                <a:latin typeface="Arial" panose="020B0604020202020204" pitchFamily="34" charset="0"/>
                <a:cs typeface="Arial" panose="020B0604020202020204" pitchFamily="34" charset="0"/>
              </a:rPr>
              <a:t>Shilian,Li</a:t>
            </a:r>
            <a:r>
              <a:rPr lang="en-US" dirty="0" smtClean="0">
                <a:solidFill>
                  <a:schemeClr val="bg1"/>
                </a:solidFill>
                <a:latin typeface="Arial" panose="020B0604020202020204" pitchFamily="34" charset="0"/>
                <a:cs typeface="Arial" panose="020B0604020202020204" pitchFamily="34" charset="0"/>
              </a:rPr>
              <a:t> </a:t>
            </a:r>
            <a:r>
              <a:rPr lang="en-US" dirty="0" err="1" smtClean="0">
                <a:solidFill>
                  <a:schemeClr val="bg1"/>
                </a:solidFill>
                <a:latin typeface="Arial" panose="020B0604020202020204" pitchFamily="34" charset="0"/>
                <a:cs typeface="Arial" panose="020B0604020202020204" pitchFamily="34" charset="0"/>
              </a:rPr>
              <a:t>Qi,Zhang</a:t>
            </a:r>
            <a:r>
              <a:rPr lang="en-US" dirty="0" smtClean="0">
                <a:solidFill>
                  <a:schemeClr val="bg1"/>
                </a:solidFill>
                <a:latin typeface="Arial" panose="020B0604020202020204" pitchFamily="34" charset="0"/>
                <a:cs typeface="Arial" panose="020B0604020202020204" pitchFamily="34" charset="0"/>
              </a:rPr>
              <a:t> </a:t>
            </a:r>
            <a:r>
              <a:rPr lang="en-US" dirty="0" err="1" smtClean="0">
                <a:solidFill>
                  <a:schemeClr val="bg1"/>
                </a:solidFill>
                <a:latin typeface="Arial" panose="020B0604020202020204" pitchFamily="34" charset="0"/>
                <a:cs typeface="Arial" panose="020B0604020202020204" pitchFamily="34" charset="0"/>
              </a:rPr>
              <a:t>Xinjun</a:t>
            </a:r>
            <a:r>
              <a:rPr lang="en-US" dirty="0" smtClean="0">
                <a:solidFill>
                  <a:schemeClr val="bg1"/>
                </a:solidFill>
                <a:latin typeface="Arial" panose="020B0604020202020204" pitchFamily="34" charset="0"/>
                <a:cs typeface="Arial" panose="020B0604020202020204" pitchFamily="34" charset="0"/>
              </a:rPr>
              <a:t>,</a:t>
            </a:r>
            <a:endParaRPr lang="en-US" dirty="0" smtClean="0">
              <a:solidFill>
                <a:schemeClr val="bg1"/>
              </a:solidFill>
              <a:latin typeface="Arial" panose="020B0604020202020204" pitchFamily="34" charset="0"/>
              <a:cs typeface="Arial" panose="020B0604020202020204" pitchFamily="34" charset="0"/>
            </a:endParaRPr>
          </a:p>
          <a:p>
            <a:pPr algn="ctr"/>
            <a:r>
              <a:rPr lang="en-US" dirty="0" smtClean="0">
                <a:solidFill>
                  <a:schemeClr val="bg1"/>
                </a:solidFill>
                <a:latin typeface="Arial" panose="020B0604020202020204" pitchFamily="34" charset="0"/>
                <a:cs typeface="Arial" panose="020B0604020202020204" pitchFamily="34" charset="0"/>
              </a:rPr>
              <a:t>Fan </a:t>
            </a:r>
            <a:r>
              <a:rPr lang="en-US" dirty="0" err="1" smtClean="0">
                <a:solidFill>
                  <a:schemeClr val="bg1"/>
                </a:solidFill>
                <a:latin typeface="Arial" panose="020B0604020202020204" pitchFamily="34" charset="0"/>
                <a:cs typeface="Arial" panose="020B0604020202020204" pitchFamily="34" charset="0"/>
              </a:rPr>
              <a:t>Yuanqing,Jia</a:t>
            </a:r>
            <a:r>
              <a:rPr lang="en-US" dirty="0" smtClean="0">
                <a:solidFill>
                  <a:schemeClr val="bg1"/>
                </a:solidFill>
                <a:latin typeface="Arial" panose="020B0604020202020204" pitchFamily="34" charset="0"/>
                <a:cs typeface="Arial" panose="020B0604020202020204" pitchFamily="34" charset="0"/>
              </a:rPr>
              <a:t> </a:t>
            </a:r>
            <a:r>
              <a:rPr lang="en-US" dirty="0" err="1" smtClean="0">
                <a:solidFill>
                  <a:schemeClr val="bg1"/>
                </a:solidFill>
                <a:latin typeface="Arial" panose="020B0604020202020204" pitchFamily="34" charset="0"/>
                <a:cs typeface="Arial" panose="020B0604020202020204" pitchFamily="34" charset="0"/>
              </a:rPr>
              <a:t>Huaimao,Zhang</a:t>
            </a:r>
            <a:r>
              <a:rPr lang="en-US" dirty="0" smtClean="0">
                <a:solidFill>
                  <a:schemeClr val="bg1"/>
                </a:solidFill>
                <a:latin typeface="Arial" panose="020B0604020202020204" pitchFamily="34" charset="0"/>
                <a:cs typeface="Arial" panose="020B0604020202020204" pitchFamily="34" charset="0"/>
              </a:rPr>
              <a:t> </a:t>
            </a:r>
            <a:r>
              <a:rPr lang="en-US" dirty="0" err="1" smtClean="0">
                <a:solidFill>
                  <a:schemeClr val="bg1"/>
                </a:solidFill>
                <a:latin typeface="Arial" panose="020B0604020202020204" pitchFamily="34" charset="0"/>
                <a:cs typeface="Arial" panose="020B0604020202020204" pitchFamily="34" charset="0"/>
              </a:rPr>
              <a:t>Ruiqin,Li</a:t>
            </a:r>
            <a:r>
              <a:rPr lang="en-US" dirty="0" smtClean="0">
                <a:solidFill>
                  <a:schemeClr val="bg1"/>
                </a:solidFill>
                <a:latin typeface="Arial" panose="020B0604020202020204" pitchFamily="34" charset="0"/>
                <a:cs typeface="Arial" panose="020B0604020202020204" pitchFamily="34" charset="0"/>
              </a:rPr>
              <a:t> </a:t>
            </a:r>
            <a:r>
              <a:rPr lang="en-US" dirty="0" err="1" smtClean="0">
                <a:solidFill>
                  <a:schemeClr val="bg1"/>
                </a:solidFill>
                <a:latin typeface="Arial" panose="020B0604020202020204" pitchFamily="34" charset="0"/>
                <a:cs typeface="Arial" panose="020B0604020202020204" pitchFamily="34" charset="0"/>
              </a:rPr>
              <a:t>Ruiying</a:t>
            </a:r>
            <a:endParaRPr lang="en-US" baseline="30000" dirty="0" smtClean="0">
              <a:solidFill>
                <a:schemeClr val="bg1"/>
              </a:solidFill>
              <a:latin typeface="Arial" panose="020B0604020202020204" pitchFamily="34" charset="0"/>
              <a:cs typeface="Arial" panose="020B0604020202020204" pitchFamily="34" charset="0"/>
            </a:endParaRPr>
          </a:p>
          <a:p>
            <a:pPr algn="ctr"/>
            <a:r>
              <a:rPr lang="en-US" sz="1400" dirty="0" smtClean="0">
                <a:solidFill>
                  <a:schemeClr val="bg1"/>
                </a:solidFill>
                <a:latin typeface="Arial" panose="020B0604020202020204" pitchFamily="34" charset="0"/>
                <a:cs typeface="Arial" panose="020B0604020202020204" pitchFamily="34" charset="0"/>
              </a:rPr>
              <a:t> </a:t>
            </a:r>
            <a:r>
              <a:rPr lang="en-US" sz="1400" dirty="0" smtClean="0">
                <a:solidFill>
                  <a:schemeClr val="bg1"/>
                </a:solidFill>
                <a:latin typeface="Arial" panose="020B0604020202020204" pitchFamily="34" charset="0"/>
                <a:cs typeface="Arial" panose="020B0604020202020204" pitchFamily="34" charset="0"/>
              </a:rPr>
              <a:t>Beijing Radionuclide </a:t>
            </a:r>
            <a:r>
              <a:rPr lang="en-US" sz="1400" dirty="0" smtClean="0">
                <a:solidFill>
                  <a:schemeClr val="bg1"/>
                </a:solidFill>
                <a:latin typeface="Arial" panose="020B0604020202020204" pitchFamily="34" charset="0"/>
                <a:cs typeface="Arial" panose="020B0604020202020204" pitchFamily="34" charset="0"/>
              </a:rPr>
              <a:t>Laboratory</a:t>
            </a:r>
            <a:endParaRPr lang="x-none" sz="1400" dirty="0">
              <a:solidFill>
                <a:schemeClr val="bg1"/>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xmlns="" id="{6A554C68-8F60-5BAE-2899-01FF4F782708}"/>
              </a:ext>
            </a:extLst>
          </p:cNvPr>
          <p:cNvSpPr txBox="1">
            <a:spLocks/>
          </p:cNvSpPr>
          <p:nvPr/>
        </p:nvSpPr>
        <p:spPr>
          <a:xfrm>
            <a:off x="178629" y="2958859"/>
            <a:ext cx="2086776" cy="2066221"/>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r>
              <a:rPr lang="en-US" sz="1200" dirty="0" err="1">
                <a:latin typeface="Arial" panose="020B0604020202020204" pitchFamily="34" charset="0"/>
                <a:cs typeface="Arial" panose="020B0604020202020204" pitchFamily="34" charset="0"/>
              </a:rPr>
              <a:t>Radioxenon</a:t>
            </a:r>
            <a:r>
              <a:rPr lang="en-US" sz="1200" dirty="0">
                <a:latin typeface="Arial" panose="020B0604020202020204" pitchFamily="34" charset="0"/>
                <a:cs typeface="Arial" panose="020B0604020202020204" pitchFamily="34" charset="0"/>
              </a:rPr>
              <a:t> monitoring is an important </a:t>
            </a:r>
            <a:r>
              <a:rPr lang="en-US" sz="1200" dirty="0" err="1">
                <a:latin typeface="Arial" panose="020B0604020202020204" pitchFamily="34" charset="0"/>
                <a:cs typeface="Arial" panose="020B0604020202020204" pitchFamily="34" charset="0"/>
              </a:rPr>
              <a:t>technicle</a:t>
            </a:r>
            <a:r>
              <a:rPr lang="en-US" sz="1200" dirty="0">
                <a:latin typeface="Arial" panose="020B0604020202020204" pitchFamily="34" charset="0"/>
                <a:cs typeface="Arial" panose="020B0604020202020204" pitchFamily="34" charset="0"/>
              </a:rPr>
              <a:t> for nuclear explosion </a:t>
            </a:r>
            <a:r>
              <a:rPr lang="en-US" sz="1200" dirty="0" err="1">
                <a:latin typeface="Arial" panose="020B0604020202020204" pitchFamily="34" charset="0"/>
                <a:cs typeface="Arial" panose="020B0604020202020204" pitchFamily="34" charset="0"/>
              </a:rPr>
              <a:t>monitoring,especially</a:t>
            </a:r>
            <a:r>
              <a:rPr lang="en-US" sz="1200" dirty="0">
                <a:latin typeface="Arial" panose="020B0604020202020204" pitchFamily="34" charset="0"/>
                <a:cs typeface="Arial" panose="020B0604020202020204" pitchFamily="34" charset="0"/>
              </a:rPr>
              <a:t> under ground nuclear test. The problem of discriminating </a:t>
            </a:r>
            <a:r>
              <a:rPr lang="en-US" sz="1200" dirty="0" err="1">
                <a:latin typeface="Arial" panose="020B0604020202020204" pitchFamily="34" charset="0"/>
                <a:cs typeface="Arial" panose="020B0604020202020204" pitchFamily="34" charset="0"/>
              </a:rPr>
              <a:t>radioxenon</a:t>
            </a:r>
            <a:r>
              <a:rPr lang="en-US" sz="1200" dirty="0">
                <a:latin typeface="Arial" panose="020B0604020202020204" pitchFamily="34" charset="0"/>
                <a:cs typeface="Arial" panose="020B0604020202020204" pitchFamily="34" charset="0"/>
              </a:rPr>
              <a:t> derived from an explosion or anthropogenic sources is quite interesting and remains unresolved.</a:t>
            </a:r>
          </a:p>
        </p:txBody>
      </p:sp>
      <p:sp>
        <p:nvSpPr>
          <p:cNvPr id="3" name="Title 1">
            <a:extLst>
              <a:ext uri="{FF2B5EF4-FFF2-40B4-BE49-F238E27FC236}">
                <a16:creationId xmlns:a16="http://schemas.microsoft.com/office/drawing/2014/main" xmlns="" id="{9046321D-4DFA-7CD5-1C74-CE4A75C696CA}"/>
              </a:ext>
            </a:extLst>
          </p:cNvPr>
          <p:cNvSpPr txBox="1">
            <a:spLocks/>
          </p:cNvSpPr>
          <p:nvPr/>
        </p:nvSpPr>
        <p:spPr>
          <a:xfrm>
            <a:off x="5338029" y="6313980"/>
            <a:ext cx="1531435" cy="280529"/>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b="1" dirty="0" smtClean="0">
                <a:solidFill>
                  <a:schemeClr val="bg1"/>
                </a:solidFill>
                <a:latin typeface="Arial" panose="020B0604020202020204" pitchFamily="34" charset="0"/>
                <a:cs typeface="Arial" panose="020B0604020202020204" pitchFamily="34" charset="0"/>
              </a:rPr>
              <a:t>P2.1-553</a:t>
            </a:r>
            <a:endParaRPr lang="x-none" sz="12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xmlns="" id="{78602C3A-EEB9-9EC8-F223-9D699EB1860B}"/>
              </a:ext>
            </a:extLst>
          </p:cNvPr>
          <p:cNvSpPr txBox="1">
            <a:spLocks/>
          </p:cNvSpPr>
          <p:nvPr/>
        </p:nvSpPr>
        <p:spPr>
          <a:xfrm>
            <a:off x="2682932" y="2958859"/>
            <a:ext cx="2086776" cy="2066221"/>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r>
              <a:rPr lang="en-US" sz="1200" dirty="0">
                <a:latin typeface="Arial" panose="020B0604020202020204" pitchFamily="34" charset="0"/>
                <a:cs typeface="Arial" panose="020B0604020202020204" pitchFamily="34" charset="0"/>
              </a:rPr>
              <a:t>In machine learning , this is a binary classification problem. T</a:t>
            </a:r>
            <a:r>
              <a:rPr lang="en-US" sz="1200" dirty="0" smtClean="0">
                <a:latin typeface="Arial" panose="020B0604020202020204" pitchFamily="34" charset="0"/>
                <a:cs typeface="Arial" panose="020B0604020202020204" pitchFamily="34" charset="0"/>
              </a:rPr>
              <a:t>he </a:t>
            </a:r>
            <a:r>
              <a:rPr lang="en-US" sz="1200" dirty="0">
                <a:latin typeface="Arial" panose="020B0604020202020204" pitchFamily="34" charset="0"/>
                <a:cs typeface="Arial" panose="020B0604020202020204" pitchFamily="34" charset="0"/>
              </a:rPr>
              <a:t>background plus explosion signals </a:t>
            </a:r>
            <a:r>
              <a:rPr lang="en-US" sz="1200" dirty="0" smtClean="0">
                <a:latin typeface="Arial" panose="020B0604020202020204" pitchFamily="34" charset="0"/>
                <a:cs typeface="Arial" panose="020B0604020202020204" pitchFamily="34" charset="0"/>
              </a:rPr>
              <a:t>were synthesized </a:t>
            </a:r>
            <a:r>
              <a:rPr lang="en-US" sz="1200" dirty="0">
                <a:latin typeface="Arial" panose="020B0604020202020204" pitchFamily="34" charset="0"/>
                <a:cs typeface="Arial" panose="020B0604020202020204" pitchFamily="34" charset="0"/>
              </a:rPr>
              <a:t>and modeled artificially. Background data </a:t>
            </a:r>
            <a:r>
              <a:rPr lang="en-US" sz="1200" dirty="0" smtClean="0">
                <a:latin typeface="Arial" panose="020B0604020202020204" pitchFamily="34" charset="0"/>
                <a:cs typeface="Arial" panose="020B0604020202020204" pitchFamily="34" charset="0"/>
              </a:rPr>
              <a:t>were </a:t>
            </a:r>
            <a:r>
              <a:rPr lang="en-US" sz="1200" dirty="0">
                <a:latin typeface="Arial" panose="020B0604020202020204" pitchFamily="34" charset="0"/>
                <a:cs typeface="Arial" panose="020B0604020202020204" pitchFamily="34" charset="0"/>
              </a:rPr>
              <a:t>acquired from </a:t>
            </a:r>
            <a:r>
              <a:rPr lang="en-US" sz="1200" dirty="0" smtClean="0">
                <a:latin typeface="Arial" panose="020B0604020202020204" pitchFamily="34" charset="0"/>
                <a:cs typeface="Arial" panose="020B0604020202020204" pitchFamily="34" charset="0"/>
              </a:rPr>
              <a:t>IDC </a:t>
            </a:r>
            <a:r>
              <a:rPr lang="en-US" sz="1200" dirty="0">
                <a:latin typeface="Arial" panose="020B0604020202020204" pitchFamily="34" charset="0"/>
                <a:cs typeface="Arial" panose="020B0604020202020204" pitchFamily="34" charset="0"/>
              </a:rPr>
              <a:t>database. </a:t>
            </a:r>
            <a:r>
              <a:rPr lang="en-US" sz="1200" dirty="0" smtClean="0">
                <a:latin typeface="Arial" panose="020B0604020202020204" pitchFamily="34" charset="0"/>
                <a:cs typeface="Arial" panose="020B0604020202020204" pitchFamily="34" charset="0"/>
              </a:rPr>
              <a:t>Eleven </a:t>
            </a:r>
            <a:r>
              <a:rPr lang="en-US" sz="1200" dirty="0">
                <a:latin typeface="Arial" panose="020B0604020202020204" pitchFamily="34" charset="0"/>
                <a:cs typeface="Arial" panose="020B0604020202020204" pitchFamily="34" charset="0"/>
              </a:rPr>
              <a:t>machine learning algorithms were applied to the dataset.</a:t>
            </a:r>
          </a:p>
        </p:txBody>
      </p:sp>
      <p:sp>
        <p:nvSpPr>
          <p:cNvPr id="6" name="Title 1">
            <a:extLst>
              <a:ext uri="{FF2B5EF4-FFF2-40B4-BE49-F238E27FC236}">
                <a16:creationId xmlns:a16="http://schemas.microsoft.com/office/drawing/2014/main" xmlns="" id="{91788AB8-A468-C471-8A86-3C9F2FE8E750}"/>
              </a:ext>
            </a:extLst>
          </p:cNvPr>
          <p:cNvSpPr txBox="1">
            <a:spLocks/>
          </p:cNvSpPr>
          <p:nvPr/>
        </p:nvSpPr>
        <p:spPr>
          <a:xfrm>
            <a:off x="7422294" y="2958858"/>
            <a:ext cx="2086773" cy="2066221"/>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r>
              <a:rPr lang="en-US" sz="1200" dirty="0">
                <a:latin typeface="Arial" panose="020B0604020202020204" pitchFamily="34" charset="0"/>
                <a:cs typeface="Arial" panose="020B0604020202020204" pitchFamily="34" charset="0"/>
              </a:rPr>
              <a:t> Five metrics are applied to evaluate  different classifier models. Among </a:t>
            </a:r>
            <a:r>
              <a:rPr lang="en-US" sz="1200" dirty="0" smtClean="0">
                <a:latin typeface="Arial" panose="020B0604020202020204" pitchFamily="34" charset="0"/>
                <a:cs typeface="Arial" panose="020B0604020202020204" pitchFamily="34" charset="0"/>
              </a:rPr>
              <a:t>the </a:t>
            </a:r>
            <a:r>
              <a:rPr lang="en-US" altLang="zh-CN" sz="1200" dirty="0" smtClean="0">
                <a:latin typeface="Arial" panose="020B0604020202020204" pitchFamily="34" charset="0"/>
                <a:cs typeface="Arial" panose="020B0604020202020204" pitchFamily="34" charset="0"/>
              </a:rPr>
              <a:t>Eleven </a:t>
            </a:r>
            <a:r>
              <a:rPr lang="en-US" altLang="zh-CN" sz="1200" dirty="0">
                <a:latin typeface="Arial" panose="020B0604020202020204" pitchFamily="34" charset="0"/>
                <a:cs typeface="Arial" panose="020B0604020202020204" pitchFamily="34" charset="0"/>
              </a:rPr>
              <a:t>machine learning algorithms</a:t>
            </a:r>
            <a:r>
              <a:rPr lang="en-US" sz="1200" dirty="0" smtClean="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CatBoost</a:t>
            </a:r>
            <a:r>
              <a:rPr lang="en-US" sz="1200" dirty="0">
                <a:latin typeface="Arial" panose="020B0604020202020204" pitchFamily="34" charset="0"/>
                <a:cs typeface="Arial" panose="020B0604020202020204" pitchFamily="34" charset="0"/>
              </a:rPr>
              <a:t> is the best method and  </a:t>
            </a:r>
            <a:r>
              <a:rPr lang="en-US" sz="1200" dirty="0" err="1" smtClean="0">
                <a:latin typeface="Arial" panose="020B0604020202020204" pitchFamily="34" charset="0"/>
                <a:cs typeface="Arial" panose="020B0604020202020204" pitchFamily="34" charset="0"/>
              </a:rPr>
              <a:t>Kneighbour</a:t>
            </a:r>
            <a:r>
              <a:rPr lang="en-US" sz="1200" dirty="0" smtClean="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is the worst method. </a:t>
            </a:r>
            <a:r>
              <a:rPr lang="en-US" sz="1200" dirty="0" smtClean="0">
                <a:latin typeface="Arial" panose="020B0604020202020204" pitchFamily="34" charset="0"/>
                <a:cs typeface="Arial" panose="020B0604020202020204" pitchFamily="34" charset="0"/>
              </a:rPr>
              <a:t>Feature </a:t>
            </a:r>
            <a:r>
              <a:rPr lang="en-US" sz="1200" dirty="0">
                <a:latin typeface="Arial" panose="020B0604020202020204" pitchFamily="34" charset="0"/>
                <a:cs typeface="Arial" panose="020B0604020202020204" pitchFamily="34" charset="0"/>
              </a:rPr>
              <a:t>importance and SHAP </a:t>
            </a:r>
            <a:r>
              <a:rPr lang="en-US" sz="1200" dirty="0" smtClean="0">
                <a:latin typeface="Arial" panose="020B0604020202020204" pitchFamily="34" charset="0"/>
                <a:cs typeface="Arial" panose="020B0604020202020204" pitchFamily="34" charset="0"/>
              </a:rPr>
              <a:t>value are used to interpret.</a:t>
            </a:r>
            <a:endParaRPr lang="en-US" sz="1200" dirty="0">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xmlns="" id="{CA1C2F89-F7C0-CB4E-A6DB-48E3F2C367AF}"/>
              </a:ext>
            </a:extLst>
          </p:cNvPr>
          <p:cNvSpPr txBox="1">
            <a:spLocks/>
          </p:cNvSpPr>
          <p:nvPr/>
        </p:nvSpPr>
        <p:spPr>
          <a:xfrm>
            <a:off x="9926597" y="2958859"/>
            <a:ext cx="2086773" cy="2066220"/>
          </a:xfrm>
          <a:prstGeom prst="rect">
            <a:avLst/>
          </a:prstGeom>
        </p:spPr>
        <p:txBody>
          <a:bodyPr lIns="108000" tIns="108000" rIns="108000" bIns="108000" anchor="ctr" anchorCtr="1">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r>
              <a:rPr lang="en-US" sz="1200" dirty="0">
                <a:latin typeface="Arial" panose="020B0604020202020204" pitchFamily="34" charset="0"/>
                <a:cs typeface="Arial" panose="020B0604020202020204" pitchFamily="34" charset="0"/>
              </a:rPr>
              <a:t>A novel </a:t>
            </a:r>
            <a:r>
              <a:rPr lang="en-US" sz="1200" dirty="0" err="1">
                <a:latin typeface="Arial" panose="020B0604020202020204" pitchFamily="34" charset="0"/>
                <a:cs typeface="Arial" panose="020B0604020202020204" pitchFamily="34" charset="0"/>
              </a:rPr>
              <a:t>radioxenon</a:t>
            </a:r>
            <a:r>
              <a:rPr lang="en-US" sz="1200" dirty="0">
                <a:latin typeface="Arial" panose="020B0604020202020204" pitchFamily="34" charset="0"/>
                <a:cs typeface="Arial" panose="020B0604020202020204" pitchFamily="34" charset="0"/>
              </a:rPr>
              <a:t> event classification method based on </a:t>
            </a:r>
            <a:r>
              <a:rPr lang="en-US" sz="1200" dirty="0" err="1">
                <a:latin typeface="Arial" panose="020B0604020202020204" pitchFamily="34" charset="0"/>
                <a:cs typeface="Arial" panose="020B0604020202020204" pitchFamily="34" charset="0"/>
              </a:rPr>
              <a:t>CatBoost</a:t>
            </a:r>
            <a:r>
              <a:rPr lang="en-US" sz="1200" dirty="0">
                <a:latin typeface="Arial" panose="020B0604020202020204" pitchFamily="34" charset="0"/>
                <a:cs typeface="Arial" panose="020B0604020202020204" pitchFamily="34" charset="0"/>
              </a:rPr>
              <a:t> is </a:t>
            </a:r>
            <a:r>
              <a:rPr lang="en-US" sz="1200" dirty="0" smtClean="0">
                <a:latin typeface="Arial" panose="020B0604020202020204" pitchFamily="34" charset="0"/>
                <a:cs typeface="Arial" panose="020B0604020202020204" pitchFamily="34" charset="0"/>
              </a:rPr>
              <a:t>established, which  </a:t>
            </a:r>
            <a:r>
              <a:rPr lang="en-US" sz="1200" dirty="0">
                <a:latin typeface="Arial" panose="020B0604020202020204" pitchFamily="34" charset="0"/>
                <a:cs typeface="Arial" panose="020B0604020202020204" pitchFamily="34" charset="0"/>
              </a:rPr>
              <a:t>is evaluated by a synthetic dataset. Compared with other ML </a:t>
            </a:r>
            <a:r>
              <a:rPr lang="en-US" sz="1200" dirty="0" err="1">
                <a:latin typeface="Arial" panose="020B0604020202020204" pitchFamily="34" charset="0"/>
                <a:cs typeface="Arial" panose="020B0604020202020204" pitchFamily="34" charset="0"/>
              </a:rPr>
              <a:t>model，CatBoost</a:t>
            </a:r>
            <a:r>
              <a:rPr lang="en-US" sz="1200" dirty="0">
                <a:latin typeface="Arial" panose="020B0604020202020204" pitchFamily="34" charset="0"/>
                <a:cs typeface="Arial" panose="020B0604020202020204" pitchFamily="34" charset="0"/>
              </a:rPr>
              <a:t> model gives the best result. The model trained by the synthetic dataset is applied to a nuclear explosion signal </a:t>
            </a:r>
            <a:r>
              <a:rPr lang="en-US" sz="1200" dirty="0" smtClean="0">
                <a:latin typeface="Arial" panose="020B0604020202020204" pitchFamily="34" charset="0"/>
                <a:cs typeface="Arial" panose="020B0604020202020204" pitchFamily="34" charset="0"/>
              </a:rPr>
              <a:t>screening exercise.</a:t>
            </a:r>
            <a:endParaRPr lang="en-US" sz="1200" dirty="0">
              <a:latin typeface="Arial" panose="020B0604020202020204" pitchFamily="34" charset="0"/>
              <a:cs typeface="Arial" panose="020B0604020202020204" pitchFamily="34" charset="0"/>
            </a:endParaRPr>
          </a:p>
        </p:txBody>
      </p:sp>
      <p:sp>
        <p:nvSpPr>
          <p:cNvPr id="9" name="Title 1">
            <a:extLst>
              <a:ext uri="{FF2B5EF4-FFF2-40B4-BE49-F238E27FC236}">
                <a16:creationId xmlns:a16="http://schemas.microsoft.com/office/drawing/2014/main" xmlns="" id="{864650A7-E68E-DCD4-2E1A-7212FE03F57F}"/>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x-none" sz="2000" b="1" dirty="0">
              <a:solidFill>
                <a:schemeClr val="bg1"/>
              </a:solidFill>
              <a:latin typeface="Arial" panose="020B0604020202020204" pitchFamily="34" charset="0"/>
              <a:cs typeface="Arial" panose="020B0604020202020204" pitchFamily="34" charset="0"/>
            </a:endParaRPr>
          </a:p>
        </p:txBody>
      </p:sp>
      <p:pic>
        <p:nvPicPr>
          <p:cNvPr id="10" name="图片 9"/>
          <p:cNvPicPr>
            <a:picLocks noChangeAspect="1"/>
          </p:cNvPicPr>
          <p:nvPr/>
        </p:nvPicPr>
        <p:blipFill rotWithShape="1">
          <a:blip r:embed="rId2">
            <a:extLst>
              <a:ext uri="{28A0092B-C50C-407E-A947-70E740481C1C}">
                <a14:useLocalDpi xmlns:a14="http://schemas.microsoft.com/office/drawing/2010/main" val="0"/>
              </a:ext>
            </a:extLst>
          </a:blip>
          <a:srcRect r="77261"/>
          <a:stretch/>
        </p:blipFill>
        <p:spPr>
          <a:xfrm>
            <a:off x="10804940" y="278271"/>
            <a:ext cx="717671" cy="693583"/>
          </a:xfrm>
          <a:prstGeom prst="rect">
            <a:avLst/>
          </a:prstGeom>
        </p:spPr>
      </p:pic>
    </p:spTree>
    <p:extLst>
      <p:ext uri="{BB962C8B-B14F-4D97-AF65-F5344CB8AC3E}">
        <p14:creationId xmlns:p14="http://schemas.microsoft.com/office/powerpoint/2010/main" val="2536716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smtClean="0">
                <a:solidFill>
                  <a:schemeClr val="bg1"/>
                </a:solidFill>
                <a:latin typeface="Arial" panose="020B0604020202020204" pitchFamily="34" charset="0"/>
                <a:cs typeface="Arial" panose="020B0604020202020204" pitchFamily="34" charset="0"/>
              </a:rPr>
              <a:t>Discriminating </a:t>
            </a:r>
            <a:r>
              <a:rPr lang="en-US" sz="1800" dirty="0" err="1">
                <a:solidFill>
                  <a:schemeClr val="bg1"/>
                </a:solidFill>
                <a:latin typeface="Arial" panose="020B0604020202020204" pitchFamily="34" charset="0"/>
                <a:cs typeface="Arial" panose="020B0604020202020204" pitchFamily="34" charset="0"/>
              </a:rPr>
              <a:t>radioxenon</a:t>
            </a:r>
            <a:r>
              <a:rPr lang="en-US" sz="1800" dirty="0">
                <a:solidFill>
                  <a:schemeClr val="bg1"/>
                </a:solidFill>
                <a:latin typeface="Arial" panose="020B0604020202020204" pitchFamily="34" charset="0"/>
                <a:cs typeface="Arial" panose="020B0604020202020204" pitchFamily="34" charset="0"/>
              </a:rPr>
              <a:t> derived from an explosion or anthropogenic sources is </a:t>
            </a:r>
            <a:r>
              <a:rPr lang="en-US" sz="1800" dirty="0" smtClean="0">
                <a:solidFill>
                  <a:schemeClr val="bg1"/>
                </a:solidFill>
                <a:latin typeface="Arial" panose="020B0604020202020204" pitchFamily="34" charset="0"/>
                <a:cs typeface="Arial" panose="020B0604020202020204" pitchFamily="34" charset="0"/>
              </a:rPr>
              <a:t>remains </a:t>
            </a:r>
            <a:r>
              <a:rPr lang="en-US" sz="1800" dirty="0">
                <a:solidFill>
                  <a:schemeClr val="bg1"/>
                </a:solidFill>
                <a:latin typeface="Arial" panose="020B0604020202020204" pitchFamily="34" charset="0"/>
                <a:cs typeface="Arial" panose="020B0604020202020204" pitchFamily="34" charset="0"/>
              </a:rPr>
              <a:t>unresolved</a:t>
            </a:r>
            <a:r>
              <a:rPr lang="en-US" sz="1800" dirty="0" smtClean="0">
                <a:solidFill>
                  <a:schemeClr val="bg1"/>
                </a:solidFill>
                <a:latin typeface="Arial" panose="020B0604020202020204" pitchFamily="34" charset="0"/>
                <a:cs typeface="Arial" panose="020B0604020202020204" pitchFamily="34" charset="0"/>
              </a:rPr>
              <a:t>.</a:t>
            </a:r>
            <a:endParaRPr lang="en-US" sz="1800" dirty="0">
              <a:solidFill>
                <a:schemeClr val="bg1"/>
              </a:solidFill>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xmlns="" id="{49922F0B-1586-C5C9-5799-0BA2D9F3F16F}"/>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smtClean="0">
                <a:solidFill>
                  <a:schemeClr val="bg1"/>
                </a:solidFill>
                <a:latin typeface="Arial" panose="020B0604020202020204" pitchFamily="34" charset="0"/>
                <a:cs typeface="Arial" panose="020B0604020202020204" pitchFamily="34" charset="0"/>
              </a:rPr>
              <a:t>P2.1-553</a:t>
            </a:r>
            <a:endParaRPr lang="x-none" sz="2400" b="1" dirty="0">
              <a:solidFill>
                <a:schemeClr val="bg1"/>
              </a:solidFill>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xmlns="" id="{3D59F5DA-4A29-8EBC-DF1C-FF30611F5BAA}"/>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x-none" sz="2000" b="1" dirty="0">
              <a:solidFill>
                <a:schemeClr val="bg1"/>
              </a:solidFill>
              <a:latin typeface="Arial" panose="020B0604020202020204" pitchFamily="34" charset="0"/>
              <a:cs typeface="Arial" panose="020B0604020202020204" pitchFamily="34" charset="0"/>
            </a:endParaRPr>
          </a:p>
        </p:txBody>
      </p:sp>
      <p:pic>
        <p:nvPicPr>
          <p:cNvPr id="8" name="图片 7"/>
          <p:cNvPicPr>
            <a:picLocks noChangeAspect="1"/>
          </p:cNvPicPr>
          <p:nvPr/>
        </p:nvPicPr>
        <p:blipFill rotWithShape="1">
          <a:blip r:embed="rId2">
            <a:extLst>
              <a:ext uri="{28A0092B-C50C-407E-A947-70E740481C1C}">
                <a14:useLocalDpi xmlns:a14="http://schemas.microsoft.com/office/drawing/2010/main" val="0"/>
              </a:ext>
            </a:extLst>
          </a:blip>
          <a:srcRect r="77261"/>
          <a:stretch/>
        </p:blipFill>
        <p:spPr>
          <a:xfrm>
            <a:off x="10744942" y="278271"/>
            <a:ext cx="717671" cy="693583"/>
          </a:xfrm>
          <a:prstGeom prst="rect">
            <a:avLst/>
          </a:prstGeom>
        </p:spPr>
      </p:pic>
      <p:pic>
        <p:nvPicPr>
          <p:cNvPr id="9" name="图片 8"/>
          <p:cNvPicPr>
            <a:picLocks noChangeAspect="1"/>
          </p:cNvPicPr>
          <p:nvPr/>
        </p:nvPicPr>
        <p:blipFill>
          <a:blip r:embed="rId3"/>
          <a:stretch>
            <a:fillRect/>
          </a:stretch>
        </p:blipFill>
        <p:spPr>
          <a:xfrm>
            <a:off x="5603688" y="1089534"/>
            <a:ext cx="4267200" cy="2888232"/>
          </a:xfrm>
          <a:prstGeom prst="rect">
            <a:avLst/>
          </a:prstGeom>
        </p:spPr>
      </p:pic>
      <p:pic>
        <p:nvPicPr>
          <p:cNvPr id="10" name="图片 9"/>
          <p:cNvPicPr>
            <a:picLocks/>
          </p:cNvPicPr>
          <p:nvPr/>
        </p:nvPicPr>
        <p:blipFill rotWithShape="1">
          <a:blip r:embed="rId4" cstate="print">
            <a:extLst>
              <a:ext uri="{28A0092B-C50C-407E-A947-70E740481C1C}">
                <a14:useLocalDpi xmlns:a14="http://schemas.microsoft.com/office/drawing/2010/main" val="0"/>
              </a:ext>
            </a:extLst>
          </a:blip>
          <a:srcRect l="10624" t="10625" r="22694" b="9167"/>
          <a:stretch/>
        </p:blipFill>
        <p:spPr>
          <a:xfrm>
            <a:off x="4496542" y="3842499"/>
            <a:ext cx="6248400" cy="3221131"/>
          </a:xfrm>
          <a:prstGeom prst="rect">
            <a:avLst/>
          </a:prstGeom>
        </p:spPr>
      </p:pic>
      <p:sp>
        <p:nvSpPr>
          <p:cNvPr id="11" name="文本框 3">
            <a:extLst>
              <a:ext uri="{FF2B5EF4-FFF2-40B4-BE49-F238E27FC236}">
                <a16:creationId xmlns:a16="http://schemas.microsoft.com/office/drawing/2014/main" xmlns="" id="{D01DBEA7-216F-4127-BBC8-1E0E6AC27D41}"/>
              </a:ext>
            </a:extLst>
          </p:cNvPr>
          <p:cNvSpPr txBox="1"/>
          <p:nvPr/>
        </p:nvSpPr>
        <p:spPr>
          <a:xfrm>
            <a:off x="314325" y="2448408"/>
            <a:ext cx="4114800" cy="1938992"/>
          </a:xfrm>
          <a:prstGeom prst="rect">
            <a:avLst/>
          </a:prstGeom>
          <a:noFill/>
        </p:spPr>
        <p:txBody>
          <a:bodyPr wrap="square" rtlCol="0">
            <a:spAutoFit/>
          </a:bodyPr>
          <a:lstStyle/>
          <a:p>
            <a:pPr marL="285750" indent="-285750">
              <a:lnSpc>
                <a:spcPct val="150000"/>
              </a:lnSpc>
              <a:buFont typeface="Wingdings" panose="05000000000000000000" pitchFamily="2" charset="2"/>
              <a:buChar char="p"/>
            </a:pPr>
            <a:r>
              <a:rPr lang="en-US" altLang="zh-CN" sz="2000" b="1" baseline="30000" dirty="0" smtClean="0">
                <a:latin typeface="Times New Roman" panose="02020603050405020304" pitchFamily="18" charset="0"/>
                <a:ea typeface="黑体" panose="02010609060101010101" pitchFamily="49" charset="-122"/>
                <a:cs typeface="Times New Roman" panose="02020603050405020304" pitchFamily="18" charset="0"/>
              </a:rPr>
              <a:t>131m</a:t>
            </a:r>
            <a:r>
              <a:rPr lang="en-US" altLang="zh-CN" sz="2000" b="1" dirty="0" smtClean="0">
                <a:latin typeface="Times New Roman" panose="02020603050405020304" pitchFamily="18" charset="0"/>
                <a:ea typeface="黑体" panose="02010609060101010101" pitchFamily="49" charset="-122"/>
                <a:cs typeface="Times New Roman" panose="02020603050405020304" pitchFamily="18" charset="0"/>
              </a:rPr>
              <a:t>Xe,</a:t>
            </a:r>
            <a:r>
              <a:rPr lang="en-US" altLang="zh-CN" sz="2000" b="1" baseline="30000" dirty="0" smtClean="0">
                <a:latin typeface="Times New Roman" panose="02020603050405020304" pitchFamily="18" charset="0"/>
                <a:ea typeface="黑体" panose="02010609060101010101" pitchFamily="49" charset="-122"/>
                <a:cs typeface="Times New Roman" panose="02020603050405020304" pitchFamily="18" charset="0"/>
              </a:rPr>
              <a:t>133</a:t>
            </a:r>
            <a:r>
              <a:rPr lang="en-US" altLang="zh-CN" sz="2000" b="1" dirty="0" smtClean="0">
                <a:latin typeface="Times New Roman" panose="02020603050405020304" pitchFamily="18" charset="0"/>
                <a:ea typeface="黑体" panose="02010609060101010101" pitchFamily="49" charset="-122"/>
                <a:cs typeface="Times New Roman" panose="02020603050405020304" pitchFamily="18" charset="0"/>
              </a:rPr>
              <a:t>Xe,</a:t>
            </a:r>
            <a:r>
              <a:rPr lang="en-US" altLang="zh-CN" sz="2000" b="1" baseline="30000" dirty="0" smtClean="0">
                <a:latin typeface="Times New Roman" panose="02020603050405020304" pitchFamily="18" charset="0"/>
                <a:ea typeface="黑体" panose="02010609060101010101" pitchFamily="49" charset="-122"/>
                <a:cs typeface="Times New Roman" panose="02020603050405020304" pitchFamily="18" charset="0"/>
              </a:rPr>
              <a:t>133m</a:t>
            </a:r>
            <a:r>
              <a:rPr lang="en-US" altLang="zh-CN" sz="2000" b="1" dirty="0" smtClean="0">
                <a:latin typeface="Times New Roman" panose="02020603050405020304" pitchFamily="18" charset="0"/>
                <a:ea typeface="黑体" panose="02010609060101010101" pitchFamily="49" charset="-122"/>
                <a:cs typeface="Times New Roman" panose="02020603050405020304" pitchFamily="18" charset="0"/>
              </a:rPr>
              <a:t>Xe,</a:t>
            </a:r>
            <a:r>
              <a:rPr lang="en-US" altLang="zh-CN" sz="2000" b="1" baseline="30000" dirty="0" smtClean="0">
                <a:latin typeface="Times New Roman" panose="02020603050405020304" pitchFamily="18" charset="0"/>
                <a:ea typeface="黑体" panose="02010609060101010101" pitchFamily="49" charset="-122"/>
                <a:cs typeface="Times New Roman" panose="02020603050405020304" pitchFamily="18" charset="0"/>
              </a:rPr>
              <a:t>135</a:t>
            </a:r>
            <a:r>
              <a:rPr lang="en-US" altLang="zh-CN" sz="2000" b="1" dirty="0" smtClean="0">
                <a:latin typeface="Times New Roman" panose="02020603050405020304" pitchFamily="18" charset="0"/>
                <a:ea typeface="黑体" panose="02010609060101010101" pitchFamily="49" charset="-122"/>
                <a:cs typeface="Times New Roman" panose="02020603050405020304" pitchFamily="18" charset="0"/>
              </a:rPr>
              <a:t>Xe </a:t>
            </a:r>
          </a:p>
          <a:p>
            <a:pPr marL="285750" indent="-285750">
              <a:lnSpc>
                <a:spcPct val="150000"/>
              </a:lnSpc>
              <a:buFont typeface="Wingdings" panose="05000000000000000000" pitchFamily="2" charset="2"/>
              <a:buChar char="p"/>
            </a:pPr>
            <a:r>
              <a:rPr lang="en-US" altLang="zh-CN" sz="2000" b="1" dirty="0" smtClean="0">
                <a:latin typeface="Times New Roman" panose="02020603050405020304" pitchFamily="18" charset="0"/>
                <a:ea typeface="黑体" panose="02010609060101010101" pitchFamily="49" charset="-122"/>
                <a:cs typeface="Times New Roman" panose="02020603050405020304" pitchFamily="18" charset="0"/>
              </a:rPr>
              <a:t>Source: </a:t>
            </a:r>
            <a:r>
              <a:rPr lang="en-US" altLang="zh-CN" sz="2000" b="1" dirty="0" err="1" smtClean="0">
                <a:latin typeface="Times New Roman" panose="02020603050405020304" pitchFamily="18" charset="0"/>
                <a:ea typeface="黑体" panose="02010609060101010101" pitchFamily="49" charset="-122"/>
                <a:cs typeface="Times New Roman" panose="02020603050405020304" pitchFamily="18" charset="0"/>
              </a:rPr>
              <a:t>MIPF,NPP,NRR,etc</a:t>
            </a:r>
            <a:endParaRPr lang="en-US" altLang="zh-CN" sz="2000" b="1" dirty="0" smtClean="0">
              <a:latin typeface="Times New Roman" panose="02020603050405020304" pitchFamily="18" charset="0"/>
              <a:ea typeface="黑体" panose="02010609060101010101" pitchFamily="49" charset="-122"/>
              <a:cs typeface="Times New Roman" panose="02020603050405020304" pitchFamily="18" charset="0"/>
            </a:endParaRPr>
          </a:p>
          <a:p>
            <a:pPr marL="285750" indent="-285750">
              <a:lnSpc>
                <a:spcPct val="150000"/>
              </a:lnSpc>
              <a:buFont typeface="Wingdings" panose="05000000000000000000" pitchFamily="2" charset="2"/>
              <a:buChar char="p"/>
            </a:pPr>
            <a:r>
              <a:rPr lang="en-US" altLang="zh-CN" sz="2000" b="1" baseline="30000" dirty="0" smtClean="0">
                <a:latin typeface="Times New Roman" panose="02020603050405020304" pitchFamily="18" charset="0"/>
                <a:ea typeface="黑体" panose="02010609060101010101" pitchFamily="49" charset="-122"/>
                <a:cs typeface="Times New Roman" panose="02020603050405020304" pitchFamily="18" charset="0"/>
              </a:rPr>
              <a:t>133</a:t>
            </a:r>
            <a:r>
              <a:rPr lang="en-US" altLang="zh-CN" sz="2000" b="1" dirty="0" smtClean="0">
                <a:latin typeface="Times New Roman" panose="02020603050405020304" pitchFamily="18" charset="0"/>
                <a:ea typeface="黑体" panose="02010609060101010101" pitchFamily="49" charset="-122"/>
                <a:cs typeface="Times New Roman" panose="02020603050405020304" pitchFamily="18" charset="0"/>
              </a:rPr>
              <a:t>Xe Detected frequently</a:t>
            </a:r>
          </a:p>
          <a:p>
            <a:pPr marL="285750" indent="-285750">
              <a:lnSpc>
                <a:spcPct val="150000"/>
              </a:lnSpc>
              <a:buFont typeface="Wingdings" panose="05000000000000000000" pitchFamily="2" charset="2"/>
              <a:buChar char="p"/>
            </a:pPr>
            <a:r>
              <a:rPr lang="en-US" altLang="zh-CN" sz="2000" b="1" dirty="0" smtClean="0">
                <a:latin typeface="Times New Roman" panose="02020603050405020304" pitchFamily="18" charset="0"/>
                <a:ea typeface="黑体" panose="02010609060101010101" pitchFamily="49" charset="-122"/>
                <a:cs typeface="Times New Roman" panose="02020603050405020304" pitchFamily="18" charset="0"/>
              </a:rPr>
              <a:t>Facilities ? Nuclear Explosion?</a:t>
            </a:r>
            <a:endParaRPr lang="zh-CN" altLang="en-US" sz="2000" b="1" dirty="0">
              <a:latin typeface="Times New Roman" panose="02020603050405020304" pitchFamily="18" charset="0"/>
              <a:ea typeface="黑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6074536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smtClean="0">
                <a:solidFill>
                  <a:schemeClr val="bg1"/>
                </a:solidFill>
                <a:latin typeface="Arial" panose="020B0604020202020204" pitchFamily="34" charset="0"/>
                <a:cs typeface="Arial" panose="020B0604020202020204" pitchFamily="34" charset="0"/>
              </a:rPr>
              <a:t>What </a:t>
            </a:r>
            <a:r>
              <a:rPr lang="en-US" sz="1800" dirty="0">
                <a:solidFill>
                  <a:schemeClr val="bg1"/>
                </a:solidFill>
                <a:latin typeface="Arial" panose="020B0604020202020204" pitchFamily="34" charset="0"/>
                <a:cs typeface="Arial" panose="020B0604020202020204" pitchFamily="34" charset="0"/>
              </a:rPr>
              <a:t>we should discriminate is the background signal and the background plus explosion </a:t>
            </a:r>
            <a:r>
              <a:rPr lang="en-US" sz="1800" dirty="0" smtClean="0">
                <a:solidFill>
                  <a:schemeClr val="bg1"/>
                </a:solidFill>
                <a:latin typeface="Arial" panose="020B0604020202020204" pitchFamily="34" charset="0"/>
                <a:cs typeface="Arial" panose="020B0604020202020204" pitchFamily="34" charset="0"/>
              </a:rPr>
              <a:t>signal.</a:t>
            </a:r>
            <a:endParaRPr lang="x-none" sz="48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xmlns="" id="{0EE6463D-C745-9B54-4D33-67949EA3BB46}"/>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zh-CN" sz="1000" b="1" dirty="0">
                <a:solidFill>
                  <a:schemeClr val="bg1"/>
                </a:solidFill>
                <a:latin typeface="Arial" panose="020B0604020202020204" pitchFamily="34" charset="0"/>
                <a:cs typeface="Arial" panose="020B0604020202020204" pitchFamily="34" charset="0"/>
              </a:rPr>
              <a:t>P2.1-553</a:t>
            </a:r>
            <a:endParaRPr lang="x-none" altLang="zh-CN" sz="24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xmlns="" id="{077B9D86-C489-FEF5-C84B-979ED6098558}"/>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x-none" sz="2000" b="1" dirty="0">
              <a:solidFill>
                <a:schemeClr val="bg1"/>
              </a:solidFill>
              <a:latin typeface="Arial" panose="020B0604020202020204" pitchFamily="34" charset="0"/>
              <a:cs typeface="Arial" panose="020B0604020202020204" pitchFamily="34" charset="0"/>
            </a:endParaRPr>
          </a:p>
        </p:txBody>
      </p:sp>
      <p:pic>
        <p:nvPicPr>
          <p:cNvPr id="7" name="图片 6"/>
          <p:cNvPicPr>
            <a:picLocks noChangeAspect="1"/>
          </p:cNvPicPr>
          <p:nvPr/>
        </p:nvPicPr>
        <p:blipFill rotWithShape="1">
          <a:blip r:embed="rId2">
            <a:extLst>
              <a:ext uri="{28A0092B-C50C-407E-A947-70E740481C1C}">
                <a14:useLocalDpi xmlns:a14="http://schemas.microsoft.com/office/drawing/2010/main" val="0"/>
              </a:ext>
            </a:extLst>
          </a:blip>
          <a:srcRect r="77261"/>
          <a:stretch/>
        </p:blipFill>
        <p:spPr>
          <a:xfrm>
            <a:off x="10744942" y="278271"/>
            <a:ext cx="717671" cy="693583"/>
          </a:xfrm>
          <a:prstGeom prst="rect">
            <a:avLst/>
          </a:prstGeom>
        </p:spPr>
      </p:pic>
      <p:sp>
        <p:nvSpPr>
          <p:cNvPr id="8" name="文本框 3">
            <a:extLst>
              <a:ext uri="{FF2B5EF4-FFF2-40B4-BE49-F238E27FC236}">
                <a16:creationId xmlns:a16="http://schemas.microsoft.com/office/drawing/2014/main" xmlns="" id="{D01DBEA7-216F-4127-BBC8-1E0E6AC27D41}"/>
              </a:ext>
            </a:extLst>
          </p:cNvPr>
          <p:cNvSpPr txBox="1"/>
          <p:nvPr/>
        </p:nvSpPr>
        <p:spPr>
          <a:xfrm>
            <a:off x="457199" y="2238375"/>
            <a:ext cx="4989491" cy="2862322"/>
          </a:xfrm>
          <a:prstGeom prst="rect">
            <a:avLst/>
          </a:prstGeom>
          <a:noFill/>
        </p:spPr>
        <p:txBody>
          <a:bodyPr wrap="square" rtlCol="0">
            <a:spAutoFit/>
          </a:bodyPr>
          <a:lstStyle/>
          <a:p>
            <a:pPr marL="285750" indent="-285750">
              <a:lnSpc>
                <a:spcPct val="150000"/>
              </a:lnSpc>
              <a:buFont typeface="Wingdings" panose="05000000000000000000" pitchFamily="2" charset="2"/>
              <a:buChar char="p"/>
            </a:pPr>
            <a:r>
              <a:rPr lang="en-US" altLang="zh-CN" sz="2000" b="1" dirty="0" smtClean="0">
                <a:latin typeface="Times New Roman" panose="02020603050405020304" pitchFamily="18" charset="0"/>
                <a:ea typeface="黑体" panose="02010609060101010101" pitchFamily="49" charset="-122"/>
                <a:cs typeface="Times New Roman" panose="02020603050405020304" pitchFamily="18" charset="0"/>
              </a:rPr>
              <a:t>CTBTO: Level A,B,C, </a:t>
            </a:r>
          </a:p>
          <a:p>
            <a:pPr>
              <a:lnSpc>
                <a:spcPct val="150000"/>
              </a:lnSpc>
            </a:pPr>
            <a:r>
              <a:rPr lang="en-US" altLang="zh-CN" sz="2000" b="1" dirty="0">
                <a:latin typeface="Times New Roman" panose="02020603050405020304" pitchFamily="18" charset="0"/>
                <a:ea typeface="黑体" panose="02010609060101010101" pitchFamily="49" charset="-122"/>
                <a:cs typeface="Times New Roman" panose="02020603050405020304" pitchFamily="18" charset="0"/>
              </a:rPr>
              <a:t> </a:t>
            </a:r>
            <a:r>
              <a:rPr lang="en-US" altLang="zh-CN" sz="2000" b="1" dirty="0" smtClean="0">
                <a:latin typeface="Times New Roman" panose="02020603050405020304" pitchFamily="18" charset="0"/>
                <a:ea typeface="黑体" panose="02010609060101010101" pitchFamily="49" charset="-122"/>
                <a:cs typeface="Times New Roman" panose="02020603050405020304" pitchFamily="18" charset="0"/>
              </a:rPr>
              <a:t>    Level C samples:400+/year</a:t>
            </a:r>
          </a:p>
          <a:p>
            <a:pPr marL="285750" indent="-285750">
              <a:lnSpc>
                <a:spcPct val="150000"/>
              </a:lnSpc>
              <a:buFont typeface="Wingdings" panose="05000000000000000000" pitchFamily="2" charset="2"/>
              <a:buChar char="p"/>
            </a:pPr>
            <a:r>
              <a:rPr lang="en-US" altLang="zh-CN" sz="2000" b="1" dirty="0" smtClean="0">
                <a:latin typeface="Times New Roman" panose="02020603050405020304" pitchFamily="18" charset="0"/>
                <a:ea typeface="黑体" panose="02010609060101010101" pitchFamily="49" charset="-122"/>
                <a:cs typeface="Times New Roman" panose="02020603050405020304" pitchFamily="18" charset="0"/>
              </a:rPr>
              <a:t>Ratio: </a:t>
            </a:r>
            <a:r>
              <a:rPr lang="en-US" altLang="zh-CN" sz="2000" b="1" dirty="0">
                <a:latin typeface="Times New Roman" panose="02020603050405020304" pitchFamily="18" charset="0"/>
                <a:ea typeface="黑体" panose="02010609060101010101" pitchFamily="49" charset="-122"/>
                <a:cs typeface="Times New Roman" panose="02020603050405020304" pitchFamily="18" charset="0"/>
              </a:rPr>
              <a:t>Mainly focus </a:t>
            </a:r>
            <a:r>
              <a:rPr lang="en-US" altLang="zh-CN" sz="2000" b="1" dirty="0" smtClean="0">
                <a:latin typeface="Times New Roman" panose="02020603050405020304" pitchFamily="18" charset="0"/>
                <a:ea typeface="黑体" panose="02010609060101010101" pitchFamily="49" charset="-122"/>
                <a:cs typeface="Times New Roman" panose="02020603050405020304" pitchFamily="18" charset="0"/>
              </a:rPr>
              <a:t>on </a:t>
            </a:r>
            <a:r>
              <a:rPr lang="en-US" altLang="zh-CN" sz="2000" b="1" dirty="0" smtClean="0">
                <a:solidFill>
                  <a:srgbClr val="FF3300"/>
                </a:solidFill>
                <a:latin typeface="Times New Roman" panose="02020603050405020304" pitchFamily="18" charset="0"/>
                <a:ea typeface="黑体" panose="02010609060101010101" pitchFamily="49" charset="-122"/>
                <a:cs typeface="Times New Roman" panose="02020603050405020304" pitchFamily="18" charset="0"/>
              </a:rPr>
              <a:t>Pure</a:t>
            </a:r>
            <a:r>
              <a:rPr lang="en-US" altLang="zh-CN" sz="2000" b="1" dirty="0" smtClean="0">
                <a:latin typeface="Times New Roman" panose="02020603050405020304" pitchFamily="18" charset="0"/>
                <a:ea typeface="黑体" panose="02010609060101010101" pitchFamily="49" charset="-122"/>
                <a:cs typeface="Times New Roman" panose="02020603050405020304" pitchFamily="18" charset="0"/>
              </a:rPr>
              <a:t> explosion</a:t>
            </a:r>
          </a:p>
          <a:p>
            <a:pPr>
              <a:lnSpc>
                <a:spcPct val="150000"/>
              </a:lnSpc>
            </a:pPr>
            <a:r>
              <a:rPr lang="en-US" altLang="zh-CN" sz="2000" b="1" dirty="0" smtClean="0">
                <a:latin typeface="Times New Roman" panose="02020603050405020304" pitchFamily="18" charset="0"/>
                <a:ea typeface="黑体" panose="02010609060101010101" pitchFamily="49" charset="-122"/>
                <a:cs typeface="Times New Roman" panose="02020603050405020304" pitchFamily="18" charset="0"/>
              </a:rPr>
              <a:t>                MIPF have similar ratios</a:t>
            </a:r>
            <a:endParaRPr lang="en-US" altLang="zh-CN" sz="2000" b="1" dirty="0">
              <a:latin typeface="Times New Roman" panose="02020603050405020304" pitchFamily="18" charset="0"/>
              <a:ea typeface="黑体" panose="02010609060101010101" pitchFamily="49" charset="-122"/>
              <a:cs typeface="Times New Roman" panose="02020603050405020304" pitchFamily="18" charset="0"/>
            </a:endParaRPr>
          </a:p>
          <a:p>
            <a:pPr marL="285750" indent="-285750">
              <a:lnSpc>
                <a:spcPct val="150000"/>
              </a:lnSpc>
              <a:buFont typeface="Wingdings" panose="05000000000000000000" pitchFamily="2" charset="2"/>
              <a:buChar char="p"/>
            </a:pPr>
            <a:r>
              <a:rPr lang="en-US" altLang="zh-CN" sz="2000" b="1" dirty="0" smtClean="0">
                <a:latin typeface="Times New Roman" panose="02020603050405020304" pitchFamily="18" charset="0"/>
                <a:ea typeface="黑体" panose="02010609060101010101" pitchFamily="49" charset="-122"/>
                <a:cs typeface="Times New Roman" panose="02020603050405020304" pitchFamily="18" charset="0"/>
              </a:rPr>
              <a:t>Background Signal? </a:t>
            </a:r>
          </a:p>
          <a:p>
            <a:pPr>
              <a:lnSpc>
                <a:spcPct val="150000"/>
              </a:lnSpc>
            </a:pPr>
            <a:r>
              <a:rPr lang="en-US" altLang="zh-CN" sz="2000" b="1" dirty="0">
                <a:latin typeface="Times New Roman" panose="02020603050405020304" pitchFamily="18" charset="0"/>
                <a:ea typeface="黑体" panose="02010609060101010101" pitchFamily="49" charset="-122"/>
                <a:cs typeface="Times New Roman" panose="02020603050405020304" pitchFamily="18" charset="0"/>
              </a:rPr>
              <a:t> </a:t>
            </a:r>
            <a:r>
              <a:rPr lang="en-US" altLang="zh-CN" sz="2000" b="1" dirty="0" smtClean="0">
                <a:latin typeface="Times New Roman" panose="02020603050405020304" pitchFamily="18" charset="0"/>
                <a:ea typeface="黑体" panose="02010609060101010101" pitchFamily="49" charset="-122"/>
                <a:cs typeface="Times New Roman" panose="02020603050405020304" pitchFamily="18" charset="0"/>
              </a:rPr>
              <a:t>   Background Plus Explosion Signal ?</a:t>
            </a:r>
            <a:endParaRPr lang="zh-CN" altLang="en-US" sz="2000" b="1" dirty="0">
              <a:latin typeface="Times New Roman" panose="02020603050405020304" pitchFamily="18" charset="0"/>
              <a:ea typeface="黑体" panose="02010609060101010101" pitchFamily="49" charset="-122"/>
              <a:cs typeface="Times New Roman" panose="02020603050405020304" pitchFamily="18" charset="0"/>
            </a:endParaRPr>
          </a:p>
        </p:txBody>
      </p:sp>
      <p:grpSp>
        <p:nvGrpSpPr>
          <p:cNvPr id="9" name="组合 8"/>
          <p:cNvGrpSpPr/>
          <p:nvPr/>
        </p:nvGrpSpPr>
        <p:grpSpPr>
          <a:xfrm>
            <a:off x="6203763" y="1088611"/>
            <a:ext cx="4324340" cy="2635372"/>
            <a:chOff x="250833" y="1244906"/>
            <a:chExt cx="4324340" cy="2635372"/>
          </a:xfrm>
        </p:grpSpPr>
        <p:pic>
          <p:nvPicPr>
            <p:cNvPr id="10" name="图片 9"/>
            <p:cNvPicPr>
              <a:picLocks noChangeAspect="1"/>
            </p:cNvPicPr>
            <p:nvPr/>
          </p:nvPicPr>
          <p:blipFill>
            <a:blip r:embed="rId3" cstate="print"/>
            <a:stretch>
              <a:fillRect/>
            </a:stretch>
          </p:blipFill>
          <p:spPr>
            <a:xfrm>
              <a:off x="250833" y="1244906"/>
              <a:ext cx="4324340" cy="2635372"/>
            </a:xfrm>
            <a:prstGeom prst="rect">
              <a:avLst/>
            </a:prstGeom>
          </p:spPr>
        </p:pic>
        <p:sp>
          <p:nvSpPr>
            <p:cNvPr id="11" name="文本框 4">
              <a:extLst>
                <a:ext uri="{FF2B5EF4-FFF2-40B4-BE49-F238E27FC236}">
                  <a16:creationId xmlns="" xmlns:a16="http://schemas.microsoft.com/office/drawing/2014/main" id="{8B40CC50-227B-4769-AE57-F2D4DE0C5D9B}"/>
                </a:ext>
              </a:extLst>
            </p:cNvPr>
            <p:cNvSpPr txBox="1"/>
            <p:nvPr/>
          </p:nvSpPr>
          <p:spPr>
            <a:xfrm>
              <a:off x="478542" y="1333461"/>
              <a:ext cx="2042484" cy="377411"/>
            </a:xfrm>
            <a:prstGeom prst="rect">
              <a:avLst/>
            </a:prstGeom>
            <a:noFill/>
          </p:spPr>
          <p:txBody>
            <a:bodyPr wrap="square" rtlCol="0">
              <a:spAutoFit/>
            </a:bodyPr>
            <a:lstStyle/>
            <a:p>
              <a:pPr marL="285750" indent="-285750">
                <a:lnSpc>
                  <a:spcPct val="150000"/>
                </a:lnSpc>
              </a:pPr>
              <a:r>
                <a:rPr lang="en-US" altLang="zh-CN" sz="1400" b="1" dirty="0" smtClean="0">
                  <a:latin typeface="微软雅黑" pitchFamily="34" charset="-122"/>
                  <a:ea typeface="微软雅黑" pitchFamily="34" charset="-122"/>
                </a:rPr>
                <a:t>CTBTO</a:t>
              </a:r>
              <a:endParaRPr lang="en-US" altLang="zh-CN" sz="1400" b="1" dirty="0">
                <a:latin typeface="微软雅黑" pitchFamily="34" charset="-122"/>
                <a:ea typeface="微软雅黑" pitchFamily="34" charset="-122"/>
              </a:endParaRPr>
            </a:p>
          </p:txBody>
        </p:sp>
      </p:grpSp>
      <p:grpSp>
        <p:nvGrpSpPr>
          <p:cNvPr id="12" name="组合 11"/>
          <p:cNvGrpSpPr/>
          <p:nvPr/>
        </p:nvGrpSpPr>
        <p:grpSpPr>
          <a:xfrm>
            <a:off x="6421264" y="3723983"/>
            <a:ext cx="3889337" cy="3134017"/>
            <a:chOff x="4720970" y="958469"/>
            <a:chExt cx="4081506" cy="3403320"/>
          </a:xfrm>
        </p:grpSpPr>
        <p:pic>
          <p:nvPicPr>
            <p:cNvPr id="13" name="图片 12"/>
            <p:cNvPicPr>
              <a:picLocks noChangeAspect="1"/>
            </p:cNvPicPr>
            <p:nvPr/>
          </p:nvPicPr>
          <p:blipFill>
            <a:blip r:embed="rId4" cstate="print"/>
            <a:stretch>
              <a:fillRect/>
            </a:stretch>
          </p:blipFill>
          <p:spPr>
            <a:xfrm>
              <a:off x="4720970" y="958469"/>
              <a:ext cx="4081506" cy="3403320"/>
            </a:xfrm>
            <a:prstGeom prst="rect">
              <a:avLst/>
            </a:prstGeom>
          </p:spPr>
        </p:pic>
        <p:sp>
          <p:nvSpPr>
            <p:cNvPr id="14" name="文本框 4">
              <a:extLst>
                <a:ext uri="{FF2B5EF4-FFF2-40B4-BE49-F238E27FC236}">
                  <a16:creationId xmlns="" xmlns:a16="http://schemas.microsoft.com/office/drawing/2014/main" id="{8B40CC50-227B-4769-AE57-F2D4DE0C5D9B}"/>
                </a:ext>
              </a:extLst>
            </p:cNvPr>
            <p:cNvSpPr txBox="1"/>
            <p:nvPr/>
          </p:nvSpPr>
          <p:spPr>
            <a:xfrm>
              <a:off x="5610565" y="1221457"/>
              <a:ext cx="2740219" cy="377411"/>
            </a:xfrm>
            <a:prstGeom prst="rect">
              <a:avLst/>
            </a:prstGeom>
            <a:noFill/>
          </p:spPr>
          <p:txBody>
            <a:bodyPr wrap="square" rtlCol="0">
              <a:spAutoFit/>
            </a:bodyPr>
            <a:lstStyle/>
            <a:p>
              <a:pPr marL="285750" indent="-285750">
                <a:lnSpc>
                  <a:spcPct val="150000"/>
                </a:lnSpc>
              </a:pPr>
              <a:r>
                <a:rPr lang="en-US" altLang="zh-CN" sz="1400" b="1" dirty="0" err="1" smtClean="0">
                  <a:latin typeface="微软雅黑" pitchFamily="34" charset="-122"/>
                  <a:ea typeface="微软雅黑" pitchFamily="34" charset="-122"/>
                </a:rPr>
                <a:t>Kalinowski</a:t>
              </a:r>
              <a:r>
                <a:rPr lang="en-US" altLang="zh-CN" sz="1400" b="1" dirty="0" smtClean="0">
                  <a:latin typeface="微软雅黑" pitchFamily="34" charset="-122"/>
                  <a:ea typeface="微软雅黑" pitchFamily="34" charset="-122"/>
                </a:rPr>
                <a:t> Plot</a:t>
              </a:r>
            </a:p>
          </p:txBody>
        </p:sp>
      </p:grpSp>
    </p:spTree>
    <p:extLst>
      <p:ext uri="{BB962C8B-B14F-4D97-AF65-F5344CB8AC3E}">
        <p14:creationId xmlns:p14="http://schemas.microsoft.com/office/powerpoint/2010/main" val="2229705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Arial" panose="020B0604020202020204" pitchFamily="34" charset="0"/>
                <a:cs typeface="Arial" panose="020B0604020202020204" pitchFamily="34" charset="0"/>
              </a:rPr>
              <a:t>The background plus </a:t>
            </a:r>
            <a:r>
              <a:rPr lang="en-US" sz="1800" dirty="0" err="1">
                <a:solidFill>
                  <a:schemeClr val="bg1"/>
                </a:solidFill>
                <a:latin typeface="Arial" panose="020B0604020202020204" pitchFamily="34" charset="0"/>
                <a:cs typeface="Arial" panose="020B0604020202020204" pitchFamily="34" charset="0"/>
              </a:rPr>
              <a:t>explostion</a:t>
            </a:r>
            <a:r>
              <a:rPr lang="en-US" sz="1800" dirty="0">
                <a:solidFill>
                  <a:schemeClr val="bg1"/>
                </a:solidFill>
                <a:latin typeface="Arial" panose="020B0604020202020204" pitchFamily="34" charset="0"/>
                <a:cs typeface="Arial" panose="020B0604020202020204" pitchFamily="34" charset="0"/>
              </a:rPr>
              <a:t> dataset was </a:t>
            </a:r>
            <a:r>
              <a:rPr lang="en-US" sz="1800" dirty="0" err="1">
                <a:solidFill>
                  <a:schemeClr val="bg1"/>
                </a:solidFill>
                <a:latin typeface="Arial" panose="020B0604020202020204" pitchFamily="34" charset="0"/>
                <a:cs typeface="Arial" panose="020B0604020202020204" pitchFamily="34" charset="0"/>
              </a:rPr>
              <a:t>producted</a:t>
            </a:r>
            <a:r>
              <a:rPr lang="en-US" sz="1800" dirty="0">
                <a:solidFill>
                  <a:schemeClr val="bg1"/>
                </a:solidFill>
                <a:latin typeface="Arial" panose="020B0604020202020204" pitchFamily="34" charset="0"/>
                <a:cs typeface="Arial" panose="020B0604020202020204" pitchFamily="34" charset="0"/>
              </a:rPr>
              <a:t> by combine the background portion and the explosion portion. </a:t>
            </a:r>
            <a:endParaRPr lang="x-none" sz="48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xmlns="" id="{DBA6E9A0-04A9-1F29-F239-4E9CDDDE29AF}"/>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zh-CN" sz="1000" b="1" dirty="0">
                <a:solidFill>
                  <a:schemeClr val="bg1"/>
                </a:solidFill>
                <a:latin typeface="Arial" panose="020B0604020202020204" pitchFamily="34" charset="0"/>
                <a:cs typeface="Arial" panose="020B0604020202020204" pitchFamily="34" charset="0"/>
              </a:rPr>
              <a:t>P2.1-553</a:t>
            </a:r>
            <a:endParaRPr lang="x-none" altLang="zh-CN" sz="24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xmlns="" id="{3364D2B1-4606-9726-8487-E03DE1731415}"/>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x-none" sz="2000" b="1" dirty="0">
              <a:solidFill>
                <a:schemeClr val="bg1"/>
              </a:solidFill>
              <a:latin typeface="Arial" panose="020B0604020202020204" pitchFamily="34" charset="0"/>
              <a:cs typeface="Arial" panose="020B0604020202020204" pitchFamily="34" charset="0"/>
            </a:endParaRPr>
          </a:p>
        </p:txBody>
      </p:sp>
      <p:pic>
        <p:nvPicPr>
          <p:cNvPr id="7" name="图片 6"/>
          <p:cNvPicPr>
            <a:picLocks noChangeAspect="1"/>
          </p:cNvPicPr>
          <p:nvPr/>
        </p:nvPicPr>
        <p:blipFill rotWithShape="1">
          <a:blip r:embed="rId2">
            <a:extLst>
              <a:ext uri="{28A0092B-C50C-407E-A947-70E740481C1C}">
                <a14:useLocalDpi xmlns:a14="http://schemas.microsoft.com/office/drawing/2010/main" val="0"/>
              </a:ext>
            </a:extLst>
          </a:blip>
          <a:srcRect r="77261"/>
          <a:stretch/>
        </p:blipFill>
        <p:spPr>
          <a:xfrm>
            <a:off x="10744942" y="278271"/>
            <a:ext cx="717671" cy="693583"/>
          </a:xfrm>
          <a:prstGeom prst="rect">
            <a:avLst/>
          </a:prstGeom>
        </p:spPr>
      </p:pic>
      <p:sp>
        <p:nvSpPr>
          <p:cNvPr id="8" name="文本框 3">
            <a:extLst>
              <a:ext uri="{FF2B5EF4-FFF2-40B4-BE49-F238E27FC236}">
                <a16:creationId xmlns:a16="http://schemas.microsoft.com/office/drawing/2014/main" xmlns="" id="{D01DBEA7-216F-4127-BBC8-1E0E6AC27D41}"/>
              </a:ext>
            </a:extLst>
          </p:cNvPr>
          <p:cNvSpPr txBox="1"/>
          <p:nvPr/>
        </p:nvSpPr>
        <p:spPr>
          <a:xfrm>
            <a:off x="200025" y="1223262"/>
            <a:ext cx="4989491" cy="2862322"/>
          </a:xfrm>
          <a:prstGeom prst="rect">
            <a:avLst/>
          </a:prstGeom>
          <a:noFill/>
          <a:ln>
            <a:solidFill>
              <a:srgbClr val="000000"/>
            </a:solidFill>
          </a:ln>
        </p:spPr>
        <p:txBody>
          <a:bodyPr wrap="square" rtlCol="0">
            <a:spAutoFit/>
          </a:bodyPr>
          <a:lstStyle/>
          <a:p>
            <a:pPr marL="342900" indent="-342900">
              <a:lnSpc>
                <a:spcPct val="150000"/>
              </a:lnSpc>
              <a:buFont typeface="Wingdings" panose="05000000000000000000" pitchFamily="2" charset="2"/>
              <a:buChar char="p"/>
            </a:pPr>
            <a:r>
              <a:rPr lang="en-US" altLang="zh-CN" sz="2000" b="1" dirty="0" smtClean="0">
                <a:latin typeface="Times New Roman" panose="02020603050405020304" pitchFamily="18" charset="0"/>
                <a:ea typeface="黑体" panose="02010609060101010101" pitchFamily="49" charset="-122"/>
                <a:cs typeface="Times New Roman" panose="02020603050405020304" pitchFamily="18" charset="0"/>
              </a:rPr>
              <a:t>IDC    2012-08~2023-03</a:t>
            </a:r>
          </a:p>
          <a:p>
            <a:pPr marL="342900" indent="-342900">
              <a:lnSpc>
                <a:spcPct val="150000"/>
              </a:lnSpc>
              <a:buFont typeface="Wingdings" panose="05000000000000000000" pitchFamily="2" charset="2"/>
              <a:buChar char="p"/>
            </a:pPr>
            <a:r>
              <a:rPr lang="en-US" altLang="zh-CN" sz="2000" b="1" dirty="0" smtClean="0">
                <a:latin typeface="Times New Roman" panose="02020603050405020304" pitchFamily="18" charset="0"/>
                <a:ea typeface="黑体" panose="02010609060101010101" pitchFamily="49" charset="-122"/>
                <a:cs typeface="Times New Roman" panose="02020603050405020304" pitchFamily="18" charset="0"/>
              </a:rPr>
              <a:t>Clean Para</a:t>
            </a:r>
            <a:r>
              <a:rPr lang="zh-CN" altLang="en-US" sz="2000" b="1" dirty="0" smtClean="0">
                <a:latin typeface="Times New Roman" panose="02020603050405020304" pitchFamily="18" charset="0"/>
                <a:ea typeface="黑体" panose="02010609060101010101" pitchFamily="49" charset="-122"/>
                <a:cs typeface="Times New Roman" panose="02020603050405020304" pitchFamily="18" charset="0"/>
              </a:rPr>
              <a:t>：</a:t>
            </a:r>
            <a:r>
              <a:rPr lang="en-US" altLang="zh-CN" sz="2000" b="1" dirty="0" smtClean="0">
                <a:latin typeface="Times New Roman" panose="02020603050405020304" pitchFamily="18" charset="0"/>
                <a:ea typeface="黑体" panose="02010609060101010101" pitchFamily="49" charset="-122"/>
                <a:cs typeface="Times New Roman" panose="02020603050405020304" pitchFamily="18" charset="0"/>
              </a:rPr>
              <a:t>Collection </a:t>
            </a:r>
            <a:r>
              <a:rPr lang="en-US" altLang="zh-CN" sz="2000" b="1" dirty="0" err="1" smtClean="0">
                <a:latin typeface="Times New Roman" panose="02020603050405020304" pitchFamily="18" charset="0"/>
                <a:ea typeface="黑体" panose="02010609060101010101" pitchFamily="49" charset="-122"/>
                <a:cs typeface="Times New Roman" panose="02020603050405020304" pitchFamily="18" charset="0"/>
              </a:rPr>
              <a:t>Time,Acquition</a:t>
            </a:r>
            <a:r>
              <a:rPr lang="en-US" altLang="zh-CN" sz="2000" b="1" dirty="0" smtClean="0">
                <a:latin typeface="Times New Roman" panose="02020603050405020304" pitchFamily="18" charset="0"/>
                <a:ea typeface="黑体" panose="02010609060101010101" pitchFamily="49" charset="-122"/>
                <a:cs typeface="Times New Roman" panose="02020603050405020304" pitchFamily="18" charset="0"/>
              </a:rPr>
              <a:t> </a:t>
            </a:r>
            <a:r>
              <a:rPr lang="en-US" altLang="zh-CN" sz="2000" b="1" dirty="0" err="1" smtClean="0">
                <a:latin typeface="Times New Roman" panose="02020603050405020304" pitchFamily="18" charset="0"/>
                <a:ea typeface="黑体" panose="02010609060101010101" pitchFamily="49" charset="-122"/>
                <a:cs typeface="Times New Roman" panose="02020603050405020304" pitchFamily="18" charset="0"/>
              </a:rPr>
              <a:t>Time,Volume,MDC</a:t>
            </a:r>
            <a:endParaRPr lang="en-US" altLang="zh-CN" sz="2000" b="1" dirty="0" smtClean="0">
              <a:latin typeface="Times New Roman" panose="02020603050405020304" pitchFamily="18" charset="0"/>
              <a:ea typeface="黑体" panose="02010609060101010101" pitchFamily="49" charset="-122"/>
              <a:cs typeface="Times New Roman" panose="02020603050405020304" pitchFamily="18" charset="0"/>
            </a:endParaRPr>
          </a:p>
          <a:p>
            <a:pPr marL="342900" indent="-342900">
              <a:lnSpc>
                <a:spcPct val="150000"/>
              </a:lnSpc>
              <a:buFont typeface="Wingdings" panose="05000000000000000000" pitchFamily="2" charset="2"/>
              <a:buChar char="p"/>
            </a:pPr>
            <a:r>
              <a:rPr lang="en-US" altLang="zh-CN" sz="2000" b="1" dirty="0" smtClean="0">
                <a:latin typeface="Times New Roman" panose="02020603050405020304" pitchFamily="18" charset="0"/>
                <a:ea typeface="黑体" panose="02010609060101010101" pitchFamily="49" charset="-122"/>
                <a:cs typeface="Times New Roman" panose="02020603050405020304" pitchFamily="18" charset="0"/>
              </a:rPr>
              <a:t>Before Clean:137347</a:t>
            </a:r>
          </a:p>
          <a:p>
            <a:pPr marL="342900" indent="-342900">
              <a:lnSpc>
                <a:spcPct val="150000"/>
              </a:lnSpc>
              <a:buFont typeface="Wingdings" panose="05000000000000000000" pitchFamily="2" charset="2"/>
              <a:buChar char="p"/>
            </a:pPr>
            <a:r>
              <a:rPr lang="en-US" altLang="zh-CN" sz="2000" b="1" dirty="0" smtClean="0">
                <a:latin typeface="Times New Roman" panose="02020603050405020304" pitchFamily="18" charset="0"/>
                <a:ea typeface="黑体" panose="02010609060101010101" pitchFamily="49" charset="-122"/>
                <a:cs typeface="Times New Roman" panose="02020603050405020304" pitchFamily="18" charset="0"/>
              </a:rPr>
              <a:t>After   Clean:132484</a:t>
            </a:r>
            <a:endParaRPr lang="en-US" altLang="zh-CN" sz="2000" b="1" dirty="0">
              <a:latin typeface="Times New Roman" panose="02020603050405020304" pitchFamily="18" charset="0"/>
              <a:ea typeface="黑体" panose="02010609060101010101" pitchFamily="49" charset="-122"/>
              <a:cs typeface="Times New Roman" panose="02020603050405020304" pitchFamily="18" charset="0"/>
            </a:endParaRPr>
          </a:p>
          <a:p>
            <a:pPr>
              <a:lnSpc>
                <a:spcPct val="150000"/>
              </a:lnSpc>
            </a:pPr>
            <a:endParaRPr lang="en-US" altLang="zh-CN" sz="2000" b="1" dirty="0" smtClean="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9" name="文本框 3">
            <a:extLst>
              <a:ext uri="{FF2B5EF4-FFF2-40B4-BE49-F238E27FC236}">
                <a16:creationId xmlns:a16="http://schemas.microsoft.com/office/drawing/2014/main" xmlns="" id="{D01DBEA7-216F-4127-BBC8-1E0E6AC27D41}"/>
              </a:ext>
            </a:extLst>
          </p:cNvPr>
          <p:cNvSpPr txBox="1"/>
          <p:nvPr/>
        </p:nvSpPr>
        <p:spPr>
          <a:xfrm>
            <a:off x="200025" y="4370743"/>
            <a:ext cx="4989491" cy="2092881"/>
          </a:xfrm>
          <a:prstGeom prst="rect">
            <a:avLst/>
          </a:prstGeom>
          <a:noFill/>
          <a:ln>
            <a:solidFill>
              <a:srgbClr val="000000"/>
            </a:solidFill>
          </a:ln>
        </p:spPr>
        <p:txBody>
          <a:bodyPr wrap="square" rtlCol="0">
            <a:spAutoFit/>
          </a:bodyPr>
          <a:lstStyle/>
          <a:p>
            <a:pPr marL="342900" indent="-342900">
              <a:lnSpc>
                <a:spcPct val="150000"/>
              </a:lnSpc>
              <a:buFont typeface="Wingdings" panose="05000000000000000000" pitchFamily="2" charset="2"/>
              <a:buChar char="p"/>
            </a:pPr>
            <a:r>
              <a:rPr lang="en-US" altLang="zh-CN" sz="2000" b="1" dirty="0" smtClean="0">
                <a:latin typeface="Times New Roman" panose="02020603050405020304" pitchFamily="18" charset="0"/>
                <a:ea typeface="黑体" panose="02010609060101010101" pitchFamily="49" charset="-122"/>
                <a:cs typeface="Times New Roman" panose="02020603050405020304" pitchFamily="18" charset="0"/>
              </a:rPr>
              <a:t>Nuclear Explosion</a:t>
            </a:r>
          </a:p>
          <a:p>
            <a:pPr marL="342900" indent="-342900">
              <a:buFont typeface="Arial" panose="020B0604020202020204" pitchFamily="34" charset="0"/>
              <a:buChar char="•"/>
            </a:pPr>
            <a:r>
              <a:rPr lang="en-US" altLang="zh-CN" sz="2000" b="1" dirty="0" smtClean="0">
                <a:latin typeface="Times New Roman" panose="02020603050405020304" pitchFamily="18" charset="0"/>
                <a:ea typeface="黑体" panose="02010609060101010101" pitchFamily="49" charset="-122"/>
                <a:cs typeface="Times New Roman" panose="02020603050405020304" pitchFamily="18" charset="0"/>
              </a:rPr>
              <a:t>t0: </a:t>
            </a:r>
            <a:r>
              <a:rPr lang="pt-BR" altLang="zh-CN" sz="2000" baseline="30000" dirty="0"/>
              <a:t>133</a:t>
            </a:r>
            <a:r>
              <a:rPr lang="pt-BR" altLang="zh-CN" sz="2000" dirty="0"/>
              <a:t>Xe </a:t>
            </a:r>
            <a:r>
              <a:rPr lang="pt-BR" altLang="zh-CN" sz="2000" dirty="0" smtClean="0"/>
              <a:t>(1.1E16 Bq ), </a:t>
            </a:r>
            <a:r>
              <a:rPr lang="en-US" altLang="zh-CN" sz="2000" baseline="30000" dirty="0" smtClean="0">
                <a:latin typeface="Times New Roman" panose="02020603050405020304" pitchFamily="18" charset="0"/>
                <a:ea typeface="黑体" panose="02010609060101010101" pitchFamily="49" charset="-122"/>
                <a:cs typeface="Times New Roman" panose="02020603050405020304" pitchFamily="18" charset="0"/>
              </a:rPr>
              <a:t>133m</a:t>
            </a:r>
            <a:r>
              <a:rPr lang="en-US" altLang="zh-CN" sz="2000" dirty="0" smtClean="0">
                <a:latin typeface="Times New Roman" panose="02020603050405020304" pitchFamily="18" charset="0"/>
                <a:ea typeface="黑体" panose="02010609060101010101" pitchFamily="49" charset="-122"/>
                <a:cs typeface="Times New Roman" panose="02020603050405020304" pitchFamily="18" charset="0"/>
              </a:rPr>
              <a:t>Xe</a:t>
            </a:r>
            <a:r>
              <a:rPr lang="pt-BR" altLang="zh-CN" sz="2000" dirty="0"/>
              <a:t> ( </a:t>
            </a:r>
            <a:r>
              <a:rPr lang="pt-BR" altLang="zh-CN" sz="2000" dirty="0" smtClean="0"/>
              <a:t>8.8E14 Bq</a:t>
            </a:r>
            <a:r>
              <a:rPr lang="pt-BR" altLang="zh-CN" sz="2000" dirty="0"/>
              <a:t> )</a:t>
            </a:r>
            <a:r>
              <a:rPr lang="pt-BR" altLang="zh-CN" sz="2000" dirty="0" smtClean="0"/>
              <a:t>, </a:t>
            </a:r>
            <a:r>
              <a:rPr lang="en-US" altLang="zh-CN" sz="2000" baseline="30000" dirty="0" smtClean="0">
                <a:latin typeface="Times New Roman" panose="02020603050405020304" pitchFamily="18" charset="0"/>
                <a:ea typeface="黑体" panose="02010609060101010101" pitchFamily="49" charset="-122"/>
                <a:cs typeface="Times New Roman" panose="02020603050405020304" pitchFamily="18" charset="0"/>
              </a:rPr>
              <a:t>131m</a:t>
            </a:r>
            <a:r>
              <a:rPr lang="en-US" altLang="zh-CN" sz="2000" dirty="0" smtClean="0">
                <a:latin typeface="Times New Roman" panose="02020603050405020304" pitchFamily="18" charset="0"/>
                <a:ea typeface="黑体" panose="02010609060101010101" pitchFamily="49" charset="-122"/>
                <a:cs typeface="Times New Roman" panose="02020603050405020304" pitchFamily="18" charset="0"/>
              </a:rPr>
              <a:t>Xe</a:t>
            </a:r>
            <a:r>
              <a:rPr lang="pt-BR" altLang="zh-CN" sz="2000" dirty="0"/>
              <a:t> ( </a:t>
            </a:r>
            <a:r>
              <a:rPr lang="pt-BR" altLang="zh-CN" sz="2000" dirty="0" smtClean="0"/>
              <a:t>2.9E12 Bq</a:t>
            </a:r>
            <a:r>
              <a:rPr lang="pt-BR" altLang="zh-CN" sz="2000" dirty="0"/>
              <a:t> )</a:t>
            </a:r>
            <a:r>
              <a:rPr lang="pt-BR" altLang="zh-CN" sz="2000" dirty="0" smtClean="0"/>
              <a:t>, </a:t>
            </a:r>
            <a:r>
              <a:rPr lang="en-US" altLang="zh-CN" sz="2000" baseline="30000" dirty="0" smtClean="0">
                <a:latin typeface="Times New Roman" panose="02020603050405020304" pitchFamily="18" charset="0"/>
                <a:ea typeface="黑体" panose="02010609060101010101" pitchFamily="49" charset="-122"/>
                <a:cs typeface="Times New Roman" panose="02020603050405020304" pitchFamily="18" charset="0"/>
              </a:rPr>
              <a:t>135</a:t>
            </a:r>
            <a:r>
              <a:rPr lang="en-US" altLang="zh-CN" sz="2000" dirty="0" smtClean="0">
                <a:latin typeface="Times New Roman" panose="02020603050405020304" pitchFamily="18" charset="0"/>
                <a:ea typeface="黑体" panose="02010609060101010101" pitchFamily="49" charset="-122"/>
                <a:cs typeface="Times New Roman" panose="02020603050405020304" pitchFamily="18" charset="0"/>
              </a:rPr>
              <a:t>Xe</a:t>
            </a:r>
            <a:r>
              <a:rPr lang="pt-BR" altLang="zh-CN" sz="2000" dirty="0"/>
              <a:t> ( </a:t>
            </a:r>
            <a:r>
              <a:rPr lang="pt-BR" altLang="zh-CN" sz="2000" dirty="0" smtClean="0"/>
              <a:t>6.2E16 Bq</a:t>
            </a:r>
            <a:r>
              <a:rPr lang="pt-BR" altLang="zh-CN" sz="2000" dirty="0"/>
              <a:t> )</a:t>
            </a:r>
            <a:endParaRPr lang="pt-BR" altLang="zh-CN" sz="2000" dirty="0" smtClean="0"/>
          </a:p>
          <a:p>
            <a:pPr marL="342900" indent="-342900">
              <a:buFont typeface="Arial" panose="020B0604020202020204" pitchFamily="34" charset="0"/>
              <a:buChar char="•"/>
            </a:pPr>
            <a:r>
              <a:rPr lang="pt-BR" altLang="zh-CN" sz="2000" baseline="30000" dirty="0" smtClean="0"/>
              <a:t>133</a:t>
            </a:r>
            <a:r>
              <a:rPr lang="pt-BR" altLang="zh-CN" sz="2000" dirty="0" smtClean="0"/>
              <a:t>Xe Conc:log normal distribution </a:t>
            </a:r>
          </a:p>
          <a:p>
            <a:r>
              <a:rPr lang="pt-BR" altLang="zh-CN" sz="2000" dirty="0"/>
              <a:t> </a:t>
            </a:r>
            <a:r>
              <a:rPr lang="pt-BR" altLang="zh-CN" sz="2000" dirty="0" smtClean="0"/>
              <a:t>             geometric mean 2 mBq/m</a:t>
            </a:r>
            <a:r>
              <a:rPr lang="pt-BR" altLang="zh-CN" sz="2000" baseline="30000" dirty="0" smtClean="0"/>
              <a:t>3</a:t>
            </a:r>
          </a:p>
          <a:p>
            <a:r>
              <a:rPr lang="pt-BR" altLang="zh-CN" sz="2000" dirty="0"/>
              <a:t> </a:t>
            </a:r>
            <a:r>
              <a:rPr lang="pt-BR" altLang="zh-CN" sz="2000" dirty="0" smtClean="0"/>
              <a:t>             minum Value:0.5mBq/m</a:t>
            </a:r>
            <a:r>
              <a:rPr lang="pt-BR" altLang="zh-CN" sz="2000" baseline="30000" dirty="0" smtClean="0"/>
              <a:t>3</a:t>
            </a:r>
            <a:endParaRPr lang="en-US" altLang="zh-CN" sz="2000" b="1" dirty="0" smtClean="0">
              <a:latin typeface="Times New Roman" panose="02020603050405020304" pitchFamily="18" charset="0"/>
              <a:ea typeface="黑体" panose="02010609060101010101" pitchFamily="49" charset="-122"/>
              <a:cs typeface="Times New Roman" panose="02020603050405020304" pitchFamily="18" charset="0"/>
            </a:endParaRPr>
          </a:p>
        </p:txBody>
      </p:sp>
      <p:pic>
        <p:nvPicPr>
          <p:cNvPr id="10" name="Picture 2" descr="boxplot_133Xe_al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8542" y="1223262"/>
            <a:ext cx="54864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11" name="矩形 10"/>
              <p:cNvSpPr/>
              <p:nvPr/>
            </p:nvSpPr>
            <p:spPr>
              <a:xfrm>
                <a:off x="6617442" y="5417183"/>
                <a:ext cx="2768600"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zh-CN" altLang="en-US" i="1">
                          <a:latin typeface="Cambria Math" panose="02040503050406030204" pitchFamily="18" charset="0"/>
                        </a:rPr>
                        <m:t>𝑋</m:t>
                      </m:r>
                      <m:sSub>
                        <m:sSubPr>
                          <m:ctrlPr>
                            <a:rPr lang="zh-CN" altLang="en-US" i="1">
                              <a:latin typeface="Cambria Math" panose="02040503050406030204" pitchFamily="18" charset="0"/>
                            </a:rPr>
                          </m:ctrlPr>
                        </m:sSubPr>
                        <m:e>
                          <m:r>
                            <a:rPr lang="zh-CN" altLang="en-US" i="1">
                              <a:latin typeface="Cambria Math" panose="02040503050406030204" pitchFamily="18" charset="0"/>
                            </a:rPr>
                            <m:t>𝑒</m:t>
                          </m:r>
                        </m:e>
                        <m:sub>
                          <m:r>
                            <a:rPr lang="zh-CN" altLang="en-US" i="1">
                              <a:latin typeface="Cambria Math" panose="02040503050406030204" pitchFamily="18" charset="0"/>
                            </a:rPr>
                            <m:t>𝐵</m:t>
                          </m:r>
                          <m:r>
                            <a:rPr lang="zh-CN" altLang="en-US" i="0">
                              <a:latin typeface="Cambria Math" panose="02040503050406030204" pitchFamily="18" charset="0"/>
                            </a:rPr>
                            <m:t>+</m:t>
                          </m:r>
                          <m:r>
                            <a:rPr lang="zh-CN" altLang="en-US" i="1">
                              <a:latin typeface="Cambria Math" panose="02040503050406030204" pitchFamily="18" charset="0"/>
                            </a:rPr>
                            <m:t>𝐸</m:t>
                          </m:r>
                        </m:sub>
                      </m:sSub>
                      <m:r>
                        <a:rPr lang="zh-CN" altLang="en-US" i="0">
                          <a:latin typeface="Cambria Math" panose="02040503050406030204" pitchFamily="18" charset="0"/>
                        </a:rPr>
                        <m:t>=</m:t>
                      </m:r>
                      <m:r>
                        <a:rPr lang="zh-CN" altLang="en-US" i="1">
                          <a:latin typeface="Cambria Math" panose="02040503050406030204" pitchFamily="18" charset="0"/>
                        </a:rPr>
                        <m:t>𝑋</m:t>
                      </m:r>
                      <m:sSub>
                        <m:sSubPr>
                          <m:ctrlPr>
                            <a:rPr lang="zh-CN" altLang="en-US" i="1">
                              <a:latin typeface="Cambria Math" panose="02040503050406030204" pitchFamily="18" charset="0"/>
                            </a:rPr>
                          </m:ctrlPr>
                        </m:sSubPr>
                        <m:e>
                          <m:r>
                            <a:rPr lang="zh-CN" altLang="en-US" i="1">
                              <a:latin typeface="Cambria Math" panose="02040503050406030204" pitchFamily="18" charset="0"/>
                            </a:rPr>
                            <m:t>𝑒</m:t>
                          </m:r>
                        </m:e>
                        <m:sub>
                          <m:r>
                            <a:rPr lang="zh-CN" altLang="en-US" i="1">
                              <a:latin typeface="Cambria Math" panose="02040503050406030204" pitchFamily="18" charset="0"/>
                            </a:rPr>
                            <m:t>𝐵</m:t>
                          </m:r>
                        </m:sub>
                      </m:sSub>
                      <m:r>
                        <a:rPr lang="zh-CN" altLang="en-US" i="0">
                          <a:latin typeface="Cambria Math" panose="02040503050406030204" pitchFamily="18" charset="0"/>
                        </a:rPr>
                        <m:t>+</m:t>
                      </m:r>
                      <m:r>
                        <a:rPr lang="zh-CN" altLang="en-US" i="1">
                          <a:latin typeface="Cambria Math" panose="02040503050406030204" pitchFamily="18" charset="0"/>
                        </a:rPr>
                        <m:t>𝑋</m:t>
                      </m:r>
                      <m:sSub>
                        <m:sSubPr>
                          <m:ctrlPr>
                            <a:rPr lang="zh-CN" altLang="en-US" i="1">
                              <a:latin typeface="Cambria Math" panose="02040503050406030204" pitchFamily="18" charset="0"/>
                            </a:rPr>
                          </m:ctrlPr>
                        </m:sSubPr>
                        <m:e>
                          <m:r>
                            <a:rPr lang="zh-CN" altLang="en-US" i="1">
                              <a:latin typeface="Cambria Math" panose="02040503050406030204" pitchFamily="18" charset="0"/>
                            </a:rPr>
                            <m:t>𝑒</m:t>
                          </m:r>
                        </m:e>
                        <m:sub>
                          <m:r>
                            <a:rPr lang="zh-CN" altLang="en-US" i="1">
                              <a:latin typeface="Cambria Math" panose="02040503050406030204" pitchFamily="18" charset="0"/>
                            </a:rPr>
                            <m:t>𝐸</m:t>
                          </m:r>
                        </m:sub>
                      </m:sSub>
                    </m:oMath>
                  </m:oMathPara>
                </a14:m>
                <a:endParaRPr lang="zh-CN" altLang="en-US" dirty="0"/>
              </a:p>
            </p:txBody>
          </p:sp>
        </mc:Choice>
        <mc:Fallback xmlns="">
          <p:sp>
            <p:nvSpPr>
              <p:cNvPr id="11" name="矩形 10"/>
              <p:cNvSpPr>
                <a:spLocks noRot="1" noChangeAspect="1" noMove="1" noResize="1" noEditPoints="1" noAdjustHandles="1" noChangeArrowheads="1" noChangeShapeType="1" noTextEdit="1"/>
              </p:cNvSpPr>
              <p:nvPr/>
            </p:nvSpPr>
            <p:spPr>
              <a:xfrm>
                <a:off x="6617442" y="5417183"/>
                <a:ext cx="2768600" cy="369332"/>
              </a:xfrm>
              <a:prstGeom prst="rect">
                <a:avLst/>
              </a:prstGeom>
              <a:blipFill rotWithShape="0">
                <a:blip r:embed="rId4"/>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7322865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smtClean="0">
                <a:solidFill>
                  <a:schemeClr val="bg1"/>
                </a:solidFill>
                <a:latin typeface="Arial" panose="020B0604020202020204" pitchFamily="34" charset="0"/>
                <a:cs typeface="Arial" panose="020B0604020202020204" pitchFamily="34" charset="0"/>
              </a:rPr>
              <a:t>Results</a:t>
            </a:r>
            <a:endParaRPr lang="x-none" sz="48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xmlns="" id="{C8D44082-17FA-6E7D-2B88-0AE62611BEE5}"/>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zh-CN" sz="1000" b="1" dirty="0">
                <a:solidFill>
                  <a:schemeClr val="bg1"/>
                </a:solidFill>
                <a:latin typeface="Arial" panose="020B0604020202020204" pitchFamily="34" charset="0"/>
                <a:cs typeface="Arial" panose="020B0604020202020204" pitchFamily="34" charset="0"/>
              </a:rPr>
              <a:t>P2.1-553</a:t>
            </a:r>
            <a:endParaRPr lang="x-none" altLang="zh-CN" sz="24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xmlns="" id="{FE32BD46-931C-582C-C0E2-909578D4D19C}"/>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x-none" sz="2000" b="1" dirty="0">
              <a:solidFill>
                <a:schemeClr val="bg1"/>
              </a:solidFill>
              <a:latin typeface="Arial" panose="020B0604020202020204" pitchFamily="34" charset="0"/>
              <a:cs typeface="Arial" panose="020B0604020202020204" pitchFamily="34" charset="0"/>
            </a:endParaRPr>
          </a:p>
        </p:txBody>
      </p:sp>
      <p:pic>
        <p:nvPicPr>
          <p:cNvPr id="7" name="图片 6"/>
          <p:cNvPicPr>
            <a:picLocks noChangeAspect="1"/>
          </p:cNvPicPr>
          <p:nvPr/>
        </p:nvPicPr>
        <p:blipFill rotWithShape="1">
          <a:blip r:embed="rId2">
            <a:extLst>
              <a:ext uri="{28A0092B-C50C-407E-A947-70E740481C1C}">
                <a14:useLocalDpi xmlns:a14="http://schemas.microsoft.com/office/drawing/2010/main" val="0"/>
              </a:ext>
            </a:extLst>
          </a:blip>
          <a:srcRect r="77261"/>
          <a:stretch/>
        </p:blipFill>
        <p:spPr>
          <a:xfrm>
            <a:off x="10744942" y="278271"/>
            <a:ext cx="717671" cy="693583"/>
          </a:xfrm>
          <a:prstGeom prst="rect">
            <a:avLst/>
          </a:prstGeom>
        </p:spPr>
      </p:pic>
      <p:pic>
        <p:nvPicPr>
          <p:cNvPr id="9" name="Picture 1" descr="AUX09ML_RO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0975" y="1237129"/>
            <a:ext cx="3886200" cy="2733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DEX33ML_ROC"/>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5880" y="3970538"/>
            <a:ext cx="3881295" cy="273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clf_method_result_Accurac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67200" y="1237129"/>
            <a:ext cx="3140371"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 descr="clf_method_result_TPR_recall"/>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33542" y="1237129"/>
            <a:ext cx="3086101" cy="25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clf_method_result_f1_scor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94334" y="4076738"/>
            <a:ext cx="3086101" cy="25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6" descr="clf_method_result_AUC"/>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533542" y="4076738"/>
            <a:ext cx="3086101" cy="25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984455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smtClean="0">
                <a:solidFill>
                  <a:schemeClr val="bg1"/>
                </a:solidFill>
                <a:latin typeface="Arial" panose="020B0604020202020204" pitchFamily="34" charset="0"/>
                <a:cs typeface="Arial" panose="020B0604020202020204" pitchFamily="34" charset="0"/>
              </a:rPr>
              <a:t>Conclusion</a:t>
            </a:r>
            <a:endParaRPr lang="x-none" sz="48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xmlns="" id="{A8C265B7-8CC9-C945-6901-364B5B6546C6}"/>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zh-CN" sz="1000" b="1" dirty="0">
                <a:solidFill>
                  <a:schemeClr val="bg1"/>
                </a:solidFill>
                <a:latin typeface="Arial" panose="020B0604020202020204" pitchFamily="34" charset="0"/>
                <a:cs typeface="Arial" panose="020B0604020202020204" pitchFamily="34" charset="0"/>
              </a:rPr>
              <a:t>P2.1-553</a:t>
            </a:r>
            <a:endParaRPr lang="x-none" altLang="zh-CN" sz="24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xmlns="" id="{24821806-AD21-A1E2-97F0-06948A5B57CC}"/>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x-none" sz="2000" b="1" dirty="0">
              <a:solidFill>
                <a:schemeClr val="bg1"/>
              </a:solidFill>
              <a:latin typeface="Arial" panose="020B0604020202020204" pitchFamily="34" charset="0"/>
              <a:cs typeface="Arial" panose="020B0604020202020204" pitchFamily="34" charset="0"/>
            </a:endParaRPr>
          </a:p>
        </p:txBody>
      </p:sp>
      <p:pic>
        <p:nvPicPr>
          <p:cNvPr id="7" name="图片 6"/>
          <p:cNvPicPr>
            <a:picLocks noChangeAspect="1"/>
          </p:cNvPicPr>
          <p:nvPr/>
        </p:nvPicPr>
        <p:blipFill rotWithShape="1">
          <a:blip r:embed="rId2">
            <a:extLst>
              <a:ext uri="{28A0092B-C50C-407E-A947-70E740481C1C}">
                <a14:useLocalDpi xmlns:a14="http://schemas.microsoft.com/office/drawing/2010/main" val="0"/>
              </a:ext>
            </a:extLst>
          </a:blip>
          <a:srcRect r="77261"/>
          <a:stretch/>
        </p:blipFill>
        <p:spPr>
          <a:xfrm>
            <a:off x="10744942" y="278271"/>
            <a:ext cx="717671" cy="693583"/>
          </a:xfrm>
          <a:prstGeom prst="rect">
            <a:avLst/>
          </a:prstGeom>
        </p:spPr>
      </p:pic>
      <p:sp>
        <p:nvSpPr>
          <p:cNvPr id="8" name="矩形 7"/>
          <p:cNvSpPr/>
          <p:nvPr/>
        </p:nvSpPr>
        <p:spPr>
          <a:xfrm>
            <a:off x="413613" y="1752600"/>
            <a:ext cx="10235337" cy="4708981"/>
          </a:xfrm>
          <a:prstGeom prst="rect">
            <a:avLst/>
          </a:prstGeom>
        </p:spPr>
        <p:txBody>
          <a:bodyPr wrap="square">
            <a:spAutoFit/>
          </a:bodyPr>
          <a:lstStyle/>
          <a:p>
            <a:pPr marL="285750" indent="-285750" algn="just">
              <a:lnSpc>
                <a:spcPct val="150000"/>
              </a:lnSpc>
              <a:spcAft>
                <a:spcPts val="0"/>
              </a:spcAft>
              <a:buClr>
                <a:srgbClr val="7030A0"/>
              </a:buClr>
              <a:buFont typeface="Wingdings" panose="05000000000000000000" pitchFamily="2" charset="2"/>
              <a:buChar char="Ø"/>
            </a:pPr>
            <a:r>
              <a:rPr lang="en-US" altLang="zh-CN" sz="2000" dirty="0">
                <a:latin typeface="Times New Roman" pitchFamily="18" charset="0"/>
                <a:ea typeface="仿宋_GB2312" pitchFamily="49" charset="-122"/>
                <a:cs typeface="Times New Roman" pitchFamily="18" charset="0"/>
                <a:sym typeface="Symbol" panose="05050102010706020507" pitchFamily="18" charset="2"/>
              </a:rPr>
              <a:t>A novel </a:t>
            </a:r>
            <a:r>
              <a:rPr lang="en-US" altLang="zh-CN" sz="2000" dirty="0" err="1">
                <a:latin typeface="Times New Roman" pitchFamily="18" charset="0"/>
                <a:ea typeface="仿宋_GB2312" pitchFamily="49" charset="-122"/>
                <a:cs typeface="Times New Roman" pitchFamily="18" charset="0"/>
                <a:sym typeface="Symbol" panose="05050102010706020507" pitchFamily="18" charset="2"/>
              </a:rPr>
              <a:t>radioxenon</a:t>
            </a:r>
            <a:r>
              <a:rPr lang="en-US" altLang="zh-CN" sz="2000" dirty="0">
                <a:latin typeface="Times New Roman" pitchFamily="18" charset="0"/>
                <a:ea typeface="仿宋_GB2312" pitchFamily="49" charset="-122"/>
                <a:cs typeface="Times New Roman" pitchFamily="18" charset="0"/>
                <a:sym typeface="Symbol" panose="05050102010706020507" pitchFamily="18" charset="2"/>
              </a:rPr>
              <a:t> event classification method based on </a:t>
            </a:r>
            <a:r>
              <a:rPr lang="en-US" altLang="zh-CN" sz="2000" dirty="0" err="1" smtClean="0">
                <a:latin typeface="Times New Roman" pitchFamily="18" charset="0"/>
                <a:ea typeface="仿宋_GB2312" pitchFamily="49" charset="-122"/>
                <a:cs typeface="Times New Roman" pitchFamily="18" charset="0"/>
                <a:sym typeface="Symbol" panose="05050102010706020507" pitchFamily="18" charset="2"/>
              </a:rPr>
              <a:t>CatBoost</a:t>
            </a:r>
            <a:r>
              <a:rPr lang="en-US" altLang="zh-CN" sz="2000" dirty="0" smtClean="0">
                <a:latin typeface="Times New Roman" pitchFamily="18" charset="0"/>
                <a:ea typeface="仿宋_GB2312" pitchFamily="49" charset="-122"/>
                <a:cs typeface="Times New Roman" pitchFamily="18" charset="0"/>
                <a:sym typeface="Symbol" panose="05050102010706020507" pitchFamily="18" charset="2"/>
              </a:rPr>
              <a:t> is established.</a:t>
            </a:r>
          </a:p>
          <a:p>
            <a:pPr marL="285750" indent="-285750" algn="just">
              <a:lnSpc>
                <a:spcPct val="150000"/>
              </a:lnSpc>
              <a:spcAft>
                <a:spcPts val="0"/>
              </a:spcAft>
              <a:buClr>
                <a:srgbClr val="7030A0"/>
              </a:buClr>
              <a:buFont typeface="Wingdings" panose="05000000000000000000" pitchFamily="2" charset="2"/>
              <a:buChar char="Ø"/>
            </a:pPr>
            <a:r>
              <a:rPr lang="en-US" altLang="zh-CN" sz="2000" dirty="0" smtClean="0">
                <a:latin typeface="Times New Roman" pitchFamily="18" charset="0"/>
                <a:ea typeface="仿宋_GB2312" pitchFamily="49" charset="-122"/>
                <a:cs typeface="Times New Roman" pitchFamily="18" charset="0"/>
                <a:sym typeface="Symbol" panose="05050102010706020507" pitchFamily="18" charset="2"/>
              </a:rPr>
              <a:t>The method is evaluated by a synthetic dataset.</a:t>
            </a:r>
          </a:p>
          <a:p>
            <a:pPr marL="285750" indent="-285750" algn="just">
              <a:lnSpc>
                <a:spcPct val="150000"/>
              </a:lnSpc>
              <a:spcAft>
                <a:spcPts val="0"/>
              </a:spcAft>
              <a:buClr>
                <a:srgbClr val="7030A0"/>
              </a:buClr>
              <a:buFont typeface="Wingdings" panose="05000000000000000000" pitchFamily="2" charset="2"/>
              <a:buChar char="Ø"/>
            </a:pPr>
            <a:r>
              <a:rPr lang="en-US" altLang="zh-CN" sz="2000" dirty="0" smtClean="0">
                <a:latin typeface="Times New Roman" pitchFamily="18" charset="0"/>
                <a:ea typeface="仿宋_GB2312" pitchFamily="49" charset="-122"/>
                <a:cs typeface="Times New Roman" pitchFamily="18" charset="0"/>
                <a:sym typeface="Symbol" panose="05050102010706020507" pitchFamily="18" charset="2"/>
              </a:rPr>
              <a:t>Compared with other ML model</a:t>
            </a:r>
            <a:r>
              <a:rPr lang="zh-CN" altLang="en-US" sz="2000" dirty="0" smtClean="0">
                <a:latin typeface="Times New Roman" pitchFamily="18" charset="0"/>
                <a:ea typeface="仿宋_GB2312" pitchFamily="49" charset="-122"/>
                <a:cs typeface="Times New Roman" pitchFamily="18" charset="0"/>
                <a:sym typeface="Symbol" panose="05050102010706020507" pitchFamily="18" charset="2"/>
              </a:rPr>
              <a:t>，</a:t>
            </a:r>
            <a:r>
              <a:rPr lang="en-US" altLang="zh-CN" sz="2000" dirty="0" err="1" smtClean="0">
                <a:latin typeface="Times New Roman" pitchFamily="18" charset="0"/>
                <a:ea typeface="仿宋_GB2312" pitchFamily="49" charset="-122"/>
                <a:cs typeface="Times New Roman" pitchFamily="18" charset="0"/>
                <a:sym typeface="Symbol" panose="05050102010706020507" pitchFamily="18" charset="2"/>
              </a:rPr>
              <a:t>CatBoost</a:t>
            </a:r>
            <a:r>
              <a:rPr lang="en-US" altLang="zh-CN" sz="2000" dirty="0" smtClean="0">
                <a:latin typeface="Times New Roman" pitchFamily="18" charset="0"/>
                <a:ea typeface="仿宋_GB2312" pitchFamily="49" charset="-122"/>
                <a:cs typeface="Times New Roman" pitchFamily="18" charset="0"/>
                <a:sym typeface="Symbol" panose="05050102010706020507" pitchFamily="18" charset="2"/>
              </a:rPr>
              <a:t> model gives the best result.</a:t>
            </a:r>
          </a:p>
          <a:p>
            <a:pPr marL="285750" indent="-285750" algn="just">
              <a:lnSpc>
                <a:spcPct val="150000"/>
              </a:lnSpc>
              <a:spcAft>
                <a:spcPts val="0"/>
              </a:spcAft>
              <a:buClr>
                <a:srgbClr val="7030A0"/>
              </a:buClr>
              <a:buFont typeface="Wingdings" panose="05000000000000000000" pitchFamily="2" charset="2"/>
              <a:buChar char="Ø"/>
            </a:pPr>
            <a:r>
              <a:rPr lang="en-US" altLang="zh-CN" sz="2000" dirty="0">
                <a:latin typeface="Times New Roman" pitchFamily="18" charset="0"/>
                <a:ea typeface="仿宋_GB2312" pitchFamily="49" charset="-122"/>
                <a:cs typeface="Times New Roman" pitchFamily="18" charset="0"/>
                <a:sym typeface="Symbol" panose="05050102010706020507" pitchFamily="18" charset="2"/>
              </a:rPr>
              <a:t>Though those evaluation metrics show the method give a good result , some false negative and false positive still </a:t>
            </a:r>
            <a:r>
              <a:rPr lang="en-US" altLang="zh-CN" sz="2000" dirty="0" smtClean="0">
                <a:latin typeface="Times New Roman" pitchFamily="18" charset="0"/>
                <a:ea typeface="仿宋_GB2312" pitchFamily="49" charset="-122"/>
                <a:cs typeface="Times New Roman" pitchFamily="18" charset="0"/>
                <a:sym typeface="Symbol" panose="05050102010706020507" pitchFamily="18" charset="2"/>
              </a:rPr>
              <a:t>exist.  </a:t>
            </a:r>
            <a:endParaRPr lang="en-US" altLang="zh-CN" sz="2000" dirty="0">
              <a:latin typeface="Times New Roman" pitchFamily="18" charset="0"/>
              <a:ea typeface="仿宋_GB2312" pitchFamily="49" charset="-122"/>
              <a:cs typeface="Times New Roman" pitchFamily="18" charset="0"/>
              <a:sym typeface="Symbol" panose="05050102010706020507" pitchFamily="18" charset="2"/>
            </a:endParaRPr>
          </a:p>
          <a:p>
            <a:pPr marL="285750" indent="-285750" algn="just">
              <a:lnSpc>
                <a:spcPct val="150000"/>
              </a:lnSpc>
              <a:spcAft>
                <a:spcPts val="0"/>
              </a:spcAft>
              <a:buClr>
                <a:srgbClr val="7030A0"/>
              </a:buClr>
              <a:buFont typeface="Wingdings" panose="05000000000000000000" pitchFamily="2" charset="2"/>
              <a:buChar char="Ø"/>
            </a:pPr>
            <a:r>
              <a:rPr lang="en-US" altLang="zh-CN" sz="2000" dirty="0" smtClean="0">
                <a:latin typeface="Times New Roman" pitchFamily="18" charset="0"/>
                <a:ea typeface="仿宋_GB2312" pitchFamily="49" charset="-122"/>
                <a:cs typeface="Times New Roman" pitchFamily="18" charset="0"/>
                <a:sym typeface="Symbol" panose="05050102010706020507" pitchFamily="18" charset="2"/>
              </a:rPr>
              <a:t>The model trained by the synthetic dataset is applied to the nuclear explosion signal screening open inter-comparison exercise </a:t>
            </a:r>
            <a:r>
              <a:rPr lang="en-US" altLang="zh-CN" sz="2000" dirty="0">
                <a:latin typeface="Times New Roman" pitchFamily="18" charset="0"/>
                <a:ea typeface="仿宋_GB2312" pitchFamily="49" charset="-122"/>
                <a:cs typeface="Times New Roman" pitchFamily="18" charset="0"/>
                <a:sym typeface="Symbol" panose="05050102010706020507" pitchFamily="18" charset="2"/>
              </a:rPr>
              <a:t>whose scenarios are different with the synthetic dataset used for </a:t>
            </a:r>
            <a:r>
              <a:rPr lang="en-US" altLang="zh-CN" sz="2000" dirty="0" smtClean="0">
                <a:latin typeface="Times New Roman" pitchFamily="18" charset="0"/>
                <a:ea typeface="仿宋_GB2312" pitchFamily="49" charset="-122"/>
                <a:cs typeface="Times New Roman" pitchFamily="18" charset="0"/>
                <a:sym typeface="Symbol" panose="05050102010706020507" pitchFamily="18" charset="2"/>
              </a:rPr>
              <a:t>training.</a:t>
            </a:r>
          </a:p>
          <a:p>
            <a:pPr marL="285750" indent="-285750" algn="just">
              <a:lnSpc>
                <a:spcPct val="150000"/>
              </a:lnSpc>
              <a:spcAft>
                <a:spcPts val="0"/>
              </a:spcAft>
              <a:buClr>
                <a:srgbClr val="7030A0"/>
              </a:buClr>
              <a:buFont typeface="Wingdings" panose="05000000000000000000" pitchFamily="2" charset="2"/>
              <a:buChar char="Ø"/>
            </a:pPr>
            <a:r>
              <a:rPr lang="en-US" altLang="zh-CN" sz="2000" dirty="0" smtClean="0">
                <a:latin typeface="Times New Roman" pitchFamily="18" charset="0"/>
                <a:ea typeface="仿宋_GB2312" pitchFamily="49" charset="-122"/>
                <a:cs typeface="Times New Roman" pitchFamily="18" charset="0"/>
                <a:sym typeface="Symbol" panose="05050102010706020507" pitchFamily="18" charset="2"/>
              </a:rPr>
              <a:t> Features importance and SHAP value can be used to interpret the model, but it is hard to explain why the monitoring data are classified as the background or explosion plus background. </a:t>
            </a:r>
            <a:endParaRPr lang="zh-CN" altLang="en-US" sz="2000" dirty="0">
              <a:latin typeface="Times New Roman" pitchFamily="18" charset="0"/>
              <a:ea typeface="仿宋_GB2312" pitchFamily="49" charset="-122"/>
              <a:cs typeface="Times New Roman" pitchFamily="18" charset="0"/>
              <a:sym typeface="Symbol" panose="05050102010706020507" pitchFamily="18" charset="2"/>
            </a:endParaRPr>
          </a:p>
        </p:txBody>
      </p:sp>
    </p:spTree>
    <p:extLst>
      <p:ext uri="{BB962C8B-B14F-4D97-AF65-F5344CB8AC3E}">
        <p14:creationId xmlns:p14="http://schemas.microsoft.com/office/powerpoint/2010/main" val="6322053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smtClean="0">
                <a:solidFill>
                  <a:schemeClr val="bg1"/>
                </a:solidFill>
                <a:latin typeface="Arial" panose="020B0604020202020204" pitchFamily="34" charset="0"/>
                <a:cs typeface="Arial" panose="020B0604020202020204" pitchFamily="34" charset="0"/>
              </a:rPr>
              <a:t>References</a:t>
            </a:r>
            <a:endParaRPr lang="x-none" sz="48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xmlns="" id="{8A4625A7-A4FC-6B6E-2D16-2A1FEF584678}"/>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zh-CN" sz="1000" b="1" dirty="0">
                <a:solidFill>
                  <a:schemeClr val="bg1"/>
                </a:solidFill>
                <a:latin typeface="Arial" panose="020B0604020202020204" pitchFamily="34" charset="0"/>
                <a:cs typeface="Arial" panose="020B0604020202020204" pitchFamily="34" charset="0"/>
              </a:rPr>
              <a:t>P2.1-553</a:t>
            </a:r>
            <a:endParaRPr lang="x-none" altLang="zh-CN" sz="24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xmlns="" id="{5697553C-F754-7E6F-207D-38FFFBBDD788}"/>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x-none" sz="2000" b="1" dirty="0">
              <a:solidFill>
                <a:schemeClr val="bg1"/>
              </a:solidFill>
              <a:latin typeface="Arial" panose="020B0604020202020204" pitchFamily="34" charset="0"/>
              <a:cs typeface="Arial" panose="020B0604020202020204" pitchFamily="34" charset="0"/>
            </a:endParaRPr>
          </a:p>
        </p:txBody>
      </p:sp>
      <p:pic>
        <p:nvPicPr>
          <p:cNvPr id="7" name="图片 6"/>
          <p:cNvPicPr>
            <a:picLocks noChangeAspect="1"/>
          </p:cNvPicPr>
          <p:nvPr/>
        </p:nvPicPr>
        <p:blipFill rotWithShape="1">
          <a:blip r:embed="rId2">
            <a:extLst>
              <a:ext uri="{28A0092B-C50C-407E-A947-70E740481C1C}">
                <a14:useLocalDpi xmlns:a14="http://schemas.microsoft.com/office/drawing/2010/main" val="0"/>
              </a:ext>
            </a:extLst>
          </a:blip>
          <a:srcRect r="77261"/>
          <a:stretch/>
        </p:blipFill>
        <p:spPr>
          <a:xfrm>
            <a:off x="10744942" y="278271"/>
            <a:ext cx="717671" cy="693583"/>
          </a:xfrm>
          <a:prstGeom prst="rect">
            <a:avLst/>
          </a:prstGeom>
        </p:spPr>
      </p:pic>
      <p:sp>
        <p:nvSpPr>
          <p:cNvPr id="8" name="矩形 7"/>
          <p:cNvSpPr/>
          <p:nvPr/>
        </p:nvSpPr>
        <p:spPr>
          <a:xfrm>
            <a:off x="266700" y="1368542"/>
            <a:ext cx="10363200" cy="5016758"/>
          </a:xfrm>
          <a:prstGeom prst="rect">
            <a:avLst/>
          </a:prstGeom>
        </p:spPr>
        <p:txBody>
          <a:bodyPr wrap="square">
            <a:spAutoFit/>
          </a:bodyPr>
          <a:lstStyle/>
          <a:p>
            <a:pPr marL="285750" indent="-285750" algn="just">
              <a:lnSpc>
                <a:spcPct val="200000"/>
              </a:lnSpc>
              <a:spcAft>
                <a:spcPts val="0"/>
              </a:spcAft>
              <a:buClr>
                <a:srgbClr val="7030A0"/>
              </a:buClr>
              <a:buFont typeface="Wingdings" panose="05000000000000000000" pitchFamily="2" charset="2"/>
              <a:buChar char="Ø"/>
            </a:pPr>
            <a:r>
              <a:rPr lang="en-US" altLang="zh-CN" sz="1400" dirty="0" smtClean="0">
                <a:latin typeface="Times New Roman" pitchFamily="18" charset="0"/>
                <a:ea typeface="仿宋_GB2312" pitchFamily="49" charset="-122"/>
                <a:cs typeface="Times New Roman" pitchFamily="18" charset="0"/>
                <a:sym typeface="Symbol" panose="05050102010706020507" pitchFamily="18" charset="2"/>
              </a:rPr>
              <a:t>Trevor J. </a:t>
            </a:r>
            <a:r>
              <a:rPr lang="en-US" altLang="zh-CN" sz="1400" dirty="0" err="1" smtClean="0">
                <a:latin typeface="Times New Roman" pitchFamily="18" charset="0"/>
                <a:ea typeface="仿宋_GB2312" pitchFamily="49" charset="-122"/>
                <a:cs typeface="Times New Roman" pitchFamily="18" charset="0"/>
                <a:sym typeface="Symbol" panose="05050102010706020507" pitchFamily="18" charset="2"/>
              </a:rPr>
              <a:t>Stocki</a:t>
            </a:r>
            <a:r>
              <a:rPr lang="en-US" altLang="zh-CN" sz="1400" dirty="0" smtClean="0">
                <a:latin typeface="Times New Roman" pitchFamily="18" charset="0"/>
                <a:ea typeface="仿宋_GB2312" pitchFamily="49" charset="-122"/>
                <a:cs typeface="Times New Roman" pitchFamily="18" charset="0"/>
                <a:sym typeface="Symbol" panose="05050102010706020507" pitchFamily="18" charset="2"/>
              </a:rPr>
              <a:t>, et al. Machine </a:t>
            </a:r>
            <a:r>
              <a:rPr lang="en-US" altLang="zh-CN" sz="1400" dirty="0">
                <a:latin typeface="Times New Roman" pitchFamily="18" charset="0"/>
                <a:ea typeface="仿宋_GB2312" pitchFamily="49" charset="-122"/>
                <a:cs typeface="Times New Roman" pitchFamily="18" charset="0"/>
                <a:sym typeface="Symbol" panose="05050102010706020507" pitchFamily="18" charset="2"/>
              </a:rPr>
              <a:t>learning for </a:t>
            </a:r>
            <a:r>
              <a:rPr lang="en-US" altLang="zh-CN" sz="1400" dirty="0" err="1">
                <a:latin typeface="Times New Roman" pitchFamily="18" charset="0"/>
                <a:ea typeface="仿宋_GB2312" pitchFamily="49" charset="-122"/>
                <a:cs typeface="Times New Roman" pitchFamily="18" charset="0"/>
                <a:sym typeface="Symbol" panose="05050102010706020507" pitchFamily="18" charset="2"/>
              </a:rPr>
              <a:t>radioxenon</a:t>
            </a:r>
            <a:r>
              <a:rPr lang="en-US" altLang="zh-CN" sz="1400" dirty="0">
                <a:latin typeface="Times New Roman" pitchFamily="18" charset="0"/>
                <a:ea typeface="仿宋_GB2312" pitchFamily="49" charset="-122"/>
                <a:cs typeface="Times New Roman" pitchFamily="18" charset="0"/>
                <a:sym typeface="Symbol" panose="05050102010706020507" pitchFamily="18" charset="2"/>
              </a:rPr>
              <a:t> event classification for the Comprehensive Nuclear-Test-Ban </a:t>
            </a:r>
            <a:r>
              <a:rPr lang="en-US" altLang="zh-CN" sz="1400" dirty="0" smtClean="0">
                <a:latin typeface="Times New Roman" pitchFamily="18" charset="0"/>
                <a:ea typeface="仿宋_GB2312" pitchFamily="49" charset="-122"/>
                <a:cs typeface="Times New Roman" pitchFamily="18" charset="0"/>
                <a:sym typeface="Symbol" panose="05050102010706020507" pitchFamily="18" charset="2"/>
              </a:rPr>
              <a:t>Treaty. Journal of Environmental Radioactivity 101 (2010) 68-74. </a:t>
            </a:r>
            <a:r>
              <a:rPr lang="zh-CN" altLang="en-US" sz="1400" dirty="0" smtClean="0">
                <a:latin typeface="Times New Roman" pitchFamily="18" charset="0"/>
                <a:ea typeface="仿宋_GB2312" pitchFamily="49" charset="-122"/>
                <a:cs typeface="Times New Roman" pitchFamily="18" charset="0"/>
                <a:sym typeface="Symbol" panose="05050102010706020507" pitchFamily="18" charset="2"/>
              </a:rPr>
              <a:t> </a:t>
            </a:r>
            <a:endParaRPr lang="en-US" altLang="zh-CN" sz="1400" dirty="0" smtClean="0">
              <a:latin typeface="Times New Roman" pitchFamily="18" charset="0"/>
              <a:ea typeface="仿宋_GB2312" pitchFamily="49" charset="-122"/>
              <a:cs typeface="Times New Roman" pitchFamily="18" charset="0"/>
              <a:sym typeface="Symbol" panose="05050102010706020507" pitchFamily="18" charset="2"/>
            </a:endParaRPr>
          </a:p>
          <a:p>
            <a:pPr marL="285750" indent="-285750" algn="just">
              <a:lnSpc>
                <a:spcPct val="200000"/>
              </a:lnSpc>
              <a:spcAft>
                <a:spcPts val="0"/>
              </a:spcAft>
              <a:buClr>
                <a:srgbClr val="7030A0"/>
              </a:buClr>
              <a:buFont typeface="Wingdings" panose="05000000000000000000" pitchFamily="2" charset="2"/>
              <a:buChar char="Ø"/>
            </a:pPr>
            <a:r>
              <a:rPr lang="en-US" altLang="zh-CN" sz="1400" dirty="0" err="1" smtClean="0">
                <a:latin typeface="Times New Roman" pitchFamily="18" charset="0"/>
                <a:ea typeface="仿宋_GB2312" pitchFamily="49" charset="-122"/>
                <a:cs typeface="Times New Roman" pitchFamily="18" charset="0"/>
                <a:sym typeface="Symbol" panose="05050102010706020507" pitchFamily="18" charset="2"/>
              </a:rPr>
              <a:t>Frederik</a:t>
            </a:r>
            <a:r>
              <a:rPr lang="en-US" altLang="zh-CN" sz="1400" dirty="0" smtClean="0">
                <a:latin typeface="Times New Roman" pitchFamily="18" charset="0"/>
                <a:ea typeface="仿宋_GB2312" pitchFamily="49" charset="-122"/>
                <a:cs typeface="Times New Roman" pitchFamily="18" charset="0"/>
                <a:sym typeface="Symbol" panose="05050102010706020507" pitchFamily="18" charset="2"/>
              </a:rPr>
              <a:t> </a:t>
            </a:r>
            <a:r>
              <a:rPr lang="en-US" altLang="zh-CN" sz="1400" dirty="0" err="1" smtClean="0">
                <a:latin typeface="Times New Roman" pitchFamily="18" charset="0"/>
                <a:ea typeface="仿宋_GB2312" pitchFamily="49" charset="-122"/>
                <a:cs typeface="Times New Roman" pitchFamily="18" charset="0"/>
                <a:sym typeface="Symbol" panose="05050102010706020507" pitchFamily="18" charset="2"/>
              </a:rPr>
              <a:t>Postelt</a:t>
            </a:r>
            <a:r>
              <a:rPr lang="en-US" altLang="zh-CN" sz="1400" dirty="0" smtClean="0">
                <a:latin typeface="Times New Roman" pitchFamily="18" charset="0"/>
                <a:ea typeface="仿宋_GB2312" pitchFamily="49" charset="-122"/>
                <a:cs typeface="Times New Roman" pitchFamily="18" charset="0"/>
                <a:sym typeface="Symbol" panose="05050102010706020507" pitchFamily="18" charset="2"/>
              </a:rPr>
              <a:t>. Capability </a:t>
            </a:r>
            <a:r>
              <a:rPr lang="en-US" altLang="zh-CN" sz="1400" dirty="0">
                <a:latin typeface="Times New Roman" pitchFamily="18" charset="0"/>
                <a:ea typeface="仿宋_GB2312" pitchFamily="49" charset="-122"/>
                <a:cs typeface="Times New Roman" pitchFamily="18" charset="0"/>
                <a:sym typeface="Symbol" panose="05050102010706020507" pitchFamily="18" charset="2"/>
              </a:rPr>
              <a:t>to detect and </a:t>
            </a:r>
            <a:r>
              <a:rPr lang="en-US" altLang="zh-CN" sz="1400" dirty="0" err="1">
                <a:latin typeface="Times New Roman" pitchFamily="18" charset="0"/>
                <a:ea typeface="仿宋_GB2312" pitchFamily="49" charset="-122"/>
                <a:cs typeface="Times New Roman" pitchFamily="18" charset="0"/>
                <a:sym typeface="Symbol" panose="05050102010706020507" pitchFamily="18" charset="2"/>
              </a:rPr>
              <a:t>categorise</a:t>
            </a:r>
            <a:r>
              <a:rPr lang="en-US" altLang="zh-CN" sz="1400" dirty="0">
                <a:latin typeface="Times New Roman" pitchFamily="18" charset="0"/>
                <a:ea typeface="仿宋_GB2312" pitchFamily="49" charset="-122"/>
                <a:cs typeface="Times New Roman" pitchFamily="18" charset="0"/>
                <a:sym typeface="Symbol" panose="05050102010706020507" pitchFamily="18" charset="2"/>
              </a:rPr>
              <a:t> real and hypothetical atmospheric concentrations of </a:t>
            </a:r>
            <a:r>
              <a:rPr lang="en-US" altLang="zh-CN" sz="1400" dirty="0" err="1">
                <a:latin typeface="Times New Roman" pitchFamily="18" charset="0"/>
                <a:ea typeface="仿宋_GB2312" pitchFamily="49" charset="-122"/>
                <a:cs typeface="Times New Roman" pitchFamily="18" charset="0"/>
                <a:sym typeface="Symbol" panose="05050102010706020507" pitchFamily="18" charset="2"/>
              </a:rPr>
              <a:t>radioxenon</a:t>
            </a:r>
            <a:r>
              <a:rPr lang="en-US" altLang="zh-CN" sz="1400" dirty="0">
                <a:latin typeface="Times New Roman" pitchFamily="18" charset="0"/>
                <a:ea typeface="仿宋_GB2312" pitchFamily="49" charset="-122"/>
                <a:cs typeface="Times New Roman" pitchFamily="18" charset="0"/>
                <a:sym typeface="Symbol" panose="05050102010706020507" pitchFamily="18" charset="2"/>
              </a:rPr>
              <a:t> for Comprehensive </a:t>
            </a:r>
            <a:r>
              <a:rPr lang="en-US" altLang="zh-CN" sz="1400" dirty="0" err="1">
                <a:latin typeface="Times New Roman" pitchFamily="18" charset="0"/>
                <a:ea typeface="仿宋_GB2312" pitchFamily="49" charset="-122"/>
                <a:cs typeface="Times New Roman" pitchFamily="18" charset="0"/>
                <a:sym typeface="Symbol" panose="05050102010706020507" pitchFamily="18" charset="2"/>
              </a:rPr>
              <a:t>NuclearTest</a:t>
            </a:r>
            <a:r>
              <a:rPr lang="en-US" altLang="zh-CN" sz="1400" dirty="0">
                <a:latin typeface="Times New Roman" pitchFamily="18" charset="0"/>
                <a:ea typeface="仿宋_GB2312" pitchFamily="49" charset="-122"/>
                <a:cs typeface="Times New Roman" pitchFamily="18" charset="0"/>
                <a:sym typeface="Symbol" panose="05050102010706020507" pitchFamily="18" charset="2"/>
              </a:rPr>
              <a:t>-Ban Treaty </a:t>
            </a:r>
            <a:r>
              <a:rPr lang="en-US" altLang="zh-CN" sz="1400" dirty="0" smtClean="0">
                <a:latin typeface="Times New Roman" pitchFamily="18" charset="0"/>
                <a:ea typeface="仿宋_GB2312" pitchFamily="49" charset="-122"/>
                <a:cs typeface="Times New Roman" pitchFamily="18" charset="0"/>
                <a:sym typeface="Symbol" panose="05050102010706020507" pitchFamily="18" charset="2"/>
              </a:rPr>
              <a:t>verification. Diploma Thesis (2012)University of Hamburg.</a:t>
            </a:r>
          </a:p>
          <a:p>
            <a:pPr marL="285750" indent="-285750" algn="just">
              <a:lnSpc>
                <a:spcPct val="200000"/>
              </a:lnSpc>
              <a:spcAft>
                <a:spcPts val="0"/>
              </a:spcAft>
              <a:buClr>
                <a:srgbClr val="7030A0"/>
              </a:buClr>
              <a:buFont typeface="Wingdings" panose="05000000000000000000" pitchFamily="2" charset="2"/>
              <a:buChar char="Ø"/>
            </a:pPr>
            <a:r>
              <a:rPr lang="en-US" altLang="zh-CN" sz="1400" dirty="0" smtClean="0">
                <a:latin typeface="Times New Roman" pitchFamily="18" charset="0"/>
                <a:ea typeface="仿宋_GB2312" pitchFamily="49" charset="-122"/>
                <a:cs typeface="Times New Roman" pitchFamily="18" charset="0"/>
                <a:sym typeface="Symbol" panose="05050102010706020507" pitchFamily="18" charset="2"/>
              </a:rPr>
              <a:t>Jonathan L. Burnett, et al. The </a:t>
            </a:r>
            <a:r>
              <a:rPr lang="en-US" altLang="zh-CN" sz="1400" dirty="0">
                <a:latin typeface="Times New Roman" pitchFamily="18" charset="0"/>
                <a:ea typeface="仿宋_GB2312" pitchFamily="49" charset="-122"/>
                <a:cs typeface="Times New Roman" pitchFamily="18" charset="0"/>
                <a:sym typeface="Symbol" panose="05050102010706020507" pitchFamily="18" charset="2"/>
              </a:rPr>
              <a:t>2014 Integrated Field Exercise of the Comprehensive Nuclear-Test-Ban Treaty revisited: The case for data </a:t>
            </a:r>
            <a:r>
              <a:rPr lang="en-US" altLang="zh-CN" sz="1400" dirty="0" smtClean="0">
                <a:latin typeface="Times New Roman" pitchFamily="18" charset="0"/>
                <a:ea typeface="仿宋_GB2312" pitchFamily="49" charset="-122"/>
                <a:cs typeface="Times New Roman" pitchFamily="18" charset="0"/>
                <a:sym typeface="Symbol" panose="05050102010706020507" pitchFamily="18" charset="2"/>
              </a:rPr>
              <a:t>fusion.</a:t>
            </a:r>
            <a:r>
              <a:rPr lang="en-US" altLang="zh-CN" sz="1400" dirty="0">
                <a:latin typeface="Times New Roman" pitchFamily="18" charset="0"/>
                <a:ea typeface="仿宋_GB2312" pitchFamily="49" charset="-122"/>
                <a:cs typeface="Times New Roman" pitchFamily="18" charset="0"/>
                <a:sym typeface="Symbol" panose="05050102010706020507" pitchFamily="18" charset="2"/>
              </a:rPr>
              <a:t> Journal of Environmental Radioactivity </a:t>
            </a:r>
            <a:r>
              <a:rPr lang="en-US" altLang="zh-CN" sz="1400" dirty="0" smtClean="0">
                <a:latin typeface="Times New Roman" pitchFamily="18" charset="0"/>
                <a:ea typeface="仿宋_GB2312" pitchFamily="49" charset="-122"/>
                <a:cs typeface="Times New Roman" pitchFamily="18" charset="0"/>
                <a:sym typeface="Symbol" panose="05050102010706020507" pitchFamily="18" charset="2"/>
              </a:rPr>
              <a:t>189 </a:t>
            </a:r>
            <a:r>
              <a:rPr lang="en-US" altLang="zh-CN" sz="1400" dirty="0">
                <a:latin typeface="Times New Roman" pitchFamily="18" charset="0"/>
                <a:ea typeface="仿宋_GB2312" pitchFamily="49" charset="-122"/>
                <a:cs typeface="Times New Roman" pitchFamily="18" charset="0"/>
                <a:sym typeface="Symbol" panose="05050102010706020507" pitchFamily="18" charset="2"/>
              </a:rPr>
              <a:t>(</a:t>
            </a:r>
            <a:r>
              <a:rPr lang="en-US" altLang="zh-CN" sz="1400" dirty="0" smtClean="0">
                <a:latin typeface="Times New Roman" pitchFamily="18" charset="0"/>
                <a:ea typeface="仿宋_GB2312" pitchFamily="49" charset="-122"/>
                <a:cs typeface="Times New Roman" pitchFamily="18" charset="0"/>
                <a:sym typeface="Symbol" panose="05050102010706020507" pitchFamily="18" charset="2"/>
              </a:rPr>
              <a:t>2018) 175-181. </a:t>
            </a:r>
            <a:r>
              <a:rPr lang="zh-CN" altLang="en-US" sz="1400" dirty="0" smtClean="0">
                <a:latin typeface="Times New Roman" pitchFamily="18" charset="0"/>
                <a:ea typeface="仿宋_GB2312" pitchFamily="49" charset="-122"/>
                <a:cs typeface="Times New Roman" pitchFamily="18" charset="0"/>
                <a:sym typeface="Symbol" panose="05050102010706020507" pitchFamily="18" charset="2"/>
              </a:rPr>
              <a:t> </a:t>
            </a:r>
            <a:endParaRPr lang="en-US" altLang="zh-CN" sz="1400" dirty="0">
              <a:latin typeface="Times New Roman" pitchFamily="18" charset="0"/>
              <a:ea typeface="仿宋_GB2312" pitchFamily="49" charset="-122"/>
              <a:cs typeface="Times New Roman" pitchFamily="18" charset="0"/>
              <a:sym typeface="Symbol" panose="05050102010706020507" pitchFamily="18" charset="2"/>
            </a:endParaRPr>
          </a:p>
          <a:p>
            <a:pPr marL="285750" indent="-285750" algn="just">
              <a:lnSpc>
                <a:spcPct val="200000"/>
              </a:lnSpc>
              <a:spcAft>
                <a:spcPts val="0"/>
              </a:spcAft>
              <a:buClr>
                <a:srgbClr val="7030A0"/>
              </a:buClr>
              <a:buFont typeface="Wingdings" panose="05000000000000000000" pitchFamily="2" charset="2"/>
              <a:buChar char="Ø"/>
            </a:pPr>
            <a:r>
              <a:rPr lang="en-US" altLang="zh-CN" sz="1400" dirty="0" smtClean="0">
                <a:latin typeface="Times New Roman" pitchFamily="18" charset="0"/>
                <a:ea typeface="仿宋_GB2312" pitchFamily="49" charset="-122"/>
                <a:cs typeface="Times New Roman" pitchFamily="18" charset="0"/>
                <a:sym typeface="Symbol" panose="05050102010706020507" pitchFamily="18" charset="2"/>
              </a:rPr>
              <a:t>Martin B. </a:t>
            </a:r>
            <a:r>
              <a:rPr lang="en-US" altLang="zh-CN" sz="1400" dirty="0" err="1" smtClean="0">
                <a:latin typeface="Times New Roman" pitchFamily="18" charset="0"/>
                <a:ea typeface="仿宋_GB2312" pitchFamily="49" charset="-122"/>
                <a:cs typeface="Times New Roman" pitchFamily="18" charset="0"/>
                <a:sym typeface="Symbol" panose="05050102010706020507" pitchFamily="18" charset="2"/>
              </a:rPr>
              <a:t>Kalinowski</a:t>
            </a:r>
            <a:r>
              <a:rPr lang="en-US" altLang="zh-CN" sz="1400" dirty="0" smtClean="0">
                <a:latin typeface="Times New Roman" pitchFamily="18" charset="0"/>
                <a:ea typeface="仿宋_GB2312" pitchFamily="49" charset="-122"/>
                <a:cs typeface="Times New Roman" pitchFamily="18" charset="0"/>
                <a:sym typeface="Symbol" panose="05050102010706020507" pitchFamily="18" charset="2"/>
              </a:rPr>
              <a:t>, et al. Discrimination </a:t>
            </a:r>
            <a:r>
              <a:rPr lang="en-US" altLang="zh-CN" sz="1400" dirty="0">
                <a:latin typeface="Times New Roman" pitchFamily="18" charset="0"/>
                <a:ea typeface="仿宋_GB2312" pitchFamily="49" charset="-122"/>
                <a:cs typeface="Times New Roman" pitchFamily="18" charset="0"/>
                <a:sym typeface="Symbol" panose="05050102010706020507" pitchFamily="18" charset="2"/>
              </a:rPr>
              <a:t>of Nuclear Explosions against Civilian Sources Based on Atmospheric Xenon Isotopic Activity </a:t>
            </a:r>
            <a:r>
              <a:rPr lang="en-US" altLang="zh-CN" sz="1400" dirty="0" smtClean="0">
                <a:latin typeface="Times New Roman" pitchFamily="18" charset="0"/>
                <a:ea typeface="仿宋_GB2312" pitchFamily="49" charset="-122"/>
                <a:cs typeface="Times New Roman" pitchFamily="18" charset="0"/>
                <a:sym typeface="Symbol" panose="05050102010706020507" pitchFamily="18" charset="2"/>
              </a:rPr>
              <a:t>Ratios. Pure and Applied Geophysics 167 (2010) 517-539.</a:t>
            </a:r>
          </a:p>
          <a:p>
            <a:pPr marL="285750" indent="-285750" algn="just">
              <a:lnSpc>
                <a:spcPct val="200000"/>
              </a:lnSpc>
              <a:spcAft>
                <a:spcPts val="0"/>
              </a:spcAft>
              <a:buClr>
                <a:srgbClr val="7030A0"/>
              </a:buClr>
              <a:buFont typeface="Wingdings" panose="05000000000000000000" pitchFamily="2" charset="2"/>
              <a:buChar char="Ø"/>
            </a:pPr>
            <a:r>
              <a:rPr lang="en-US" altLang="zh-CN" sz="1400" dirty="0" smtClean="0">
                <a:latin typeface="Times New Roman" pitchFamily="18" charset="0"/>
                <a:ea typeface="仿宋_GB2312" pitchFamily="49" charset="-122"/>
                <a:cs typeface="Times New Roman" pitchFamily="18" charset="0"/>
                <a:sym typeface="Symbol" panose="05050102010706020507" pitchFamily="18" charset="2"/>
              </a:rPr>
              <a:t>Matthias </a:t>
            </a:r>
            <a:r>
              <a:rPr lang="en-US" altLang="zh-CN" sz="1400" dirty="0" err="1" smtClean="0">
                <a:latin typeface="Times New Roman" pitchFamily="18" charset="0"/>
                <a:ea typeface="仿宋_GB2312" pitchFamily="49" charset="-122"/>
                <a:cs typeface="Times New Roman" pitchFamily="18" charset="0"/>
                <a:sym typeface="Symbol" panose="05050102010706020507" pitchFamily="18" charset="2"/>
              </a:rPr>
              <a:t>Zähringer</a:t>
            </a:r>
            <a:r>
              <a:rPr lang="en-US" altLang="zh-CN" sz="1400" dirty="0" smtClean="0">
                <a:latin typeface="Times New Roman" pitchFamily="18" charset="0"/>
                <a:ea typeface="仿宋_GB2312" pitchFamily="49" charset="-122"/>
                <a:cs typeface="Times New Roman" pitchFamily="18" charset="0"/>
                <a:sym typeface="Symbol" panose="05050102010706020507" pitchFamily="18" charset="2"/>
              </a:rPr>
              <a:t>, Gerald Kirchner. Nuclide </a:t>
            </a:r>
            <a:r>
              <a:rPr lang="en-US" altLang="zh-CN" sz="1400" dirty="0">
                <a:latin typeface="Times New Roman" pitchFamily="18" charset="0"/>
                <a:ea typeface="仿宋_GB2312" pitchFamily="49" charset="-122"/>
                <a:cs typeface="Times New Roman" pitchFamily="18" charset="0"/>
                <a:sym typeface="Symbol" panose="05050102010706020507" pitchFamily="18" charset="2"/>
              </a:rPr>
              <a:t>ratios and source identification from high-resolution gamma-ray spectra with Bayesian decision </a:t>
            </a:r>
            <a:r>
              <a:rPr lang="en-US" altLang="zh-CN" sz="1400" dirty="0" smtClean="0">
                <a:latin typeface="Times New Roman" pitchFamily="18" charset="0"/>
                <a:ea typeface="仿宋_GB2312" pitchFamily="49" charset="-122"/>
                <a:cs typeface="Times New Roman" pitchFamily="18" charset="0"/>
                <a:sym typeface="Symbol" panose="05050102010706020507" pitchFamily="18" charset="2"/>
              </a:rPr>
              <a:t>methods. Nuclear Instruments and Methods in Physics A 594 (2008) 400-406. </a:t>
            </a:r>
          </a:p>
          <a:p>
            <a:pPr marL="285750" indent="-285750" algn="just">
              <a:lnSpc>
                <a:spcPct val="200000"/>
              </a:lnSpc>
              <a:spcAft>
                <a:spcPts val="0"/>
              </a:spcAft>
              <a:buClr>
                <a:srgbClr val="7030A0"/>
              </a:buClr>
              <a:buFont typeface="Wingdings" panose="05000000000000000000" pitchFamily="2" charset="2"/>
              <a:buChar char="Ø"/>
            </a:pPr>
            <a:r>
              <a:rPr lang="en-US" altLang="zh-CN" sz="1400" dirty="0" smtClean="0">
                <a:latin typeface="Times New Roman" pitchFamily="18" charset="0"/>
                <a:ea typeface="仿宋_GB2312" pitchFamily="49" charset="-122"/>
                <a:cs typeface="Times New Roman" pitchFamily="18" charset="0"/>
                <a:sym typeface="Symbol" panose="05050102010706020507" pitchFamily="18" charset="2"/>
              </a:rPr>
              <a:t>C. Maurer, B. Liu, et al . 1</a:t>
            </a:r>
            <a:r>
              <a:rPr lang="en-US" altLang="zh-CN" sz="1400" baseline="30000" dirty="0" smtClean="0">
                <a:latin typeface="Times New Roman" pitchFamily="18" charset="0"/>
                <a:ea typeface="仿宋_GB2312" pitchFamily="49" charset="-122"/>
                <a:cs typeface="Times New Roman" pitchFamily="18" charset="0"/>
                <a:sym typeface="Symbol" panose="05050102010706020507" pitchFamily="18" charset="2"/>
              </a:rPr>
              <a:t>st</a:t>
            </a:r>
            <a:r>
              <a:rPr lang="en-US" altLang="zh-CN" sz="1400" dirty="0" smtClean="0">
                <a:latin typeface="Times New Roman" pitchFamily="18" charset="0"/>
                <a:ea typeface="仿宋_GB2312" pitchFamily="49" charset="-122"/>
                <a:cs typeface="Times New Roman" pitchFamily="18" charset="0"/>
                <a:sym typeface="Symbol" panose="05050102010706020507" pitchFamily="18" charset="2"/>
              </a:rPr>
              <a:t> Nuclear Explosion Signal Screening Open Inter-Comparison Exercise 2021. RNEG/60</a:t>
            </a:r>
            <a:r>
              <a:rPr lang="en-US" altLang="zh-CN" sz="1400" baseline="30000" dirty="0" smtClean="0">
                <a:latin typeface="Times New Roman" pitchFamily="18" charset="0"/>
                <a:ea typeface="仿宋_GB2312" pitchFamily="49" charset="-122"/>
                <a:cs typeface="Times New Roman" pitchFamily="18" charset="0"/>
                <a:sym typeface="Symbol" panose="05050102010706020507" pitchFamily="18" charset="2"/>
              </a:rPr>
              <a:t>th</a:t>
            </a:r>
            <a:r>
              <a:rPr lang="en-US" altLang="zh-CN" sz="1400" dirty="0" smtClean="0">
                <a:latin typeface="Times New Roman" pitchFamily="18" charset="0"/>
                <a:ea typeface="仿宋_GB2312" pitchFamily="49" charset="-122"/>
                <a:cs typeface="Times New Roman" pitchFamily="18" charset="0"/>
                <a:sym typeface="Symbol" panose="05050102010706020507" pitchFamily="18" charset="2"/>
              </a:rPr>
              <a:t> WGB,2023, Austria.</a:t>
            </a:r>
            <a:endParaRPr lang="zh-CN" altLang="en-US" sz="2000" dirty="0">
              <a:latin typeface="Times New Roman" pitchFamily="18" charset="0"/>
              <a:ea typeface="仿宋_GB2312" pitchFamily="49" charset="-122"/>
              <a:cs typeface="Times New Roman" pitchFamily="18" charset="0"/>
              <a:sym typeface="Symbol" panose="05050102010706020507" pitchFamily="18" charset="2"/>
            </a:endParaRPr>
          </a:p>
        </p:txBody>
      </p:sp>
    </p:spTree>
    <p:extLst>
      <p:ext uri="{BB962C8B-B14F-4D97-AF65-F5344CB8AC3E}">
        <p14:creationId xmlns:p14="http://schemas.microsoft.com/office/powerpoint/2010/main" val="448056080"/>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6784</TotalTime>
  <Words>761</Words>
  <Application>Microsoft Office PowerPoint</Application>
  <PresentationFormat>宽屏</PresentationFormat>
  <Paragraphs>63</Paragraphs>
  <Slides>7</Slides>
  <Notes>0</Notes>
  <HiddenSlides>0</HiddenSlides>
  <MMClips>0</MMClips>
  <ScaleCrop>false</ScaleCrop>
  <HeadingPairs>
    <vt:vector size="6" baseType="variant">
      <vt:variant>
        <vt:lpstr>已用的字体</vt:lpstr>
      </vt:variant>
      <vt:variant>
        <vt:i4>13</vt:i4>
      </vt:variant>
      <vt:variant>
        <vt:lpstr>主题</vt:lpstr>
      </vt:variant>
      <vt:variant>
        <vt:i4>2</vt:i4>
      </vt:variant>
      <vt:variant>
        <vt:lpstr>幻灯片标题</vt:lpstr>
      </vt:variant>
      <vt:variant>
        <vt:i4>7</vt:i4>
      </vt:variant>
    </vt:vector>
  </HeadingPairs>
  <TitlesOfParts>
    <vt:vector size="22" baseType="lpstr">
      <vt:lpstr>等线</vt:lpstr>
      <vt:lpstr>等线 Light</vt:lpstr>
      <vt:lpstr>仿宋_GB2312</vt:lpstr>
      <vt:lpstr>黑体</vt:lpstr>
      <vt:lpstr>宋体</vt:lpstr>
      <vt:lpstr>微软雅黑</vt:lpstr>
      <vt:lpstr>Arial</vt:lpstr>
      <vt:lpstr>Calibri</vt:lpstr>
      <vt:lpstr>Calibri Light</vt:lpstr>
      <vt:lpstr>Cambria Math</vt:lpstr>
      <vt:lpstr>Symbol</vt:lpstr>
      <vt:lpstr>Times New Roman</vt:lpstr>
      <vt:lpstr>Wingdings</vt:lpstr>
      <vt:lpstr>Custom Design</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Moshir Kyrollos</dc:creator>
  <cp:lastModifiedBy>Windows 用户</cp:lastModifiedBy>
  <cp:revision>45</cp:revision>
  <dcterms:created xsi:type="dcterms:W3CDTF">2023-04-18T13:25:54Z</dcterms:created>
  <dcterms:modified xsi:type="dcterms:W3CDTF">2023-06-06T01:35:15Z</dcterms:modified>
</cp:coreProperties>
</file>