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9"/>
  </p:notesMasterIdLst>
  <p:sldIdLst>
    <p:sldId id="261" r:id="rId3"/>
    <p:sldId id="256" r:id="rId4"/>
    <p:sldId id="263" r:id="rId5"/>
    <p:sldId id="264" r:id="rId6"/>
    <p:sldId id="265" r:id="rId7"/>
    <p:sldId id="266"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62"/>
  </p:normalViewPr>
  <p:slideViewPr>
    <p:cSldViewPr snapToGrid="0">
      <p:cViewPr varScale="1">
        <p:scale>
          <a:sx n="109" d="100"/>
          <a:sy n="109" d="100"/>
        </p:scale>
        <p:origin x="12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688CA-5FAA-8841-9E43-29C01F5FACF5}" type="datetimeFigureOut">
              <a:rPr lang="en-US" smtClean="0"/>
              <a:t>6/12/23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65F6A-C06E-3B4A-9A9D-1E18A80EC209}" type="slidenum">
              <a:rPr lang="en-US" smtClean="0"/>
              <a:t>‹#›</a:t>
            </a:fld>
            <a:endParaRPr lang="en-US"/>
          </a:p>
        </p:txBody>
      </p:sp>
    </p:spTree>
    <p:extLst>
      <p:ext uri="{BB962C8B-B14F-4D97-AF65-F5344CB8AC3E}">
        <p14:creationId xmlns:p14="http://schemas.microsoft.com/office/powerpoint/2010/main" val="61142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3.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5.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image" Target="../media/image16.emf"/><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 Target="../slides/slide5.xml"/><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image" Target="../media/image15.emf"/><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19"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rId22"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3"/>
          <a:stretch>
            <a:fillRect/>
          </a:stretch>
        </p:blipFill>
        <p:spPr>
          <a:xfrm>
            <a:off x="11060217" y="3568486"/>
            <a:ext cx="933450" cy="184150"/>
          </a:xfrm>
          <a:prstGeom prst="rect">
            <a:avLst/>
          </a:prstGeom>
        </p:spPr>
      </p:pic>
      <p:pic>
        <p:nvPicPr>
          <p:cNvPr id="20" name="Picture 19">
            <a:hlinkClick r:id="rId2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5"/>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29/2022JB024728"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osti.gov/biblio/187676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AT" b="1">
                <a:solidFill>
                  <a:schemeClr val="bg1"/>
                </a:solidFill>
                <a:latin typeface="Arial" panose="020B0604020202020204" pitchFamily="34" charset="0"/>
                <a:cs typeface="Arial" panose="020B0604020202020204" pitchFamily="34" charset="0"/>
              </a:rPr>
              <a:t>Transportable absolute yields of underground nuclear explosions</a:t>
            </a:r>
          </a:p>
          <a:p>
            <a:pPr algn="ctr"/>
            <a:endParaRPr lang="en-AT" b="1">
              <a:solidFill>
                <a:schemeClr val="bg1"/>
              </a:solidFill>
              <a:latin typeface="Arial" panose="020B0604020202020204" pitchFamily="34" charset="0"/>
              <a:cs typeface="Arial" panose="020B0604020202020204" pitchFamily="34" charset="0"/>
            </a:endParaRPr>
          </a:p>
          <a:p>
            <a:pPr algn="ctr"/>
            <a:r>
              <a:rPr lang="en-AT" b="1">
                <a:solidFill>
                  <a:schemeClr val="bg1"/>
                </a:solidFill>
                <a:latin typeface="Arial" panose="020B0604020202020204" pitchFamily="34" charset="0"/>
                <a:cs typeface="Arial" panose="020B0604020202020204" pitchFamily="34" charset="0"/>
              </a:rPr>
              <a:t>B. G. Delbridge, W. S. Phillips, J. Kintner, J. D. Carmichael</a:t>
            </a:r>
          </a:p>
          <a:p>
            <a:pPr algn="ctr"/>
            <a:r>
              <a:rPr lang="en-AT" sz="1400" b="1">
                <a:solidFill>
                  <a:schemeClr val="bg1"/>
                </a:solidFill>
                <a:latin typeface="Arial" panose="020B0604020202020204" pitchFamily="34" charset="0"/>
                <a:cs typeface="Arial" panose="020B0604020202020204" pitchFamily="34" charset="0"/>
              </a:rPr>
              <a:t>Los Alamos National Laboratory | EES 17 (National Security Earth Science)</a:t>
            </a:r>
          </a:p>
          <a:p>
            <a:pPr algn="ctr"/>
            <a:endParaRPr lang="en-AT" b="1">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P2.1-509</a:t>
            </a:r>
            <a:endParaRPr lang="en-AT"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8F81FF9-2873-D8D1-82A9-B069ED446E1C}"/>
              </a:ext>
            </a:extLst>
          </p:cNvPr>
          <p:cNvPicPr>
            <a:picLocks noChangeAspect="1"/>
          </p:cNvPicPr>
          <p:nvPr/>
        </p:nvPicPr>
        <p:blipFill>
          <a:blip r:embed="rId2"/>
          <a:stretch>
            <a:fillRect/>
          </a:stretch>
        </p:blipFill>
        <p:spPr>
          <a:xfrm>
            <a:off x="9325244" y="440057"/>
            <a:ext cx="2616200" cy="546100"/>
          </a:xfrm>
          <a:prstGeom prst="rect">
            <a:avLst/>
          </a:prstGeom>
        </p:spPr>
      </p:pic>
      <p:sp>
        <p:nvSpPr>
          <p:cNvPr id="12" name="Title 1">
            <a:extLst>
              <a:ext uri="{FF2B5EF4-FFF2-40B4-BE49-F238E27FC236}">
                <a16:creationId xmlns:a16="http://schemas.microsoft.com/office/drawing/2014/main" id="{E4B012E1-4CCF-E69F-DBAD-CE1BBD244F10}"/>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Demonstrates the use of a transportable method to determine the absolute explosive yields of seismically recorded underground nuclear explosions that does not require any a priori calibration, or “ground truth” measurements.</a:t>
            </a:r>
          </a:p>
        </p:txBody>
      </p:sp>
      <p:sp>
        <p:nvSpPr>
          <p:cNvPr id="13" name="Title 1">
            <a:extLst>
              <a:ext uri="{FF2B5EF4-FFF2-40B4-BE49-F238E27FC236}">
                <a16:creationId xmlns:a16="http://schemas.microsoft.com/office/drawing/2014/main" id="{0592B414-CB1A-DD09-3920-C3E2A005CC65}"/>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Use ratios of narrow-band envelopes of measured seismic coda waves from pairs of events to invert for model-derived yield and depth of burial. </a:t>
            </a:r>
          </a:p>
          <a:p>
            <a:endParaRPr lang="en-US" sz="12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6F219D3-B4F5-06B4-6FF5-4880FF9FB139}"/>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We apply this method to the six declared North Korean nuclear tests and report new independent absolute yield and depth of burial estimates which are commensurate with previously determined source parameters. </a:t>
            </a:r>
          </a:p>
          <a:p>
            <a:endParaRPr lang="en-US" sz="1200"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8F8BD8F3-0A09-2700-C418-C6CBAC89BF2C}"/>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Coda spectral ratio measurements at the DPRK test site carry the information needed for absolute yield &amp; DOB estimation. </a:t>
            </a:r>
          </a:p>
        </p:txBody>
      </p:sp>
      <p:sp>
        <p:nvSpPr>
          <p:cNvPr id="16" name="TextBox 15">
            <a:extLst>
              <a:ext uri="{FF2B5EF4-FFF2-40B4-BE49-F238E27FC236}">
                <a16:creationId xmlns:a16="http://schemas.microsoft.com/office/drawing/2014/main" id="{67B9F2F4-4395-3145-F3C2-61E8B1D1A621}"/>
              </a:ext>
            </a:extLst>
          </p:cNvPr>
          <p:cNvSpPr txBox="1"/>
          <p:nvPr/>
        </p:nvSpPr>
        <p:spPr>
          <a:xfrm>
            <a:off x="185768" y="5453065"/>
            <a:ext cx="4994327" cy="1384995"/>
          </a:xfrm>
          <a:prstGeom prst="rect">
            <a:avLst/>
          </a:prstGeom>
          <a:noFill/>
        </p:spPr>
        <p:txBody>
          <a:bodyPr wrap="square">
            <a:spAutoFit/>
          </a:bodyPr>
          <a:lstStyle/>
          <a:p>
            <a:pPr algn="ctr"/>
            <a:r>
              <a:rPr lang="en-US" sz="1200" dirty="0">
                <a:solidFill>
                  <a:schemeClr val="bg1"/>
                </a:solidFill>
                <a:latin typeface="Arial" panose="020B0604020202020204" pitchFamily="34" charset="0"/>
                <a:cs typeface="Arial" panose="020B0604020202020204" pitchFamily="34" charset="0"/>
              </a:rPr>
              <a:t>T</a:t>
            </a:r>
            <a:r>
              <a:rPr lang="en-AT" sz="1200">
                <a:solidFill>
                  <a:schemeClr val="bg1"/>
                </a:solidFill>
                <a:latin typeface="Arial" panose="020B0604020202020204" pitchFamily="34" charset="0"/>
                <a:cs typeface="Arial" panose="020B0604020202020204" pitchFamily="34" charset="0"/>
              </a:rPr>
              <a:t>his Ground-based Nuclear Detonation Detection (GNDD) research was funded by the National Nuclear Security Administration, Defense Nuclear Nonproliferation Research and Development (NNSA DNN R&amp;D). This work was performed under the auspices of the U.S. Department of Energy by Los Alamos National Laboratory. Los Alamos National Laboratory is managed by Triad National Security, LLC, under Contract 89233218CNA000001.</a:t>
            </a:r>
            <a:endParaRPr lang="en-AT"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P2.1-509</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6694DC4-3435-2FE7-3A28-6B15B3F60301}"/>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SzPts val="2400"/>
            </a:pPr>
            <a:r>
              <a:rPr lang="en-US" sz="2000" dirty="0">
                <a:solidFill>
                  <a:schemeClr val="bg1"/>
                </a:solidFill>
                <a:latin typeface="Arial" panose="020B0604020202020204" pitchFamily="34" charset="0"/>
                <a:cs typeface="Arial" panose="020B0604020202020204" pitchFamily="34" charset="0"/>
              </a:rPr>
              <a:t>Coda Spectral Ratios for Yield Estimation</a:t>
            </a:r>
          </a:p>
        </p:txBody>
      </p:sp>
      <p:sp>
        <p:nvSpPr>
          <p:cNvPr id="6" name="Title 1">
            <a:extLst>
              <a:ext uri="{FF2B5EF4-FFF2-40B4-BE49-F238E27FC236}">
                <a16:creationId xmlns:a16="http://schemas.microsoft.com/office/drawing/2014/main" id="{3B3E4EC7-F4D8-B50D-1376-D107FE624919}"/>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chemeClr val="bg1"/>
                </a:solidFill>
                <a:latin typeface="Arial" panose="020B0604020202020204" pitchFamily="34" charset="0"/>
                <a:cs typeface="Arial" panose="020B0604020202020204" pitchFamily="34" charset="0"/>
              </a:rPr>
              <a:t>P2.1-509</a:t>
            </a:r>
            <a:endParaRPr lang="en-AT" sz="800" b="1" dirty="0">
              <a:solidFill>
                <a:schemeClr val="bg1"/>
              </a:solidFill>
              <a:latin typeface="Arial" panose="020B0604020202020204" pitchFamily="34" charset="0"/>
              <a:cs typeface="Arial" panose="020B0604020202020204" pitchFamily="34" charset="0"/>
            </a:endParaRPr>
          </a:p>
        </p:txBody>
      </p:sp>
      <p:sp>
        <p:nvSpPr>
          <p:cNvPr id="8" name="Google Shape;602;ge978620c79_7_291">
            <a:extLst>
              <a:ext uri="{FF2B5EF4-FFF2-40B4-BE49-F238E27FC236}">
                <a16:creationId xmlns:a16="http://schemas.microsoft.com/office/drawing/2014/main" id="{DB80B5EF-F6D8-B1EF-82CA-B01BCC68D0C0}"/>
              </a:ext>
            </a:extLst>
          </p:cNvPr>
          <p:cNvSpPr txBox="1">
            <a:spLocks/>
          </p:cNvSpPr>
          <p:nvPr/>
        </p:nvSpPr>
        <p:spPr>
          <a:xfrm>
            <a:off x="221945" y="1596652"/>
            <a:ext cx="8945400" cy="669300"/>
          </a:xfrm>
          <a:prstGeom prst="rect">
            <a:avLst/>
          </a:prstGeom>
          <a:noFill/>
          <a:ln>
            <a:noFill/>
          </a:ln>
        </p:spPr>
        <p:txBody>
          <a:bodyPr spcFirstLastPara="1" wrap="square" lIns="0" tIns="0" rIns="0" bIns="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SzPts val="2400"/>
            </a:pPr>
            <a:endParaRPr lang="en-US" dirty="0"/>
          </a:p>
        </p:txBody>
      </p:sp>
      <p:sp>
        <p:nvSpPr>
          <p:cNvPr id="9" name="TextBox 8">
            <a:extLst>
              <a:ext uri="{FF2B5EF4-FFF2-40B4-BE49-F238E27FC236}">
                <a16:creationId xmlns:a16="http://schemas.microsoft.com/office/drawing/2014/main" id="{1B8404AC-B7BF-9932-253A-1A7EE7A55DF6}"/>
              </a:ext>
            </a:extLst>
          </p:cNvPr>
          <p:cNvSpPr txBox="1"/>
          <p:nvPr/>
        </p:nvSpPr>
        <p:spPr>
          <a:xfrm>
            <a:off x="221944" y="1153125"/>
            <a:ext cx="10399163" cy="5865195"/>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ts val="0"/>
              </a:spcAft>
              <a:buClrTx/>
              <a:buSzTx/>
              <a:tabLst/>
              <a:defRPr/>
            </a:pPr>
            <a:r>
              <a:rPr lang="en-US" b="1" i="0" u="none" strike="noStrike" dirty="0">
                <a:solidFill>
                  <a:srgbClr val="000000"/>
                </a:solidFill>
                <a:effectLst/>
                <a:latin typeface="Arial" panose="020B0604020202020204" pitchFamily="34" charset="0"/>
                <a:cs typeface="Arial" panose="020B0604020202020204" pitchFamily="34" charset="0"/>
              </a:rPr>
              <a:t>Objective: </a:t>
            </a:r>
            <a:r>
              <a:rPr lang="en-US" dirty="0">
                <a:solidFill>
                  <a:srgbClr val="000000"/>
                </a:solidFill>
                <a:latin typeface="Arial" panose="020B0604020202020204" pitchFamily="34" charset="0"/>
                <a:cs typeface="Arial" panose="020B0604020202020204" pitchFamily="34" charset="0"/>
              </a:rPr>
              <a:t>Demonstrates the use of a</a:t>
            </a:r>
            <a:r>
              <a:rPr lang="en-US" b="0" i="0" u="none" strike="noStrike" dirty="0">
                <a:solidFill>
                  <a:srgbClr val="000000"/>
                </a:solidFill>
                <a:effectLst/>
                <a:latin typeface="Arial" panose="020B0604020202020204" pitchFamily="34" charset="0"/>
                <a:cs typeface="Arial" panose="020B0604020202020204" pitchFamily="34" charset="0"/>
              </a:rPr>
              <a:t> transportable method to determine the absolute explosive yields of seismically recorded underground nuclear explosions that does not require any </a:t>
            </a:r>
            <a:r>
              <a:rPr lang="en-US" b="0" i="1" u="none" strike="noStrike" dirty="0">
                <a:solidFill>
                  <a:srgbClr val="000000"/>
                </a:solidFill>
                <a:effectLst/>
                <a:latin typeface="Arial" panose="020B0604020202020204" pitchFamily="34" charset="0"/>
                <a:cs typeface="Arial" panose="020B0604020202020204" pitchFamily="34" charset="0"/>
              </a:rPr>
              <a:t>a priori </a:t>
            </a:r>
            <a:r>
              <a:rPr lang="en-US" b="0" i="0" u="none" strike="noStrike" dirty="0">
                <a:solidFill>
                  <a:srgbClr val="000000"/>
                </a:solidFill>
                <a:effectLst/>
                <a:latin typeface="Arial" panose="020B0604020202020204" pitchFamily="34" charset="0"/>
                <a:cs typeface="Arial" panose="020B0604020202020204" pitchFamily="34" charset="0"/>
              </a:rPr>
              <a:t>calibration, or “ground truth” measurements.</a:t>
            </a:r>
          </a:p>
          <a:p>
            <a:pPr algn="l" rtl="0" fontAlgn="base"/>
            <a:r>
              <a:rPr lang="en-US" b="1" dirty="0">
                <a:effectLst/>
                <a:latin typeface="Arial" panose="020B0604020202020204" pitchFamily="34" charset="0"/>
                <a:cs typeface="Arial" panose="020B0604020202020204" pitchFamily="34" charset="0"/>
              </a:rPr>
              <a:t>Approach</a:t>
            </a:r>
            <a:r>
              <a:rPr lang="en-US" dirty="0">
                <a:effectLst/>
                <a:latin typeface="Arial" panose="020B0604020202020204" pitchFamily="34" charset="0"/>
                <a:cs typeface="Arial" panose="020B0604020202020204" pitchFamily="34" charset="0"/>
              </a:rPr>
              <a:t>: </a:t>
            </a:r>
          </a:p>
          <a:p>
            <a:pPr marL="18288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rPr>
              <a:t>Use ratios of narrow-band envelopes of measured seismic coda waves </a:t>
            </a:r>
            <a:r>
              <a:rPr lang="en-US" dirty="0">
                <a:effectLst/>
                <a:latin typeface="Arial" panose="020B0604020202020204" pitchFamily="34" charset="0"/>
              </a:rPr>
              <a:t>to remove path and site effects.</a:t>
            </a:r>
          </a:p>
          <a:p>
            <a:pPr marL="18288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rPr>
              <a:t>Use all possible pairs of seismic events to invert for absolute model-derived yield and depth of burial. </a:t>
            </a:r>
          </a:p>
          <a:p>
            <a:pPr marL="18288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Arial" panose="020B0604020202020204" pitchFamily="34" charset="0"/>
            </a:endParaRPr>
          </a:p>
          <a:p>
            <a:pPr marL="18288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Arial" panose="020B0604020202020204" pitchFamily="34" charset="0"/>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lang="en-US" spc="300" dirty="0">
              <a:latin typeface="Arial" panose="020B0604020202020204" pitchFamily="34" charset="0"/>
              <a:ea typeface="Source Sans Pro" panose="020B0503030403020204" pitchFamily="34" charset="0"/>
              <a:cs typeface="Arial" panose="020B0604020202020204" pitchFamily="34" charset="0"/>
            </a:endParaRPr>
          </a:p>
          <a:p>
            <a:endParaRPr lang="en-US" spc="300" dirty="0">
              <a:latin typeface="Arial" panose="020B0604020202020204" pitchFamily="34" charset="0"/>
              <a:ea typeface="Source Sans Pro" panose="020B0503030403020204" pitchFamily="34" charset="0"/>
              <a:cs typeface="Arial" panose="020B0604020202020204" pitchFamily="34" charset="0"/>
            </a:endParaRPr>
          </a:p>
          <a:p>
            <a:endParaRPr lang="en-US" spc="300" dirty="0">
              <a:latin typeface="Arial" panose="020B0604020202020204" pitchFamily="34" charset="0"/>
              <a:ea typeface="Source Sans Pro" panose="020B0503030403020204" pitchFamily="34" charset="0"/>
              <a:cs typeface="Arial" panose="020B0604020202020204" pitchFamily="34" charset="0"/>
            </a:endParaRPr>
          </a:p>
          <a:p>
            <a:endParaRPr lang="en-US" spc="300" dirty="0">
              <a:latin typeface="Arial" panose="020B0604020202020204" pitchFamily="34" charset="0"/>
              <a:ea typeface="Source Sans Pro" panose="020B0503030403020204" pitchFamily="34" charset="0"/>
              <a:cs typeface="Arial" panose="020B0604020202020204" pitchFamily="34" charset="0"/>
            </a:endParaRPr>
          </a:p>
          <a:p>
            <a:endParaRPr lang="en-US" b="1" spc="300" dirty="0">
              <a:solidFill>
                <a:srgbClr val="000F7E"/>
              </a:solidFill>
              <a:latin typeface="Arial" panose="020B0604020202020204" pitchFamily="34" charset="0"/>
              <a:ea typeface="Source Sans Pro" panose="020B0503030403020204" pitchFamily="34" charset="0"/>
              <a:cs typeface="Arial" panose="020B0604020202020204" pitchFamily="34" charset="0"/>
            </a:endParaRPr>
          </a:p>
          <a:p>
            <a:endParaRPr lang="en-US" b="1" dirty="0">
              <a:effectLst/>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effectLst/>
                <a:latin typeface="Arial" panose="020B0604020202020204" pitchFamily="34" charset="0"/>
                <a:cs typeface="Arial" panose="020B0604020202020204" pitchFamily="34" charset="0"/>
              </a:rPr>
              <a:t>Results</a:t>
            </a:r>
            <a:r>
              <a:rPr lang="en-US" dirty="0">
                <a:effectLst/>
                <a:latin typeface="Arial" panose="020B0604020202020204" pitchFamily="34" charset="0"/>
                <a:cs typeface="Arial" panose="020B0604020202020204" pitchFamily="34" charset="0"/>
              </a:rPr>
              <a:t>: </a:t>
            </a:r>
            <a:r>
              <a:rPr lang="en-US" b="0" i="0" dirty="0">
                <a:solidFill>
                  <a:srgbClr val="000000"/>
                </a:solidFill>
                <a:effectLst/>
                <a:latin typeface="Arial" panose="020B0604020202020204" pitchFamily="34" charset="0"/>
              </a:rPr>
              <a:t>We apply this method to the six declared North Korean nuclear tests and report new independent absolute yield and depth of burial estimates which are commensurate with previously determined source parameters. </a:t>
            </a:r>
          </a:p>
          <a:p>
            <a:endParaRPr lang="en-US" sz="1400" spc="300" dirty="0">
              <a:latin typeface="Arial" panose="020B0604020202020204" pitchFamily="34" charset="0"/>
              <a:ea typeface="Source Sans Pro" panose="020B0503030403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191C92D7-5D24-C336-C870-55B7742D771F}"/>
              </a:ext>
            </a:extLst>
          </p:cNvPr>
          <p:cNvGrpSpPr/>
          <p:nvPr/>
        </p:nvGrpSpPr>
        <p:grpSpPr>
          <a:xfrm>
            <a:off x="0" y="3638493"/>
            <a:ext cx="10770878" cy="2216684"/>
            <a:chOff x="231318" y="3635625"/>
            <a:chExt cx="10469120" cy="2237765"/>
          </a:xfrm>
        </p:grpSpPr>
        <p:pic>
          <p:nvPicPr>
            <p:cNvPr id="11" name="Picture 10" descr="Chart&#10;&#10;Description automatically generated">
              <a:extLst>
                <a:ext uri="{FF2B5EF4-FFF2-40B4-BE49-F238E27FC236}">
                  <a16:creationId xmlns:a16="http://schemas.microsoft.com/office/drawing/2014/main" id="{35EAB8DE-DC78-A63D-61E0-892B19050792}"/>
                </a:ext>
              </a:extLst>
            </p:cNvPr>
            <p:cNvPicPr>
              <a:picLocks noChangeAspect="1"/>
            </p:cNvPicPr>
            <p:nvPr/>
          </p:nvPicPr>
          <p:blipFill>
            <a:blip r:embed="rId2"/>
            <a:stretch>
              <a:fillRect/>
            </a:stretch>
          </p:blipFill>
          <p:spPr>
            <a:xfrm>
              <a:off x="7714854" y="3902329"/>
              <a:ext cx="2985584" cy="1865990"/>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856E14-153A-177A-02AC-199184532958}"/>
                </a:ext>
              </a:extLst>
            </p:cNvPr>
            <p:cNvPicPr>
              <a:picLocks noChangeAspect="1"/>
            </p:cNvPicPr>
            <p:nvPr/>
          </p:nvPicPr>
          <p:blipFill>
            <a:blip r:embed="rId3"/>
            <a:stretch>
              <a:fillRect/>
            </a:stretch>
          </p:blipFill>
          <p:spPr>
            <a:xfrm>
              <a:off x="4494961" y="3635625"/>
              <a:ext cx="2685318" cy="2237765"/>
            </a:xfrm>
            <a:prstGeom prst="rect">
              <a:avLst/>
            </a:prstGeom>
          </p:spPr>
        </p:pic>
        <p:pic>
          <p:nvPicPr>
            <p:cNvPr id="13" name="Picture 12">
              <a:extLst>
                <a:ext uri="{FF2B5EF4-FFF2-40B4-BE49-F238E27FC236}">
                  <a16:creationId xmlns:a16="http://schemas.microsoft.com/office/drawing/2014/main" id="{ADD6848C-79BB-3ECB-26F3-750E9319BDFC}"/>
                </a:ext>
              </a:extLst>
            </p:cNvPr>
            <p:cNvPicPr>
              <a:picLocks noChangeAspect="1"/>
            </p:cNvPicPr>
            <p:nvPr/>
          </p:nvPicPr>
          <p:blipFill>
            <a:blip r:embed="rId4"/>
            <a:stretch>
              <a:fillRect/>
            </a:stretch>
          </p:blipFill>
          <p:spPr>
            <a:xfrm>
              <a:off x="231318" y="4081392"/>
              <a:ext cx="3504688" cy="1095215"/>
            </a:xfrm>
            <a:prstGeom prst="rect">
              <a:avLst/>
            </a:prstGeom>
          </p:spPr>
        </p:pic>
        <p:sp>
          <p:nvSpPr>
            <p:cNvPr id="14" name="Right Arrow 13">
              <a:extLst>
                <a:ext uri="{FF2B5EF4-FFF2-40B4-BE49-F238E27FC236}">
                  <a16:creationId xmlns:a16="http://schemas.microsoft.com/office/drawing/2014/main" id="{3A41FE63-36BA-006B-649C-52738747091E}"/>
                </a:ext>
              </a:extLst>
            </p:cNvPr>
            <p:cNvSpPr/>
            <p:nvPr/>
          </p:nvSpPr>
          <p:spPr>
            <a:xfrm>
              <a:off x="3755756" y="4552073"/>
              <a:ext cx="651451" cy="1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0499430D-5BCA-472F-B2A8-D72118E7F3BF}"/>
                </a:ext>
              </a:extLst>
            </p:cNvPr>
            <p:cNvSpPr/>
            <p:nvPr/>
          </p:nvSpPr>
          <p:spPr>
            <a:xfrm>
              <a:off x="7109431" y="4531717"/>
              <a:ext cx="651451" cy="1904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D90566-5009-3A80-540B-1E4791CE9E84}"/>
                </a:ext>
              </a:extLst>
            </p:cNvPr>
            <p:cNvSpPr txBox="1"/>
            <p:nvPr/>
          </p:nvSpPr>
          <p:spPr>
            <a:xfrm>
              <a:off x="311226" y="3764734"/>
              <a:ext cx="3200400" cy="369332"/>
            </a:xfrm>
            <a:prstGeom prst="rect">
              <a:avLst/>
            </a:prstGeom>
            <a:noFill/>
          </p:spPr>
          <p:txBody>
            <a:bodyPr wrap="square" rtlCol="0">
              <a:spAutoFit/>
            </a:bodyPr>
            <a:lstStyle/>
            <a:p>
              <a:pPr algn="ctr"/>
              <a:r>
                <a:rPr lang="en-US" dirty="0">
                  <a:solidFill>
                    <a:srgbClr val="4372C4"/>
                  </a:solidFill>
                  <a:latin typeface="Arial" panose="020B0604020202020204" pitchFamily="34" charset="0"/>
                  <a:cs typeface="Arial" panose="020B0604020202020204" pitchFamily="34" charset="0"/>
                </a:rPr>
                <a:t>Seismic Observations</a:t>
              </a:r>
            </a:p>
          </p:txBody>
        </p:sp>
        <p:sp>
          <p:nvSpPr>
            <p:cNvPr id="17" name="TextBox 16">
              <a:extLst>
                <a:ext uri="{FF2B5EF4-FFF2-40B4-BE49-F238E27FC236}">
                  <a16:creationId xmlns:a16="http://schemas.microsoft.com/office/drawing/2014/main" id="{255EDC81-A74C-573D-D924-BE101C86625C}"/>
                </a:ext>
              </a:extLst>
            </p:cNvPr>
            <p:cNvSpPr txBox="1"/>
            <p:nvPr/>
          </p:nvSpPr>
          <p:spPr>
            <a:xfrm>
              <a:off x="7772223" y="3766448"/>
              <a:ext cx="2643913" cy="369332"/>
            </a:xfrm>
            <a:prstGeom prst="rect">
              <a:avLst/>
            </a:prstGeom>
            <a:noFill/>
          </p:spPr>
          <p:txBody>
            <a:bodyPr wrap="square" rtlCol="0">
              <a:spAutoFit/>
            </a:bodyPr>
            <a:lstStyle/>
            <a:p>
              <a:pPr algn="ctr"/>
              <a:r>
                <a:rPr lang="en-US" dirty="0">
                  <a:solidFill>
                    <a:srgbClr val="4372C4"/>
                  </a:solidFill>
                  <a:latin typeface="Arial" panose="020B0604020202020204" pitchFamily="34" charset="0"/>
                  <a:cs typeface="Arial" panose="020B0604020202020204" pitchFamily="34" charset="0"/>
                </a:rPr>
                <a:t>Source Models</a:t>
              </a:r>
            </a:p>
          </p:txBody>
        </p:sp>
      </p:grpSp>
      <p:pic>
        <p:nvPicPr>
          <p:cNvPr id="20" name="Picture 19">
            <a:extLst>
              <a:ext uri="{FF2B5EF4-FFF2-40B4-BE49-F238E27FC236}">
                <a16:creationId xmlns:a16="http://schemas.microsoft.com/office/drawing/2014/main" id="{FF407427-EAB3-E403-B951-DBB64280DC1E}"/>
              </a:ext>
            </a:extLst>
          </p:cNvPr>
          <p:cNvPicPr>
            <a:picLocks noChangeAspect="1"/>
          </p:cNvPicPr>
          <p:nvPr/>
        </p:nvPicPr>
        <p:blipFill>
          <a:blip r:embed="rId5"/>
          <a:stretch>
            <a:fillRect/>
          </a:stretch>
        </p:blipFill>
        <p:spPr>
          <a:xfrm>
            <a:off x="9325244" y="242272"/>
            <a:ext cx="2616200" cy="546100"/>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2EE34B3-707C-3F4D-A518-7362FA279DDE}"/>
              </a:ext>
            </a:extLst>
          </p:cNvPr>
          <p:cNvPicPr>
            <a:picLocks noChangeAspect="1"/>
          </p:cNvPicPr>
          <p:nvPr/>
        </p:nvPicPr>
        <p:blipFill>
          <a:blip r:embed="rId2"/>
          <a:stretch>
            <a:fillRect/>
          </a:stretch>
        </p:blipFill>
        <p:spPr>
          <a:xfrm>
            <a:off x="9325244" y="238570"/>
            <a:ext cx="2616200" cy="546100"/>
          </a:xfrm>
          <a:prstGeom prst="rect">
            <a:avLst/>
          </a:prstGeom>
        </p:spPr>
      </p:pic>
      <p:sp>
        <p:nvSpPr>
          <p:cNvPr id="7" name="Title 1">
            <a:extLst>
              <a:ext uri="{FF2B5EF4-FFF2-40B4-BE49-F238E27FC236}">
                <a16:creationId xmlns:a16="http://schemas.microsoft.com/office/drawing/2014/main" id="{69AD67BD-9432-A636-61F9-977D381B3B98}"/>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Body-wave Coda Spectral Ratios</a:t>
            </a:r>
            <a:endParaRPr lang="en-AT"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C1182C9-AFB0-0067-4312-86F963EA2F8A}"/>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chemeClr val="bg1"/>
                </a:solidFill>
                <a:latin typeface="Arial" panose="020B0604020202020204" pitchFamily="34" charset="0"/>
                <a:cs typeface="Arial" panose="020B0604020202020204" pitchFamily="34" charset="0"/>
              </a:rPr>
              <a:t>P2.1-509</a:t>
            </a:r>
            <a:endParaRPr lang="en-AT" sz="800" b="1" dirty="0">
              <a:solidFill>
                <a:schemeClr val="bg1"/>
              </a:solidFill>
              <a:latin typeface="Arial" panose="020B0604020202020204" pitchFamily="34" charset="0"/>
              <a:cs typeface="Arial" panose="020B0604020202020204" pitchFamily="34" charset="0"/>
            </a:endParaRPr>
          </a:p>
        </p:txBody>
      </p:sp>
      <p:sp>
        <p:nvSpPr>
          <p:cNvPr id="9" name="Google Shape;270;ge9a677d17a_0_0">
            <a:extLst>
              <a:ext uri="{FF2B5EF4-FFF2-40B4-BE49-F238E27FC236}">
                <a16:creationId xmlns:a16="http://schemas.microsoft.com/office/drawing/2014/main" id="{8AE804C6-725B-27FB-CED4-2167E983AB6D}"/>
              </a:ext>
            </a:extLst>
          </p:cNvPr>
          <p:cNvSpPr txBox="1">
            <a:spLocks/>
          </p:cNvSpPr>
          <p:nvPr/>
        </p:nvSpPr>
        <p:spPr>
          <a:xfrm>
            <a:off x="309011" y="1214969"/>
            <a:ext cx="3593106" cy="669300"/>
          </a:xfrm>
          <a:prstGeom prst="rect">
            <a:avLst/>
          </a:prstGeom>
          <a:noFill/>
          <a:ln>
            <a:noFill/>
          </a:ln>
        </p:spPr>
        <p:txBody>
          <a:bodyPr spcFirstLastPara="1" wrap="square" lIns="0" tIns="0" rIns="0" bIns="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Clr>
                <a:srgbClr val="000F7E"/>
              </a:buClr>
              <a:buSzPts val="2400"/>
            </a:pPr>
            <a:r>
              <a:rPr lang="en-US" sz="1600" dirty="0">
                <a:latin typeface="Arial" panose="020B0604020202020204" pitchFamily="34" charset="0"/>
                <a:cs typeface="Arial" panose="020B0604020202020204" pitchFamily="34" charset="0"/>
              </a:rPr>
              <a:t>Body-wave coda</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41FAFDC-B663-1BEC-F289-38AA77F24413}"/>
                  </a:ext>
                </a:extLst>
              </p:cNvPr>
              <p:cNvSpPr txBox="1"/>
              <p:nvPr/>
            </p:nvSpPr>
            <p:spPr>
              <a:xfrm>
                <a:off x="5333165" y="1689168"/>
                <a:ext cx="4097612" cy="11321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m:rPr>
                              <m:nor/>
                            </m:rPr>
                            <a:rPr lang="en-US" sz="2800" b="1" i="1" dirty="0">
                              <a:solidFill>
                                <a:schemeClr val="accent2">
                                  <a:lumMod val="75000"/>
                                </a:schemeClr>
                              </a:solidFill>
                            </a:rPr>
                            <m:t>A</m:t>
                          </m:r>
                          <m:r>
                            <m:rPr>
                              <m:nor/>
                            </m:rPr>
                            <a:rPr lang="en-US" sz="2800" b="1" i="1" baseline="-25000" dirty="0">
                              <a:solidFill>
                                <a:schemeClr val="accent2">
                                  <a:lumMod val="75000"/>
                                </a:schemeClr>
                              </a:solidFill>
                            </a:rPr>
                            <m:t>2</m:t>
                          </m:r>
                        </m:num>
                        <m:den>
                          <m:r>
                            <m:rPr>
                              <m:nor/>
                            </m:rPr>
                            <a:rPr lang="en-US" sz="2800" b="1" i="1" dirty="0">
                              <a:solidFill>
                                <a:schemeClr val="accent2">
                                  <a:lumMod val="75000"/>
                                </a:schemeClr>
                              </a:solidFill>
                            </a:rPr>
                            <m:t>A</m:t>
                          </m:r>
                          <m:r>
                            <m:rPr>
                              <m:nor/>
                            </m:rPr>
                            <a:rPr lang="en-US" sz="2800" b="1" i="1" baseline="-25000" dirty="0">
                              <a:solidFill>
                                <a:schemeClr val="accent2">
                                  <a:lumMod val="75000"/>
                                </a:schemeClr>
                              </a:solidFill>
                            </a:rPr>
                            <m:t>1</m:t>
                          </m:r>
                        </m:den>
                      </m:f>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1" i="1">
                              <a:solidFill>
                                <a:schemeClr val="bg1">
                                  <a:lumMod val="65000"/>
                                </a:schemeClr>
                              </a:solidFill>
                              <a:latin typeface="Cambria Math" panose="02040503050406030204" pitchFamily="18" charset="0"/>
                              <a:ea typeface="Cambria Math" panose="02040503050406030204" pitchFamily="18" charset="0"/>
                            </a:rPr>
                            <m:t>𝑺</m:t>
                          </m:r>
                          <m:r>
                            <a:rPr lang="en-US" sz="2800" b="1" i="1" baseline="-25000" smtClean="0">
                              <a:solidFill>
                                <a:schemeClr val="bg1">
                                  <a:lumMod val="65000"/>
                                </a:schemeClr>
                              </a:solidFill>
                              <a:latin typeface="Cambria Math" panose="02040503050406030204" pitchFamily="18" charset="0"/>
                              <a:ea typeface="Cambria Math" panose="02040503050406030204" pitchFamily="18" charset="0"/>
                            </a:rPr>
                            <m:t>𝟐</m:t>
                          </m:r>
                          <m:r>
                            <a:rPr lang="en-US" sz="2800" b="1" i="1">
                              <a:solidFill>
                                <a:schemeClr val="bg1">
                                  <a:lumMod val="65000"/>
                                </a:schemeClr>
                              </a:solidFill>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b="1" i="1">
                              <a:solidFill>
                                <a:schemeClr val="accent1">
                                  <a:lumMod val="75000"/>
                                </a:schemeClr>
                              </a:solidFill>
                              <a:latin typeface="Cambria Math" panose="02040503050406030204" pitchFamily="18" charset="0"/>
                              <a:ea typeface="Cambria Math" panose="02040503050406030204" pitchFamily="18" charset="0"/>
                            </a:rPr>
                            <m:t>𝑻</m:t>
                          </m:r>
                          <m:r>
                            <a:rPr lang="en-US" sz="2800" b="1"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b="1" i="1">
                              <a:solidFill>
                                <a:schemeClr val="accent4">
                                  <a:lumMod val="75000"/>
                                </a:schemeClr>
                              </a:solidFill>
                              <a:latin typeface="Cambria Math" panose="02040503050406030204" pitchFamily="18" charset="0"/>
                              <a:ea typeface="Cambria Math" panose="02040503050406030204" pitchFamily="18" charset="0"/>
                            </a:rPr>
                            <m:t>𝑷</m:t>
                          </m:r>
                          <m:r>
                            <a:rPr lang="en-US" sz="2800" i="1">
                              <a:latin typeface="Cambria Math" panose="02040503050406030204" pitchFamily="18" charset="0"/>
                              <a:ea typeface="Cambria Math" panose="02040503050406030204" pitchFamily="18" charset="0"/>
                            </a:rPr>
                            <m:t>∗</m:t>
                          </m:r>
                          <m:r>
                            <a:rPr lang="en-US" sz="2800" b="1" i="1">
                              <a:solidFill>
                                <a:schemeClr val="accent6">
                                  <a:lumMod val="60000"/>
                                  <a:lumOff val="40000"/>
                                </a:schemeClr>
                              </a:solidFill>
                              <a:latin typeface="Cambria Math" panose="02040503050406030204" pitchFamily="18" charset="0"/>
                              <a:ea typeface="Cambria Math" panose="02040503050406030204" pitchFamily="18" charset="0"/>
                            </a:rPr>
                            <m:t>𝑹</m:t>
                          </m:r>
                        </m:num>
                        <m:den>
                          <m:r>
                            <a:rPr lang="en-US" sz="2800" b="1" i="1">
                              <a:solidFill>
                                <a:schemeClr val="bg1">
                                  <a:lumMod val="65000"/>
                                </a:schemeClr>
                              </a:solidFill>
                              <a:latin typeface="Cambria Math" panose="02040503050406030204" pitchFamily="18" charset="0"/>
                              <a:ea typeface="Cambria Math" panose="02040503050406030204" pitchFamily="18" charset="0"/>
                            </a:rPr>
                            <m:t>𝑺</m:t>
                          </m:r>
                          <m:r>
                            <a:rPr lang="en-US" sz="2800" b="1" i="1" baseline="-25000" smtClean="0">
                              <a:solidFill>
                                <a:schemeClr val="bg1">
                                  <a:lumMod val="65000"/>
                                </a:schemeClr>
                              </a:solidFill>
                              <a:latin typeface="Cambria Math" panose="02040503050406030204" pitchFamily="18" charset="0"/>
                              <a:ea typeface="Cambria Math" panose="02040503050406030204" pitchFamily="18" charset="0"/>
                            </a:rPr>
                            <m:t>𝟏</m:t>
                          </m:r>
                          <m:r>
                            <a:rPr lang="en-US" sz="2800" b="1" i="1">
                              <a:solidFill>
                                <a:schemeClr val="bg1">
                                  <a:lumMod val="65000"/>
                                </a:schemeClr>
                              </a:solidFill>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b="1" i="1">
                              <a:solidFill>
                                <a:schemeClr val="accent1">
                                  <a:lumMod val="75000"/>
                                </a:schemeClr>
                              </a:solidFill>
                              <a:latin typeface="Cambria Math" panose="02040503050406030204" pitchFamily="18" charset="0"/>
                              <a:ea typeface="Cambria Math" panose="02040503050406030204" pitchFamily="18" charset="0"/>
                            </a:rPr>
                            <m:t>𝑻</m:t>
                          </m:r>
                          <m:r>
                            <a:rPr lang="en-US" sz="2800" b="1"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m:t>
                          </m:r>
                          <m:r>
                            <a:rPr lang="en-US" sz="2800" b="1" i="1">
                              <a:solidFill>
                                <a:schemeClr val="accent4">
                                  <a:lumMod val="75000"/>
                                </a:schemeClr>
                              </a:solidFill>
                              <a:latin typeface="Cambria Math" panose="02040503050406030204" pitchFamily="18" charset="0"/>
                              <a:ea typeface="Cambria Math" panose="02040503050406030204" pitchFamily="18" charset="0"/>
                            </a:rPr>
                            <m:t>𝑷</m:t>
                          </m:r>
                          <m:r>
                            <a:rPr lang="en-US" sz="2800" i="1">
                              <a:latin typeface="Cambria Math" panose="02040503050406030204" pitchFamily="18" charset="0"/>
                              <a:ea typeface="Cambria Math" panose="02040503050406030204" pitchFamily="18" charset="0"/>
                            </a:rPr>
                            <m:t>∗</m:t>
                          </m:r>
                          <m:r>
                            <a:rPr lang="en-US" sz="2800" b="1" i="1">
                              <a:solidFill>
                                <a:schemeClr val="accent6">
                                  <a:lumMod val="60000"/>
                                  <a:lumOff val="40000"/>
                                </a:schemeClr>
                              </a:solidFill>
                              <a:latin typeface="Cambria Math" panose="02040503050406030204" pitchFamily="18" charset="0"/>
                              <a:ea typeface="Cambria Math" panose="02040503050406030204" pitchFamily="18" charset="0"/>
                            </a:rPr>
                            <m:t>𝑹</m:t>
                          </m:r>
                        </m:den>
                      </m:f>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ea typeface="Cambria Math" panose="02040503050406030204" pitchFamily="18" charset="0"/>
                            </a:rPr>
                          </m:ctrlPr>
                        </m:fPr>
                        <m:num>
                          <m:r>
                            <a:rPr lang="en-US" sz="2800" b="1" i="1">
                              <a:solidFill>
                                <a:schemeClr val="bg1">
                                  <a:lumMod val="65000"/>
                                </a:schemeClr>
                              </a:solidFill>
                              <a:latin typeface="Cambria Math" panose="02040503050406030204" pitchFamily="18" charset="0"/>
                              <a:ea typeface="Cambria Math" panose="02040503050406030204" pitchFamily="18" charset="0"/>
                            </a:rPr>
                            <m:t>𝑺</m:t>
                          </m:r>
                          <m:r>
                            <a:rPr lang="en-US" sz="2800" b="1" i="1" baseline="-25000">
                              <a:solidFill>
                                <a:schemeClr val="bg1">
                                  <a:lumMod val="65000"/>
                                </a:schemeClr>
                              </a:solidFill>
                              <a:latin typeface="Cambria Math" panose="02040503050406030204" pitchFamily="18" charset="0"/>
                              <a:ea typeface="Cambria Math" panose="02040503050406030204" pitchFamily="18" charset="0"/>
                            </a:rPr>
                            <m:t>𝟐</m:t>
                          </m:r>
                        </m:num>
                        <m:den>
                          <m:r>
                            <a:rPr lang="en-US" sz="2800" b="1" i="1">
                              <a:solidFill>
                                <a:schemeClr val="bg1">
                                  <a:lumMod val="65000"/>
                                </a:schemeClr>
                              </a:solidFill>
                              <a:latin typeface="Cambria Math" panose="02040503050406030204" pitchFamily="18" charset="0"/>
                              <a:ea typeface="Cambria Math" panose="02040503050406030204" pitchFamily="18" charset="0"/>
                            </a:rPr>
                            <m:t>𝑺</m:t>
                          </m:r>
                          <m:r>
                            <a:rPr lang="en-US" sz="2800" b="1" i="1" baseline="-25000">
                              <a:solidFill>
                                <a:schemeClr val="bg1">
                                  <a:lumMod val="65000"/>
                                </a:schemeClr>
                              </a:solidFill>
                              <a:latin typeface="Cambria Math" panose="02040503050406030204" pitchFamily="18" charset="0"/>
                              <a:ea typeface="Cambria Math" panose="02040503050406030204" pitchFamily="18" charset="0"/>
                            </a:rPr>
                            <m:t>𝟏</m:t>
                          </m:r>
                        </m:den>
                      </m:f>
                    </m:oMath>
                  </m:oMathPara>
                </a14:m>
                <a:endParaRPr lang="en-US" sz="2800" dirty="0">
                  <a:ea typeface="Cambria Math" panose="02040503050406030204" pitchFamily="18" charset="0"/>
                </a:endParaRPr>
              </a:p>
              <a:p>
                <a:r>
                  <a:rPr lang="en-US" sz="2000" dirty="0"/>
                  <a:t>      </a:t>
                </a:r>
              </a:p>
            </p:txBody>
          </p:sp>
        </mc:Choice>
        <mc:Fallback>
          <p:sp>
            <p:nvSpPr>
              <p:cNvPr id="10" name="TextBox 9">
                <a:extLst>
                  <a:ext uri="{FF2B5EF4-FFF2-40B4-BE49-F238E27FC236}">
                    <a16:creationId xmlns:a16="http://schemas.microsoft.com/office/drawing/2014/main" id="{241FAFDC-B663-1BEC-F289-38AA77F24413}"/>
                  </a:ext>
                </a:extLst>
              </p:cNvPr>
              <p:cNvSpPr txBox="1">
                <a:spLocks noRot="1" noChangeAspect="1" noMove="1" noResize="1" noEditPoints="1" noAdjustHandles="1" noChangeArrowheads="1" noChangeShapeType="1" noTextEdit="1"/>
              </p:cNvSpPr>
              <p:nvPr/>
            </p:nvSpPr>
            <p:spPr>
              <a:xfrm>
                <a:off x="5333165" y="1689168"/>
                <a:ext cx="4097612" cy="1132169"/>
              </a:xfrm>
              <a:prstGeom prst="rect">
                <a:avLst/>
              </a:prstGeom>
              <a:blipFill>
                <a:blip r:embed="rId3"/>
                <a:stretch>
                  <a:fillRect t="-65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81F6592-901E-EEEA-139F-0A054FB9163D}"/>
                  </a:ext>
                </a:extLst>
              </p:cNvPr>
              <p:cNvSpPr txBox="1"/>
              <p:nvPr/>
            </p:nvSpPr>
            <p:spPr>
              <a:xfrm>
                <a:off x="381806" y="4828059"/>
                <a:ext cx="3530785" cy="430887"/>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accent2">
                              <a:lumMod val="75000"/>
                            </a:schemeClr>
                          </a:solidFill>
                          <a:latin typeface="Cambria Math" panose="02040503050406030204" pitchFamily="18" charset="0"/>
                        </a:rPr>
                        <m:t>𝑨</m:t>
                      </m:r>
                      <m:r>
                        <a:rPr lang="en-US" sz="2800" b="1" i="1" baseline="-25000" smtClean="0">
                          <a:solidFill>
                            <a:schemeClr val="accent2">
                              <a:lumMod val="75000"/>
                            </a:schemeClr>
                          </a:solidFill>
                          <a:latin typeface="Cambria Math" panose="02040503050406030204" pitchFamily="18" charset="0"/>
                        </a:rPr>
                        <m:t>𝒊</m:t>
                      </m:r>
                      <m:r>
                        <a:rPr lang="en-US" sz="2800" b="1"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1" i="1" smtClean="0">
                          <a:solidFill>
                            <a:schemeClr val="bg1">
                              <a:lumMod val="65000"/>
                            </a:schemeClr>
                          </a:solidFill>
                          <a:latin typeface="Cambria Math" panose="02040503050406030204" pitchFamily="18" charset="0"/>
                          <a:ea typeface="Cambria Math" panose="02040503050406030204" pitchFamily="18" charset="0"/>
                        </a:rPr>
                        <m:t>𝑺</m:t>
                      </m:r>
                      <m:r>
                        <a:rPr lang="en-US" sz="2800" b="1" i="1" baseline="-25000" smtClean="0">
                          <a:solidFill>
                            <a:schemeClr val="bg1">
                              <a:lumMod val="65000"/>
                            </a:schemeClr>
                          </a:solidFill>
                          <a:latin typeface="Cambria Math" panose="02040503050406030204" pitchFamily="18" charset="0"/>
                          <a:ea typeface="Cambria Math" panose="02040503050406030204" pitchFamily="18" charset="0"/>
                        </a:rPr>
                        <m:t>𝒊</m:t>
                      </m:r>
                      <m:r>
                        <a:rPr lang="en-US" sz="2800" b="1" i="1" smtClean="0">
                          <a:solidFill>
                            <a:schemeClr val="bg1">
                              <a:lumMod val="65000"/>
                            </a:schemeClr>
                          </a:solidFill>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1" i="1" smtClean="0">
                          <a:solidFill>
                            <a:schemeClr val="accent1">
                              <a:lumMod val="75000"/>
                            </a:schemeClr>
                          </a:solidFill>
                          <a:latin typeface="Cambria Math" panose="02040503050406030204" pitchFamily="18" charset="0"/>
                          <a:ea typeface="Cambria Math" panose="02040503050406030204" pitchFamily="18" charset="0"/>
                        </a:rPr>
                        <m:t>𝑻</m:t>
                      </m:r>
                      <m:r>
                        <a:rPr lang="en-US" sz="2800" b="1"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m:t>
                      </m:r>
                      <m:r>
                        <a:rPr lang="en-US" sz="2800" b="1" i="1" smtClean="0">
                          <a:solidFill>
                            <a:schemeClr val="accent4">
                              <a:lumMod val="75000"/>
                            </a:schemeClr>
                          </a:solidFill>
                          <a:latin typeface="Cambria Math" panose="02040503050406030204" pitchFamily="18" charset="0"/>
                          <a:ea typeface="Cambria Math" panose="02040503050406030204" pitchFamily="18" charset="0"/>
                        </a:rPr>
                        <m:t>𝑷</m:t>
                      </m:r>
                      <m:r>
                        <a:rPr lang="en-US" sz="2800" b="0" i="1" smtClean="0">
                          <a:latin typeface="Cambria Math" panose="02040503050406030204" pitchFamily="18" charset="0"/>
                          <a:ea typeface="Cambria Math" panose="02040503050406030204" pitchFamily="18" charset="0"/>
                        </a:rPr>
                        <m:t>∗</m:t>
                      </m:r>
                      <m:r>
                        <a:rPr lang="en-US" sz="2800" b="1" i="1" smtClean="0">
                          <a:solidFill>
                            <a:schemeClr val="accent6">
                              <a:lumMod val="60000"/>
                              <a:lumOff val="40000"/>
                            </a:schemeClr>
                          </a:solidFill>
                          <a:latin typeface="Cambria Math" panose="02040503050406030204" pitchFamily="18" charset="0"/>
                          <a:ea typeface="Cambria Math" panose="02040503050406030204" pitchFamily="18" charset="0"/>
                        </a:rPr>
                        <m:t>𝑹</m:t>
                      </m:r>
                    </m:oMath>
                  </m:oMathPara>
                </a14:m>
                <a:endParaRPr lang="en-US" sz="2800" b="1" dirty="0"/>
              </a:p>
            </p:txBody>
          </p:sp>
        </mc:Choice>
        <mc:Fallback>
          <p:sp>
            <p:nvSpPr>
              <p:cNvPr id="11" name="TextBox 10">
                <a:extLst>
                  <a:ext uri="{FF2B5EF4-FFF2-40B4-BE49-F238E27FC236}">
                    <a16:creationId xmlns:a16="http://schemas.microsoft.com/office/drawing/2014/main" id="{881F6592-901E-EEEA-139F-0A054FB9163D}"/>
                  </a:ext>
                </a:extLst>
              </p:cNvPr>
              <p:cNvSpPr txBox="1">
                <a:spLocks noRot="1" noChangeAspect="1" noMove="1" noResize="1" noEditPoints="1" noAdjustHandles="1" noChangeArrowheads="1" noChangeShapeType="1" noTextEdit="1"/>
              </p:cNvSpPr>
              <p:nvPr/>
            </p:nvSpPr>
            <p:spPr>
              <a:xfrm>
                <a:off x="381806" y="4828059"/>
                <a:ext cx="3530785" cy="430887"/>
              </a:xfrm>
              <a:prstGeom prst="rect">
                <a:avLst/>
              </a:prstGeom>
              <a:blipFill>
                <a:blip r:embed="rId4"/>
                <a:stretch>
                  <a:fillRect t="-8571" b="-34286"/>
                </a:stretch>
              </a:blipFill>
              <a:ln>
                <a:no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C9C994FC-98D4-DE8C-DA45-4979912204F3}"/>
              </a:ext>
            </a:extLst>
          </p:cNvPr>
          <p:cNvSpPr txBox="1"/>
          <p:nvPr/>
        </p:nvSpPr>
        <p:spPr>
          <a:xfrm>
            <a:off x="371332" y="4361107"/>
            <a:ext cx="3551734" cy="338554"/>
          </a:xfrm>
          <a:prstGeom prst="rect">
            <a:avLst/>
          </a:prstGeom>
          <a:noFill/>
        </p:spPr>
        <p:txBody>
          <a:bodyPr wrap="square" rtlCol="0">
            <a:spAutoFit/>
          </a:bodyPr>
          <a:lstStyle/>
          <a:p>
            <a:pPr algn="ctr"/>
            <a:r>
              <a:rPr lang="en-US" sz="1600" dirty="0">
                <a:solidFill>
                  <a:schemeClr val="tx1"/>
                </a:solidFill>
                <a:latin typeface="Arial" panose="020B0604020202020204" pitchFamily="34" charset="0"/>
                <a:cs typeface="Arial" panose="020B0604020202020204" pitchFamily="34" charset="0"/>
              </a:rPr>
              <a:t>Modeled Coda Amplitude Envelope</a:t>
            </a:r>
          </a:p>
        </p:txBody>
      </p:sp>
      <p:sp>
        <p:nvSpPr>
          <p:cNvPr id="13" name="Rectangle 12">
            <a:extLst>
              <a:ext uri="{FF2B5EF4-FFF2-40B4-BE49-F238E27FC236}">
                <a16:creationId xmlns:a16="http://schemas.microsoft.com/office/drawing/2014/main" id="{61540C9C-4287-AA6F-572B-A733C6F06513}"/>
              </a:ext>
            </a:extLst>
          </p:cNvPr>
          <p:cNvSpPr/>
          <p:nvPr/>
        </p:nvSpPr>
        <p:spPr>
          <a:xfrm>
            <a:off x="371332" y="4677811"/>
            <a:ext cx="3530785" cy="19767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85F666-E11C-DB10-A28D-B074C953D347}"/>
              </a:ext>
            </a:extLst>
          </p:cNvPr>
          <p:cNvSpPr/>
          <p:nvPr/>
        </p:nvSpPr>
        <p:spPr>
          <a:xfrm>
            <a:off x="5248385" y="1540791"/>
            <a:ext cx="4267173" cy="1428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617D375-F11D-2524-0409-8BED316DE9DB}"/>
              </a:ext>
            </a:extLst>
          </p:cNvPr>
          <p:cNvSpPr txBox="1"/>
          <p:nvPr/>
        </p:nvSpPr>
        <p:spPr>
          <a:xfrm>
            <a:off x="5248385" y="1214969"/>
            <a:ext cx="4267173" cy="338554"/>
          </a:xfrm>
          <a:prstGeom prst="rect">
            <a:avLst/>
          </a:prstGeom>
          <a:noFill/>
        </p:spPr>
        <p:txBody>
          <a:bodyPr wrap="square">
            <a:spAutoFit/>
          </a:bodyPr>
          <a:lstStyle/>
          <a:p>
            <a:pPr algn="ctr"/>
            <a:r>
              <a:rPr lang="en-US" sz="1600" dirty="0">
                <a:solidFill>
                  <a:schemeClr val="tx1"/>
                </a:solidFill>
                <a:latin typeface="Arial" panose="020B0604020202020204" pitchFamily="34" charset="0"/>
                <a:cs typeface="Arial" panose="020B0604020202020204" pitchFamily="34" charset="0"/>
              </a:rPr>
              <a:t>Coda Envelope Ratios</a:t>
            </a:r>
          </a:p>
        </p:txBody>
      </p:sp>
      <p:sp>
        <p:nvSpPr>
          <p:cNvPr id="16" name="Google Shape;186;gf37b454900_0_398">
            <a:extLst>
              <a:ext uri="{FF2B5EF4-FFF2-40B4-BE49-F238E27FC236}">
                <a16:creationId xmlns:a16="http://schemas.microsoft.com/office/drawing/2014/main" id="{C63D095E-175F-998A-F5DB-6C65DC0A8898}"/>
              </a:ext>
            </a:extLst>
          </p:cNvPr>
          <p:cNvSpPr/>
          <p:nvPr/>
        </p:nvSpPr>
        <p:spPr>
          <a:xfrm>
            <a:off x="5248384" y="2987761"/>
            <a:ext cx="4267173" cy="692550"/>
          </a:xfrm>
          <a:prstGeom prst="rect">
            <a:avLst/>
          </a:prstGeom>
          <a:noFill/>
          <a:ln>
            <a:noFill/>
          </a:ln>
        </p:spPr>
        <p:txBody>
          <a:bodyPr spcFirstLastPara="1" wrap="square" lIns="68569" tIns="34275" rIns="68569" bIns="34275" anchor="t" anchorCtr="0">
            <a:noAutofit/>
          </a:bodyPr>
          <a:lstStyle/>
          <a:p>
            <a:pPr marL="115729">
              <a:buSzPts val="1800"/>
            </a:pPr>
            <a:r>
              <a:rPr lang="en-US" sz="1600" dirty="0">
                <a:solidFill>
                  <a:schemeClr val="dk1"/>
                </a:solidFill>
                <a:latin typeface="Arial" panose="020B0604020202020204" pitchFamily="34" charset="0"/>
                <a:ea typeface="Calibri"/>
                <a:cs typeface="Arial" panose="020B0604020202020204" pitchFamily="34" charset="0"/>
                <a:sym typeface="Calibri"/>
              </a:rPr>
              <a:t>Taking the ratio removes </a:t>
            </a:r>
            <a:r>
              <a:rPr lang="en-US" sz="1600" b="1" dirty="0">
                <a:solidFill>
                  <a:srgbClr val="2F5496"/>
                </a:solidFill>
                <a:latin typeface="Arial" panose="020B0604020202020204" pitchFamily="34" charset="0"/>
                <a:ea typeface="Calibri"/>
                <a:cs typeface="Arial" panose="020B0604020202020204" pitchFamily="34" charset="0"/>
                <a:sym typeface="Calibri"/>
              </a:rPr>
              <a:t>path</a:t>
            </a:r>
            <a:r>
              <a:rPr lang="en-US" sz="1600" dirty="0">
                <a:solidFill>
                  <a:schemeClr val="dk1"/>
                </a:solidFill>
                <a:latin typeface="Arial" panose="020B0604020202020204" pitchFamily="34" charset="0"/>
                <a:ea typeface="Calibri"/>
                <a:cs typeface="Arial" panose="020B0604020202020204" pitchFamily="34" charset="0"/>
                <a:sym typeface="Calibri"/>
              </a:rPr>
              <a:t> and </a:t>
            </a:r>
            <a:r>
              <a:rPr lang="en-US" sz="1600" b="1" dirty="0">
                <a:solidFill>
                  <a:srgbClr val="2F5496"/>
                </a:solidFill>
                <a:latin typeface="Arial" panose="020B0604020202020204" pitchFamily="34" charset="0"/>
                <a:ea typeface="Calibri"/>
                <a:cs typeface="Arial" panose="020B0604020202020204" pitchFamily="34" charset="0"/>
                <a:sym typeface="Calibri"/>
              </a:rPr>
              <a:t>site effects</a:t>
            </a:r>
            <a:r>
              <a:rPr lang="en-US" sz="1600" dirty="0">
                <a:solidFill>
                  <a:schemeClr val="dk1"/>
                </a:solidFill>
                <a:latin typeface="Arial" panose="020B0604020202020204" pitchFamily="34" charset="0"/>
                <a:ea typeface="Calibri"/>
                <a:cs typeface="Arial" panose="020B0604020202020204" pitchFamily="34" charset="0"/>
                <a:sym typeface="Calibri"/>
              </a:rPr>
              <a:t>, allowing observation of the relative source ratios</a:t>
            </a:r>
            <a:endParaRPr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072FCCA-7296-A289-80B1-C0A7338E7387}"/>
              </a:ext>
            </a:extLst>
          </p:cNvPr>
          <p:cNvSpPr txBox="1"/>
          <p:nvPr/>
        </p:nvSpPr>
        <p:spPr>
          <a:xfrm>
            <a:off x="9239443" y="4392451"/>
            <a:ext cx="1548347" cy="2554545"/>
          </a:xfrm>
          <a:prstGeom prst="rect">
            <a:avLst/>
          </a:prstGeom>
          <a:noFill/>
        </p:spPr>
        <p:txBody>
          <a:bodyPr wrap="square">
            <a:spAutoFit/>
          </a:bodyPr>
          <a:lstStyle/>
          <a:p>
            <a:r>
              <a:rPr lang="en-US" sz="1600" dirty="0">
                <a:effectLst/>
                <a:latin typeface="Arial" panose="020B0604020202020204" pitchFamily="34" charset="0"/>
                <a:cs typeface="Arial" panose="020B0604020202020204" pitchFamily="34" charset="0"/>
              </a:rPr>
              <a:t>The stability and ‘scattered’ nature of seismic coda makes these observations ideal for seismic source analysis.</a:t>
            </a:r>
          </a:p>
          <a:p>
            <a:endParaRPr lang="en-US" sz="1600" dirty="0">
              <a:effectLst/>
              <a:latin typeface="+mn-lt"/>
            </a:endParaRPr>
          </a:p>
        </p:txBody>
      </p:sp>
      <p:pic>
        <p:nvPicPr>
          <p:cNvPr id="18" name="Picture 17">
            <a:extLst>
              <a:ext uri="{FF2B5EF4-FFF2-40B4-BE49-F238E27FC236}">
                <a16:creationId xmlns:a16="http://schemas.microsoft.com/office/drawing/2014/main" id="{19F0DAF1-AA55-2F30-E34F-EEFAE86361DE}"/>
              </a:ext>
            </a:extLst>
          </p:cNvPr>
          <p:cNvPicPr>
            <a:picLocks noChangeAspect="1"/>
          </p:cNvPicPr>
          <p:nvPr/>
        </p:nvPicPr>
        <p:blipFill rotWithShape="1">
          <a:blip r:embed="rId5"/>
          <a:srcRect r="2084"/>
          <a:stretch/>
        </p:blipFill>
        <p:spPr>
          <a:xfrm>
            <a:off x="4250317" y="4284912"/>
            <a:ext cx="4980465" cy="2523402"/>
          </a:xfrm>
          <a:prstGeom prst="rect">
            <a:avLst/>
          </a:prstGeom>
        </p:spPr>
      </p:pic>
      <p:grpSp>
        <p:nvGrpSpPr>
          <p:cNvPr id="19" name="Group 18">
            <a:extLst>
              <a:ext uri="{FF2B5EF4-FFF2-40B4-BE49-F238E27FC236}">
                <a16:creationId xmlns:a16="http://schemas.microsoft.com/office/drawing/2014/main" id="{F76E4941-8DF3-6374-C848-529693CEB0DD}"/>
              </a:ext>
            </a:extLst>
          </p:cNvPr>
          <p:cNvGrpSpPr/>
          <p:nvPr/>
        </p:nvGrpSpPr>
        <p:grpSpPr>
          <a:xfrm>
            <a:off x="-1118402" y="1682084"/>
            <a:ext cx="5813831" cy="2510881"/>
            <a:chOff x="-1080054" y="1561676"/>
            <a:chExt cx="5813831" cy="2510881"/>
          </a:xfrm>
        </p:grpSpPr>
        <p:cxnSp>
          <p:nvCxnSpPr>
            <p:cNvPr id="20" name="Straight Connector 19">
              <a:extLst>
                <a:ext uri="{FF2B5EF4-FFF2-40B4-BE49-F238E27FC236}">
                  <a16:creationId xmlns:a16="http://schemas.microsoft.com/office/drawing/2014/main" id="{26AF3AA2-0C57-8786-4576-98EAA7EE8C89}"/>
                </a:ext>
              </a:extLst>
            </p:cNvPr>
            <p:cNvCxnSpPr/>
            <p:nvPr/>
          </p:nvCxnSpPr>
          <p:spPr>
            <a:xfrm>
              <a:off x="1003342" y="2207589"/>
              <a:ext cx="330009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Summing Junction 20">
              <a:extLst>
                <a:ext uri="{FF2B5EF4-FFF2-40B4-BE49-F238E27FC236}">
                  <a16:creationId xmlns:a16="http://schemas.microsoft.com/office/drawing/2014/main" id="{6EBF8F01-7654-56FD-B22E-B303E72E356D}"/>
                </a:ext>
              </a:extLst>
            </p:cNvPr>
            <p:cNvSpPr/>
            <p:nvPr/>
          </p:nvSpPr>
          <p:spPr>
            <a:xfrm>
              <a:off x="1374600" y="2737639"/>
              <a:ext cx="165005" cy="151254"/>
            </a:xfrm>
            <a:prstGeom prst="flowChartSummingJunction">
              <a:avLst/>
            </a:prstGeom>
            <a:solidFill>
              <a:schemeClr val="accent3">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r 21">
              <a:extLst>
                <a:ext uri="{FF2B5EF4-FFF2-40B4-BE49-F238E27FC236}">
                  <a16:creationId xmlns:a16="http://schemas.microsoft.com/office/drawing/2014/main" id="{82EDDC95-1FB7-C126-8577-644A8318DD15}"/>
                </a:ext>
              </a:extLst>
            </p:cNvPr>
            <p:cNvSpPr/>
            <p:nvPr/>
          </p:nvSpPr>
          <p:spPr>
            <a:xfrm>
              <a:off x="1177511" y="2937018"/>
              <a:ext cx="240631" cy="219995"/>
            </a:xfrm>
            <a:prstGeom prst="flowChartOr">
              <a:avLst/>
            </a:prstGeom>
            <a:solidFill>
              <a:schemeClr val="accent3">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CD9E3457-BD12-95A5-3961-2062B5D28268}"/>
                </a:ext>
              </a:extLst>
            </p:cNvPr>
            <p:cNvSpPr txBox="1"/>
            <p:nvPr/>
          </p:nvSpPr>
          <p:spPr>
            <a:xfrm>
              <a:off x="358389" y="2225568"/>
              <a:ext cx="996573" cy="646331"/>
            </a:xfrm>
            <a:prstGeom prst="rect">
              <a:avLst/>
            </a:prstGeom>
            <a:noFill/>
          </p:spPr>
          <p:txBody>
            <a:bodyPr wrap="square" rtlCol="0">
              <a:spAutoFit/>
            </a:bodyPr>
            <a:lstStyle/>
            <a:p>
              <a:r>
                <a:rPr lang="en-US" dirty="0">
                  <a:solidFill>
                    <a:schemeClr val="bg1">
                      <a:lumMod val="65000"/>
                    </a:schemeClr>
                  </a:solidFill>
                </a:rPr>
                <a:t>Event 1 </a:t>
              </a:r>
            </a:p>
            <a:p>
              <a:r>
                <a:rPr lang="en-US" dirty="0">
                  <a:solidFill>
                    <a:schemeClr val="bg1">
                      <a:lumMod val="65000"/>
                    </a:schemeClr>
                  </a:solidFill>
                </a:rPr>
                <a:t>  [ </a:t>
              </a:r>
              <a:r>
                <a:rPr lang="en-US" b="1" i="1" dirty="0">
                  <a:solidFill>
                    <a:schemeClr val="bg1">
                      <a:lumMod val="65000"/>
                    </a:schemeClr>
                  </a:solidFill>
                </a:rPr>
                <a:t>S</a:t>
              </a:r>
              <a:r>
                <a:rPr lang="en-US" b="1" i="1" baseline="-25000" dirty="0">
                  <a:solidFill>
                    <a:schemeClr val="bg1">
                      <a:lumMod val="65000"/>
                    </a:schemeClr>
                  </a:solidFill>
                </a:rPr>
                <a:t>1</a:t>
              </a:r>
              <a:r>
                <a:rPr lang="en-US" dirty="0">
                  <a:solidFill>
                    <a:schemeClr val="bg1">
                      <a:lumMod val="65000"/>
                    </a:schemeClr>
                  </a:solidFill>
                </a:rPr>
                <a:t> ]</a:t>
              </a:r>
            </a:p>
          </p:txBody>
        </p:sp>
        <p:sp>
          <p:nvSpPr>
            <p:cNvPr id="24" name="Merge 23">
              <a:extLst>
                <a:ext uri="{FF2B5EF4-FFF2-40B4-BE49-F238E27FC236}">
                  <a16:creationId xmlns:a16="http://schemas.microsoft.com/office/drawing/2014/main" id="{8E5518F8-C735-734E-9FD9-84F0104A116A}"/>
                </a:ext>
              </a:extLst>
            </p:cNvPr>
            <p:cNvSpPr/>
            <p:nvPr/>
          </p:nvSpPr>
          <p:spPr>
            <a:xfrm>
              <a:off x="3786479" y="2000189"/>
              <a:ext cx="220006" cy="20625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1DBA9B7-A4FB-24E9-567E-96E62C9DFBF5}"/>
                </a:ext>
              </a:extLst>
            </p:cNvPr>
            <p:cNvSpPr txBox="1"/>
            <p:nvPr/>
          </p:nvSpPr>
          <p:spPr>
            <a:xfrm>
              <a:off x="1091479" y="3426226"/>
              <a:ext cx="2008222" cy="646331"/>
            </a:xfrm>
            <a:prstGeom prst="rect">
              <a:avLst/>
            </a:prstGeom>
            <a:noFill/>
          </p:spPr>
          <p:txBody>
            <a:bodyPr wrap="square" rtlCol="0">
              <a:spAutoFit/>
            </a:bodyPr>
            <a:lstStyle/>
            <a:p>
              <a:r>
                <a:rPr lang="en-US" dirty="0">
                  <a:solidFill>
                    <a:schemeClr val="accent1">
                      <a:lumMod val="75000"/>
                    </a:schemeClr>
                  </a:solidFill>
                </a:rPr>
                <a:t>Shared Source Region [ </a:t>
              </a:r>
              <a:r>
                <a:rPr lang="en-US" b="1" i="1" dirty="0">
                  <a:solidFill>
                    <a:schemeClr val="accent1">
                      <a:lumMod val="75000"/>
                    </a:schemeClr>
                  </a:solidFill>
                </a:rPr>
                <a:t>T </a:t>
              </a:r>
              <a:r>
                <a:rPr lang="en-US" dirty="0">
                  <a:solidFill>
                    <a:schemeClr val="accent1">
                      <a:lumMod val="75000"/>
                    </a:schemeClr>
                  </a:solidFill>
                </a:rPr>
                <a:t>]</a:t>
              </a:r>
            </a:p>
          </p:txBody>
        </p:sp>
        <p:sp>
          <p:nvSpPr>
            <p:cNvPr id="26" name="TextBox 25">
              <a:extLst>
                <a:ext uri="{FF2B5EF4-FFF2-40B4-BE49-F238E27FC236}">
                  <a16:creationId xmlns:a16="http://schemas.microsoft.com/office/drawing/2014/main" id="{5580F7D3-6CC7-5743-102C-330C868B5EBE}"/>
                </a:ext>
              </a:extLst>
            </p:cNvPr>
            <p:cNvSpPr txBox="1"/>
            <p:nvPr/>
          </p:nvSpPr>
          <p:spPr>
            <a:xfrm>
              <a:off x="1981430" y="1568844"/>
              <a:ext cx="1671232" cy="646331"/>
            </a:xfrm>
            <a:prstGeom prst="rect">
              <a:avLst/>
            </a:prstGeom>
            <a:noFill/>
          </p:spPr>
          <p:txBody>
            <a:bodyPr wrap="square" rtlCol="0">
              <a:spAutoFit/>
            </a:bodyPr>
            <a:lstStyle/>
            <a:p>
              <a:r>
                <a:rPr lang="en-US" dirty="0">
                  <a:solidFill>
                    <a:schemeClr val="accent6">
                      <a:lumMod val="60000"/>
                      <a:lumOff val="40000"/>
                    </a:schemeClr>
                  </a:solidFill>
                </a:rPr>
                <a:t>Identical Site Response [ </a:t>
              </a:r>
              <a:r>
                <a:rPr lang="en-US" b="1" i="1" dirty="0">
                  <a:solidFill>
                    <a:schemeClr val="accent6">
                      <a:lumMod val="60000"/>
                      <a:lumOff val="40000"/>
                    </a:schemeClr>
                  </a:solidFill>
                </a:rPr>
                <a:t>R</a:t>
              </a:r>
              <a:r>
                <a:rPr lang="en-US" dirty="0">
                  <a:solidFill>
                    <a:schemeClr val="accent6">
                      <a:lumMod val="60000"/>
                      <a:lumOff val="40000"/>
                    </a:schemeClr>
                  </a:solidFill>
                </a:rPr>
                <a:t> ]</a:t>
              </a:r>
            </a:p>
          </p:txBody>
        </p:sp>
        <p:sp>
          <p:nvSpPr>
            <p:cNvPr id="27" name="TextBox 26">
              <a:extLst>
                <a:ext uri="{FF2B5EF4-FFF2-40B4-BE49-F238E27FC236}">
                  <a16:creationId xmlns:a16="http://schemas.microsoft.com/office/drawing/2014/main" id="{4818CC07-E14D-1DC9-39E6-032B100062F2}"/>
                </a:ext>
              </a:extLst>
            </p:cNvPr>
            <p:cNvSpPr txBox="1"/>
            <p:nvPr/>
          </p:nvSpPr>
          <p:spPr>
            <a:xfrm>
              <a:off x="2036355" y="3072984"/>
              <a:ext cx="2697422" cy="369332"/>
            </a:xfrm>
            <a:prstGeom prst="rect">
              <a:avLst/>
            </a:prstGeom>
            <a:noFill/>
            <a:ln>
              <a:noFill/>
            </a:ln>
          </p:spPr>
          <p:txBody>
            <a:bodyPr wrap="square" rtlCol="0">
              <a:spAutoFit/>
            </a:bodyPr>
            <a:lstStyle/>
            <a:p>
              <a:r>
                <a:rPr lang="en-US" dirty="0">
                  <a:solidFill>
                    <a:schemeClr val="accent4">
                      <a:lumMod val="75000"/>
                    </a:schemeClr>
                  </a:solidFill>
                </a:rPr>
                <a:t>Shared Path [ </a:t>
              </a:r>
              <a:r>
                <a:rPr lang="en-US" b="1" i="1" dirty="0">
                  <a:solidFill>
                    <a:schemeClr val="accent4">
                      <a:lumMod val="75000"/>
                    </a:schemeClr>
                  </a:solidFill>
                </a:rPr>
                <a:t>P</a:t>
              </a:r>
              <a:r>
                <a:rPr lang="en-US" dirty="0">
                  <a:solidFill>
                    <a:schemeClr val="accent4">
                      <a:lumMod val="75000"/>
                    </a:schemeClr>
                  </a:solidFill>
                </a:rPr>
                <a:t> ]</a:t>
              </a:r>
            </a:p>
          </p:txBody>
        </p:sp>
        <p:sp>
          <p:nvSpPr>
            <p:cNvPr id="28" name="TextBox 27">
              <a:extLst>
                <a:ext uri="{FF2B5EF4-FFF2-40B4-BE49-F238E27FC236}">
                  <a16:creationId xmlns:a16="http://schemas.microsoft.com/office/drawing/2014/main" id="{02BF0F69-87CD-AF95-D954-8FDBB3BC2B81}"/>
                </a:ext>
              </a:extLst>
            </p:cNvPr>
            <p:cNvSpPr txBox="1"/>
            <p:nvPr/>
          </p:nvSpPr>
          <p:spPr>
            <a:xfrm>
              <a:off x="196631" y="2869939"/>
              <a:ext cx="1371600" cy="646331"/>
            </a:xfrm>
            <a:prstGeom prst="rect">
              <a:avLst/>
            </a:prstGeom>
            <a:noFill/>
          </p:spPr>
          <p:txBody>
            <a:bodyPr wrap="square" rtlCol="0">
              <a:spAutoFit/>
            </a:bodyPr>
            <a:lstStyle/>
            <a:p>
              <a:r>
                <a:rPr lang="en-US" dirty="0">
                  <a:solidFill>
                    <a:schemeClr val="bg1">
                      <a:lumMod val="65000"/>
                    </a:schemeClr>
                  </a:solidFill>
                </a:rPr>
                <a:t>Event 2 </a:t>
              </a:r>
            </a:p>
            <a:p>
              <a:r>
                <a:rPr lang="en-US" dirty="0">
                  <a:solidFill>
                    <a:schemeClr val="bg1">
                      <a:lumMod val="65000"/>
                    </a:schemeClr>
                  </a:solidFill>
                </a:rPr>
                <a:t>  [ </a:t>
              </a:r>
              <a:r>
                <a:rPr lang="en-US" b="1" i="1" dirty="0">
                  <a:solidFill>
                    <a:schemeClr val="bg1">
                      <a:lumMod val="65000"/>
                    </a:schemeClr>
                  </a:solidFill>
                </a:rPr>
                <a:t>S</a:t>
              </a:r>
              <a:r>
                <a:rPr lang="en-US" b="1" i="1" baseline="-25000" dirty="0">
                  <a:solidFill>
                    <a:schemeClr val="bg1">
                      <a:lumMod val="65000"/>
                    </a:schemeClr>
                  </a:solidFill>
                </a:rPr>
                <a:t>2</a:t>
              </a:r>
              <a:r>
                <a:rPr lang="en-US" dirty="0">
                  <a:solidFill>
                    <a:schemeClr val="bg1">
                      <a:lumMod val="65000"/>
                    </a:schemeClr>
                  </a:solidFill>
                </a:rPr>
                <a:t> ]</a:t>
              </a:r>
            </a:p>
          </p:txBody>
        </p:sp>
        <p:sp>
          <p:nvSpPr>
            <p:cNvPr id="29" name="Oval 28">
              <a:extLst>
                <a:ext uri="{FF2B5EF4-FFF2-40B4-BE49-F238E27FC236}">
                  <a16:creationId xmlns:a16="http://schemas.microsoft.com/office/drawing/2014/main" id="{0AB615A5-9257-B78D-CD40-89F50231EAD4}"/>
                </a:ext>
              </a:extLst>
            </p:cNvPr>
            <p:cNvSpPr/>
            <p:nvPr/>
          </p:nvSpPr>
          <p:spPr>
            <a:xfrm>
              <a:off x="3534947" y="1718291"/>
              <a:ext cx="758675" cy="937170"/>
            </a:xfrm>
            <a:prstGeom prst="ellipse">
              <a:avLst/>
            </a:prstGeom>
            <a:solidFill>
              <a:schemeClr val="accent6">
                <a:lumMod val="60000"/>
                <a:lumOff val="40000"/>
                <a:alpha val="19852"/>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06F191B-9EC9-AA84-47FC-AE7F4F9877BC}"/>
                </a:ext>
              </a:extLst>
            </p:cNvPr>
            <p:cNvSpPr/>
            <p:nvPr/>
          </p:nvSpPr>
          <p:spPr>
            <a:xfrm>
              <a:off x="1091479" y="2428852"/>
              <a:ext cx="758675" cy="937170"/>
            </a:xfrm>
            <a:prstGeom prst="ellipse">
              <a:avLst/>
            </a:prstGeom>
            <a:solidFill>
              <a:schemeClr val="accent1">
                <a:alpha val="20258"/>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6D99D09B-48DE-2DA4-D297-D1CAEFAC011E}"/>
                </a:ext>
              </a:extLst>
            </p:cNvPr>
            <p:cNvSpPr/>
            <p:nvPr/>
          </p:nvSpPr>
          <p:spPr>
            <a:xfrm rot="5400000">
              <a:off x="890453" y="-179041"/>
              <a:ext cx="1267272" cy="4748706"/>
            </a:xfrm>
            <a:prstGeom prst="arc">
              <a:avLst>
                <a:gd name="adj1" fmla="val 16225099"/>
                <a:gd name="adj2" fmla="val 0"/>
              </a:avLst>
            </a:prstGeom>
            <a:ln w="25400" cap="flat">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75B74303-DB06-007C-1F07-93840D76C5BD}"/>
                </a:ext>
              </a:extLst>
            </p:cNvPr>
            <p:cNvSpPr/>
            <p:nvPr/>
          </p:nvSpPr>
          <p:spPr>
            <a:xfrm rot="5400000">
              <a:off x="667803" y="-186181"/>
              <a:ext cx="1482782" cy="4978496"/>
            </a:xfrm>
            <a:prstGeom prst="arc">
              <a:avLst>
                <a:gd name="adj1" fmla="val 16225099"/>
                <a:gd name="adj2" fmla="val 0"/>
              </a:avLst>
            </a:prstGeom>
            <a:ln w="25400" cap="flat">
              <a:solidFill>
                <a:schemeClr val="accent4">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Freeform 32">
            <a:extLst>
              <a:ext uri="{FF2B5EF4-FFF2-40B4-BE49-F238E27FC236}">
                <a16:creationId xmlns:a16="http://schemas.microsoft.com/office/drawing/2014/main" id="{EA2BD444-D332-B7DC-EF58-5525B6A16ACA}"/>
              </a:ext>
            </a:extLst>
          </p:cNvPr>
          <p:cNvSpPr/>
          <p:nvPr/>
        </p:nvSpPr>
        <p:spPr>
          <a:xfrm>
            <a:off x="575472" y="5629755"/>
            <a:ext cx="1963747" cy="301670"/>
          </a:xfrm>
          <a:custGeom>
            <a:avLst/>
            <a:gdLst>
              <a:gd name="connsiteX0" fmla="*/ 0 w 3156438"/>
              <a:gd name="connsiteY0" fmla="*/ 457200 h 484890"/>
              <a:gd name="connsiteX1" fmla="*/ 0 w 3156438"/>
              <a:gd name="connsiteY1" fmla="*/ 457200 h 484890"/>
              <a:gd name="connsiteX2" fmla="*/ 131885 w 3156438"/>
              <a:gd name="connsiteY2" fmla="*/ 483577 h 484890"/>
              <a:gd name="connsiteX3" fmla="*/ 430823 w 3156438"/>
              <a:gd name="connsiteY3" fmla="*/ 474785 h 484890"/>
              <a:gd name="connsiteX4" fmla="*/ 764931 w 3156438"/>
              <a:gd name="connsiteY4" fmla="*/ 483577 h 484890"/>
              <a:gd name="connsiteX5" fmla="*/ 773723 w 3156438"/>
              <a:gd name="connsiteY5" fmla="*/ 0 h 484890"/>
              <a:gd name="connsiteX6" fmla="*/ 817685 w 3156438"/>
              <a:gd name="connsiteY6" fmla="*/ 61546 h 484890"/>
              <a:gd name="connsiteX7" fmla="*/ 844061 w 3156438"/>
              <a:gd name="connsiteY7" fmla="*/ 79131 h 484890"/>
              <a:gd name="connsiteX8" fmla="*/ 870438 w 3156438"/>
              <a:gd name="connsiteY8" fmla="*/ 131885 h 484890"/>
              <a:gd name="connsiteX9" fmla="*/ 923192 w 3156438"/>
              <a:gd name="connsiteY9" fmla="*/ 167054 h 484890"/>
              <a:gd name="connsiteX10" fmla="*/ 949569 w 3156438"/>
              <a:gd name="connsiteY10" fmla="*/ 184639 h 484890"/>
              <a:gd name="connsiteX11" fmla="*/ 993531 w 3156438"/>
              <a:gd name="connsiteY11" fmla="*/ 228600 h 484890"/>
              <a:gd name="connsiteX12" fmla="*/ 1019908 w 3156438"/>
              <a:gd name="connsiteY12" fmla="*/ 254977 h 484890"/>
              <a:gd name="connsiteX13" fmla="*/ 1072661 w 3156438"/>
              <a:gd name="connsiteY13" fmla="*/ 281354 h 484890"/>
              <a:gd name="connsiteX14" fmla="*/ 1125415 w 3156438"/>
              <a:gd name="connsiteY14" fmla="*/ 316523 h 484890"/>
              <a:gd name="connsiteX15" fmla="*/ 1151792 w 3156438"/>
              <a:gd name="connsiteY15" fmla="*/ 334108 h 484890"/>
              <a:gd name="connsiteX16" fmla="*/ 1178169 w 3156438"/>
              <a:gd name="connsiteY16" fmla="*/ 342900 h 484890"/>
              <a:gd name="connsiteX17" fmla="*/ 1257300 w 3156438"/>
              <a:gd name="connsiteY17" fmla="*/ 378069 h 484890"/>
              <a:gd name="connsiteX18" fmla="*/ 1310054 w 3156438"/>
              <a:gd name="connsiteY18" fmla="*/ 395654 h 484890"/>
              <a:gd name="connsiteX19" fmla="*/ 1397977 w 3156438"/>
              <a:gd name="connsiteY19" fmla="*/ 404446 h 484890"/>
              <a:gd name="connsiteX20" fmla="*/ 1512277 w 3156438"/>
              <a:gd name="connsiteY20" fmla="*/ 413239 h 484890"/>
              <a:gd name="connsiteX21" fmla="*/ 1608992 w 3156438"/>
              <a:gd name="connsiteY21" fmla="*/ 422031 h 484890"/>
              <a:gd name="connsiteX22" fmla="*/ 1740877 w 3156438"/>
              <a:gd name="connsiteY22" fmla="*/ 413239 h 484890"/>
              <a:gd name="connsiteX23" fmla="*/ 1811215 w 3156438"/>
              <a:gd name="connsiteY23" fmla="*/ 422031 h 484890"/>
              <a:gd name="connsiteX24" fmla="*/ 1969477 w 3156438"/>
              <a:gd name="connsiteY24" fmla="*/ 430823 h 484890"/>
              <a:gd name="connsiteX25" fmla="*/ 2022231 w 3156438"/>
              <a:gd name="connsiteY25" fmla="*/ 422031 h 484890"/>
              <a:gd name="connsiteX26" fmla="*/ 2127738 w 3156438"/>
              <a:gd name="connsiteY26" fmla="*/ 430823 h 484890"/>
              <a:gd name="connsiteX27" fmla="*/ 2189285 w 3156438"/>
              <a:gd name="connsiteY27" fmla="*/ 430823 h 484890"/>
              <a:gd name="connsiteX28" fmla="*/ 3156438 w 3156438"/>
              <a:gd name="connsiteY28" fmla="*/ 430823 h 48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56438" h="484890">
                <a:moveTo>
                  <a:pt x="0" y="457200"/>
                </a:moveTo>
                <a:lnTo>
                  <a:pt x="0" y="457200"/>
                </a:lnTo>
                <a:cubicBezTo>
                  <a:pt x="6272" y="458594"/>
                  <a:pt x="112030" y="483577"/>
                  <a:pt x="131885" y="483577"/>
                </a:cubicBezTo>
                <a:cubicBezTo>
                  <a:pt x="231574" y="483577"/>
                  <a:pt x="331177" y="477716"/>
                  <a:pt x="430823" y="474785"/>
                </a:cubicBezTo>
                <a:cubicBezTo>
                  <a:pt x="612268" y="489905"/>
                  <a:pt x="501040" y="483577"/>
                  <a:pt x="764931" y="483577"/>
                </a:cubicBezTo>
                <a:lnTo>
                  <a:pt x="773723" y="0"/>
                </a:lnTo>
                <a:cubicBezTo>
                  <a:pt x="788377" y="20515"/>
                  <a:pt x="800935" y="42703"/>
                  <a:pt x="817685" y="61546"/>
                </a:cubicBezTo>
                <a:cubicBezTo>
                  <a:pt x="824705" y="69444"/>
                  <a:pt x="837460" y="70880"/>
                  <a:pt x="844061" y="79131"/>
                </a:cubicBezTo>
                <a:cubicBezTo>
                  <a:pt x="879594" y="123548"/>
                  <a:pt x="821036" y="88658"/>
                  <a:pt x="870438" y="131885"/>
                </a:cubicBezTo>
                <a:cubicBezTo>
                  <a:pt x="886343" y="145802"/>
                  <a:pt x="905607" y="155331"/>
                  <a:pt x="923192" y="167054"/>
                </a:cubicBezTo>
                <a:lnTo>
                  <a:pt x="949569" y="184639"/>
                </a:lnTo>
                <a:cubicBezTo>
                  <a:pt x="981809" y="232998"/>
                  <a:pt x="949568" y="191965"/>
                  <a:pt x="993531" y="228600"/>
                </a:cubicBezTo>
                <a:cubicBezTo>
                  <a:pt x="1003083" y="236560"/>
                  <a:pt x="1010356" y="247017"/>
                  <a:pt x="1019908" y="254977"/>
                </a:cubicBezTo>
                <a:cubicBezTo>
                  <a:pt x="1042634" y="273915"/>
                  <a:pt x="1046225" y="272542"/>
                  <a:pt x="1072661" y="281354"/>
                </a:cubicBezTo>
                <a:lnTo>
                  <a:pt x="1125415" y="316523"/>
                </a:lnTo>
                <a:cubicBezTo>
                  <a:pt x="1134207" y="322385"/>
                  <a:pt x="1141767" y="330766"/>
                  <a:pt x="1151792" y="334108"/>
                </a:cubicBezTo>
                <a:lnTo>
                  <a:pt x="1178169" y="342900"/>
                </a:lnTo>
                <a:cubicBezTo>
                  <a:pt x="1219970" y="370768"/>
                  <a:pt x="1194519" y="357142"/>
                  <a:pt x="1257300" y="378069"/>
                </a:cubicBezTo>
                <a:cubicBezTo>
                  <a:pt x="1257305" y="378071"/>
                  <a:pt x="1310048" y="395653"/>
                  <a:pt x="1310054" y="395654"/>
                </a:cubicBezTo>
                <a:lnTo>
                  <a:pt x="1397977" y="404446"/>
                </a:lnTo>
                <a:cubicBezTo>
                  <a:pt x="1436046" y="407756"/>
                  <a:pt x="1474196" y="410066"/>
                  <a:pt x="1512277" y="413239"/>
                </a:cubicBezTo>
                <a:lnTo>
                  <a:pt x="1608992" y="422031"/>
                </a:lnTo>
                <a:cubicBezTo>
                  <a:pt x="1652954" y="419100"/>
                  <a:pt x="1696818" y="413239"/>
                  <a:pt x="1740877" y="413239"/>
                </a:cubicBezTo>
                <a:cubicBezTo>
                  <a:pt x="1764505" y="413239"/>
                  <a:pt x="1787656" y="420219"/>
                  <a:pt x="1811215" y="422031"/>
                </a:cubicBezTo>
                <a:cubicBezTo>
                  <a:pt x="1863895" y="426083"/>
                  <a:pt x="1916723" y="427892"/>
                  <a:pt x="1969477" y="430823"/>
                </a:cubicBezTo>
                <a:cubicBezTo>
                  <a:pt x="1987062" y="427892"/>
                  <a:pt x="2004404" y="422031"/>
                  <a:pt x="2022231" y="422031"/>
                </a:cubicBezTo>
                <a:cubicBezTo>
                  <a:pt x="2057522" y="422031"/>
                  <a:pt x="2092496" y="428968"/>
                  <a:pt x="2127738" y="430823"/>
                </a:cubicBezTo>
                <a:cubicBezTo>
                  <a:pt x="2148225" y="431901"/>
                  <a:pt x="2168769" y="430823"/>
                  <a:pt x="2189285" y="430823"/>
                </a:cubicBezTo>
                <a:lnTo>
                  <a:pt x="3156438" y="430823"/>
                </a:ln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34" name="Freeform 33">
            <a:extLst>
              <a:ext uri="{FF2B5EF4-FFF2-40B4-BE49-F238E27FC236}">
                <a16:creationId xmlns:a16="http://schemas.microsoft.com/office/drawing/2014/main" id="{A34F65B2-FF18-D675-F804-C9593D2C37F1}"/>
              </a:ext>
            </a:extLst>
          </p:cNvPr>
          <p:cNvSpPr/>
          <p:nvPr/>
        </p:nvSpPr>
        <p:spPr>
          <a:xfrm>
            <a:off x="589928" y="6120380"/>
            <a:ext cx="1963747" cy="444047"/>
          </a:xfrm>
          <a:custGeom>
            <a:avLst/>
            <a:gdLst>
              <a:gd name="connsiteX0" fmla="*/ 0 w 3156438"/>
              <a:gd name="connsiteY0" fmla="*/ 457200 h 484890"/>
              <a:gd name="connsiteX1" fmla="*/ 0 w 3156438"/>
              <a:gd name="connsiteY1" fmla="*/ 457200 h 484890"/>
              <a:gd name="connsiteX2" fmla="*/ 131885 w 3156438"/>
              <a:gd name="connsiteY2" fmla="*/ 483577 h 484890"/>
              <a:gd name="connsiteX3" fmla="*/ 430823 w 3156438"/>
              <a:gd name="connsiteY3" fmla="*/ 474785 h 484890"/>
              <a:gd name="connsiteX4" fmla="*/ 764931 w 3156438"/>
              <a:gd name="connsiteY4" fmla="*/ 483577 h 484890"/>
              <a:gd name="connsiteX5" fmla="*/ 773723 w 3156438"/>
              <a:gd name="connsiteY5" fmla="*/ 0 h 484890"/>
              <a:gd name="connsiteX6" fmla="*/ 817685 w 3156438"/>
              <a:gd name="connsiteY6" fmla="*/ 61546 h 484890"/>
              <a:gd name="connsiteX7" fmla="*/ 844061 w 3156438"/>
              <a:gd name="connsiteY7" fmla="*/ 79131 h 484890"/>
              <a:gd name="connsiteX8" fmla="*/ 870438 w 3156438"/>
              <a:gd name="connsiteY8" fmla="*/ 131885 h 484890"/>
              <a:gd name="connsiteX9" fmla="*/ 923192 w 3156438"/>
              <a:gd name="connsiteY9" fmla="*/ 167054 h 484890"/>
              <a:gd name="connsiteX10" fmla="*/ 949569 w 3156438"/>
              <a:gd name="connsiteY10" fmla="*/ 184639 h 484890"/>
              <a:gd name="connsiteX11" fmla="*/ 993531 w 3156438"/>
              <a:gd name="connsiteY11" fmla="*/ 228600 h 484890"/>
              <a:gd name="connsiteX12" fmla="*/ 1019908 w 3156438"/>
              <a:gd name="connsiteY12" fmla="*/ 254977 h 484890"/>
              <a:gd name="connsiteX13" fmla="*/ 1072661 w 3156438"/>
              <a:gd name="connsiteY13" fmla="*/ 281354 h 484890"/>
              <a:gd name="connsiteX14" fmla="*/ 1125415 w 3156438"/>
              <a:gd name="connsiteY14" fmla="*/ 316523 h 484890"/>
              <a:gd name="connsiteX15" fmla="*/ 1151792 w 3156438"/>
              <a:gd name="connsiteY15" fmla="*/ 334108 h 484890"/>
              <a:gd name="connsiteX16" fmla="*/ 1178169 w 3156438"/>
              <a:gd name="connsiteY16" fmla="*/ 342900 h 484890"/>
              <a:gd name="connsiteX17" fmla="*/ 1257300 w 3156438"/>
              <a:gd name="connsiteY17" fmla="*/ 378069 h 484890"/>
              <a:gd name="connsiteX18" fmla="*/ 1310054 w 3156438"/>
              <a:gd name="connsiteY18" fmla="*/ 395654 h 484890"/>
              <a:gd name="connsiteX19" fmla="*/ 1397977 w 3156438"/>
              <a:gd name="connsiteY19" fmla="*/ 404446 h 484890"/>
              <a:gd name="connsiteX20" fmla="*/ 1512277 w 3156438"/>
              <a:gd name="connsiteY20" fmla="*/ 413239 h 484890"/>
              <a:gd name="connsiteX21" fmla="*/ 1608992 w 3156438"/>
              <a:gd name="connsiteY21" fmla="*/ 422031 h 484890"/>
              <a:gd name="connsiteX22" fmla="*/ 1740877 w 3156438"/>
              <a:gd name="connsiteY22" fmla="*/ 413239 h 484890"/>
              <a:gd name="connsiteX23" fmla="*/ 1811215 w 3156438"/>
              <a:gd name="connsiteY23" fmla="*/ 422031 h 484890"/>
              <a:gd name="connsiteX24" fmla="*/ 1969477 w 3156438"/>
              <a:gd name="connsiteY24" fmla="*/ 430823 h 484890"/>
              <a:gd name="connsiteX25" fmla="*/ 2022231 w 3156438"/>
              <a:gd name="connsiteY25" fmla="*/ 422031 h 484890"/>
              <a:gd name="connsiteX26" fmla="*/ 2127738 w 3156438"/>
              <a:gd name="connsiteY26" fmla="*/ 430823 h 484890"/>
              <a:gd name="connsiteX27" fmla="*/ 2189285 w 3156438"/>
              <a:gd name="connsiteY27" fmla="*/ 430823 h 484890"/>
              <a:gd name="connsiteX28" fmla="*/ 3156438 w 3156438"/>
              <a:gd name="connsiteY28" fmla="*/ 430823 h 48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56438" h="484890">
                <a:moveTo>
                  <a:pt x="0" y="457200"/>
                </a:moveTo>
                <a:lnTo>
                  <a:pt x="0" y="457200"/>
                </a:lnTo>
                <a:cubicBezTo>
                  <a:pt x="6272" y="458594"/>
                  <a:pt x="112030" y="483577"/>
                  <a:pt x="131885" y="483577"/>
                </a:cubicBezTo>
                <a:cubicBezTo>
                  <a:pt x="231574" y="483577"/>
                  <a:pt x="331177" y="477716"/>
                  <a:pt x="430823" y="474785"/>
                </a:cubicBezTo>
                <a:cubicBezTo>
                  <a:pt x="612268" y="489905"/>
                  <a:pt x="501040" y="483577"/>
                  <a:pt x="764931" y="483577"/>
                </a:cubicBezTo>
                <a:lnTo>
                  <a:pt x="773723" y="0"/>
                </a:lnTo>
                <a:cubicBezTo>
                  <a:pt x="788377" y="20515"/>
                  <a:pt x="800935" y="42703"/>
                  <a:pt x="817685" y="61546"/>
                </a:cubicBezTo>
                <a:cubicBezTo>
                  <a:pt x="824705" y="69444"/>
                  <a:pt x="837460" y="70880"/>
                  <a:pt x="844061" y="79131"/>
                </a:cubicBezTo>
                <a:cubicBezTo>
                  <a:pt x="879594" y="123548"/>
                  <a:pt x="821036" y="88658"/>
                  <a:pt x="870438" y="131885"/>
                </a:cubicBezTo>
                <a:cubicBezTo>
                  <a:pt x="886343" y="145802"/>
                  <a:pt x="905607" y="155331"/>
                  <a:pt x="923192" y="167054"/>
                </a:cubicBezTo>
                <a:lnTo>
                  <a:pt x="949569" y="184639"/>
                </a:lnTo>
                <a:cubicBezTo>
                  <a:pt x="981809" y="232998"/>
                  <a:pt x="949568" y="191965"/>
                  <a:pt x="993531" y="228600"/>
                </a:cubicBezTo>
                <a:cubicBezTo>
                  <a:pt x="1003083" y="236560"/>
                  <a:pt x="1010356" y="247017"/>
                  <a:pt x="1019908" y="254977"/>
                </a:cubicBezTo>
                <a:cubicBezTo>
                  <a:pt x="1042634" y="273915"/>
                  <a:pt x="1046225" y="272542"/>
                  <a:pt x="1072661" y="281354"/>
                </a:cubicBezTo>
                <a:lnTo>
                  <a:pt x="1125415" y="316523"/>
                </a:lnTo>
                <a:cubicBezTo>
                  <a:pt x="1134207" y="322385"/>
                  <a:pt x="1141767" y="330766"/>
                  <a:pt x="1151792" y="334108"/>
                </a:cubicBezTo>
                <a:lnTo>
                  <a:pt x="1178169" y="342900"/>
                </a:lnTo>
                <a:cubicBezTo>
                  <a:pt x="1219970" y="370768"/>
                  <a:pt x="1194519" y="357142"/>
                  <a:pt x="1257300" y="378069"/>
                </a:cubicBezTo>
                <a:cubicBezTo>
                  <a:pt x="1257305" y="378071"/>
                  <a:pt x="1310048" y="395653"/>
                  <a:pt x="1310054" y="395654"/>
                </a:cubicBezTo>
                <a:lnTo>
                  <a:pt x="1397977" y="404446"/>
                </a:lnTo>
                <a:cubicBezTo>
                  <a:pt x="1436046" y="407756"/>
                  <a:pt x="1474196" y="410066"/>
                  <a:pt x="1512277" y="413239"/>
                </a:cubicBezTo>
                <a:lnTo>
                  <a:pt x="1608992" y="422031"/>
                </a:lnTo>
                <a:cubicBezTo>
                  <a:pt x="1652954" y="419100"/>
                  <a:pt x="1696818" y="413239"/>
                  <a:pt x="1740877" y="413239"/>
                </a:cubicBezTo>
                <a:cubicBezTo>
                  <a:pt x="1764505" y="413239"/>
                  <a:pt x="1787656" y="420219"/>
                  <a:pt x="1811215" y="422031"/>
                </a:cubicBezTo>
                <a:cubicBezTo>
                  <a:pt x="1863895" y="426083"/>
                  <a:pt x="1916723" y="427892"/>
                  <a:pt x="1969477" y="430823"/>
                </a:cubicBezTo>
                <a:cubicBezTo>
                  <a:pt x="1987062" y="427892"/>
                  <a:pt x="2004404" y="422031"/>
                  <a:pt x="2022231" y="422031"/>
                </a:cubicBezTo>
                <a:cubicBezTo>
                  <a:pt x="2057522" y="422031"/>
                  <a:pt x="2092496" y="428968"/>
                  <a:pt x="2127738" y="430823"/>
                </a:cubicBezTo>
                <a:cubicBezTo>
                  <a:pt x="2148225" y="431901"/>
                  <a:pt x="2168769" y="430823"/>
                  <a:pt x="2189285" y="430823"/>
                </a:cubicBezTo>
                <a:lnTo>
                  <a:pt x="3156438" y="430823"/>
                </a:ln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35" name="TextBox 34">
            <a:extLst>
              <a:ext uri="{FF2B5EF4-FFF2-40B4-BE49-F238E27FC236}">
                <a16:creationId xmlns:a16="http://schemas.microsoft.com/office/drawing/2014/main" id="{AE27E906-E8D4-BF5A-AE99-C730C472456C}"/>
              </a:ext>
            </a:extLst>
          </p:cNvPr>
          <p:cNvSpPr txBox="1"/>
          <p:nvPr/>
        </p:nvSpPr>
        <p:spPr>
          <a:xfrm>
            <a:off x="2570917" y="5595229"/>
            <a:ext cx="1181344" cy="830997"/>
          </a:xfrm>
          <a:prstGeom prst="rect">
            <a:avLst/>
          </a:prstGeom>
          <a:noFill/>
          <a:ln>
            <a:noFill/>
          </a:ln>
        </p:spPr>
        <p:txBody>
          <a:bodyPr wrap="square" rtlCol="0">
            <a:spAutoFit/>
          </a:bodyPr>
          <a:lstStyle/>
          <a:p>
            <a:r>
              <a:rPr lang="en-US" sz="1600" dirty="0">
                <a:solidFill>
                  <a:schemeClr val="accent2">
                    <a:lumMod val="75000"/>
                  </a:schemeClr>
                </a:solidFill>
              </a:rPr>
              <a:t>Coda Amplitude  </a:t>
            </a:r>
          </a:p>
          <a:p>
            <a:r>
              <a:rPr lang="en-US" sz="1600" dirty="0">
                <a:solidFill>
                  <a:schemeClr val="accent2">
                    <a:lumMod val="75000"/>
                  </a:schemeClr>
                </a:solidFill>
              </a:rPr>
              <a:t>Envelope</a:t>
            </a:r>
          </a:p>
        </p:txBody>
      </p:sp>
      <p:sp>
        <p:nvSpPr>
          <p:cNvPr id="36" name="TextBox 35">
            <a:extLst>
              <a:ext uri="{FF2B5EF4-FFF2-40B4-BE49-F238E27FC236}">
                <a16:creationId xmlns:a16="http://schemas.microsoft.com/office/drawing/2014/main" id="{3C1BBF6A-B3C5-BE68-BBF6-0A15E78C475F}"/>
              </a:ext>
            </a:extLst>
          </p:cNvPr>
          <p:cNvSpPr txBox="1"/>
          <p:nvPr/>
        </p:nvSpPr>
        <p:spPr>
          <a:xfrm>
            <a:off x="1788514" y="6149227"/>
            <a:ext cx="717367" cy="369332"/>
          </a:xfrm>
          <a:prstGeom prst="rect">
            <a:avLst/>
          </a:prstGeom>
          <a:noFill/>
          <a:ln>
            <a:noFill/>
          </a:ln>
        </p:spPr>
        <p:txBody>
          <a:bodyPr wrap="square" rtlCol="0">
            <a:spAutoFit/>
          </a:bodyPr>
          <a:lstStyle/>
          <a:p>
            <a:r>
              <a:rPr lang="en-US" dirty="0">
                <a:solidFill>
                  <a:schemeClr val="accent2">
                    <a:lumMod val="75000"/>
                  </a:schemeClr>
                </a:solidFill>
              </a:rPr>
              <a:t>[ </a:t>
            </a:r>
            <a:r>
              <a:rPr lang="en-US" b="1" i="1" dirty="0">
                <a:solidFill>
                  <a:schemeClr val="accent2">
                    <a:lumMod val="75000"/>
                  </a:schemeClr>
                </a:solidFill>
              </a:rPr>
              <a:t>A</a:t>
            </a:r>
            <a:r>
              <a:rPr lang="en-US" b="1" i="1" baseline="-25000" dirty="0">
                <a:solidFill>
                  <a:schemeClr val="accent2">
                    <a:lumMod val="75000"/>
                  </a:schemeClr>
                </a:solidFill>
              </a:rPr>
              <a:t>2</a:t>
            </a:r>
            <a:r>
              <a:rPr lang="en-US" dirty="0">
                <a:solidFill>
                  <a:schemeClr val="accent2">
                    <a:lumMod val="75000"/>
                  </a:schemeClr>
                </a:solidFill>
              </a:rPr>
              <a:t> ]</a:t>
            </a:r>
          </a:p>
        </p:txBody>
      </p:sp>
      <p:sp>
        <p:nvSpPr>
          <p:cNvPr id="37" name="TextBox 36">
            <a:extLst>
              <a:ext uri="{FF2B5EF4-FFF2-40B4-BE49-F238E27FC236}">
                <a16:creationId xmlns:a16="http://schemas.microsoft.com/office/drawing/2014/main" id="{9A59A6E6-A797-3C30-5652-2188D8C1908A}"/>
              </a:ext>
            </a:extLst>
          </p:cNvPr>
          <p:cNvSpPr txBox="1"/>
          <p:nvPr/>
        </p:nvSpPr>
        <p:spPr>
          <a:xfrm>
            <a:off x="1743950" y="5546613"/>
            <a:ext cx="749605" cy="369332"/>
          </a:xfrm>
          <a:prstGeom prst="rect">
            <a:avLst/>
          </a:prstGeom>
          <a:noFill/>
        </p:spPr>
        <p:txBody>
          <a:bodyPr wrap="square">
            <a:spAutoFit/>
          </a:bodyPr>
          <a:lstStyle/>
          <a:p>
            <a:r>
              <a:rPr lang="en-US" dirty="0">
                <a:solidFill>
                  <a:schemeClr val="accent2">
                    <a:lumMod val="75000"/>
                  </a:schemeClr>
                </a:solidFill>
              </a:rPr>
              <a:t>[ </a:t>
            </a:r>
            <a:r>
              <a:rPr lang="en-US" b="1" i="1" dirty="0">
                <a:solidFill>
                  <a:schemeClr val="accent2">
                    <a:lumMod val="75000"/>
                  </a:schemeClr>
                </a:solidFill>
              </a:rPr>
              <a:t>A</a:t>
            </a:r>
            <a:r>
              <a:rPr lang="en-US" b="1" i="1" baseline="-25000" dirty="0">
                <a:solidFill>
                  <a:schemeClr val="accent2">
                    <a:lumMod val="75000"/>
                  </a:schemeClr>
                </a:solidFill>
              </a:rPr>
              <a:t>1</a:t>
            </a:r>
            <a:r>
              <a:rPr lang="en-US" dirty="0">
                <a:solidFill>
                  <a:schemeClr val="accent2">
                    <a:lumMod val="75000"/>
                  </a:schemeClr>
                </a:solidFill>
              </a:rPr>
              <a:t> ]</a:t>
            </a:r>
            <a:endParaRPr lang="en-US" dirty="0"/>
          </a:p>
        </p:txBody>
      </p:sp>
      <p:sp>
        <p:nvSpPr>
          <p:cNvPr id="38" name="TextBox 37">
            <a:extLst>
              <a:ext uri="{FF2B5EF4-FFF2-40B4-BE49-F238E27FC236}">
                <a16:creationId xmlns:a16="http://schemas.microsoft.com/office/drawing/2014/main" id="{86E9DB37-C83B-8A95-EEC4-5A06F945660A}"/>
              </a:ext>
            </a:extLst>
          </p:cNvPr>
          <p:cNvSpPr txBox="1"/>
          <p:nvPr/>
        </p:nvSpPr>
        <p:spPr>
          <a:xfrm>
            <a:off x="4606962" y="3921292"/>
            <a:ext cx="4267173" cy="338554"/>
          </a:xfrm>
          <a:prstGeom prst="rect">
            <a:avLst/>
          </a:prstGeom>
          <a:noFill/>
        </p:spPr>
        <p:txBody>
          <a:bodyPr wrap="square">
            <a:spAutoFit/>
          </a:bodyPr>
          <a:lstStyle/>
          <a:p>
            <a:pPr algn="ctr"/>
            <a:r>
              <a:rPr lang="en-US" sz="1600" dirty="0">
                <a:latin typeface="Arial" panose="020B0604020202020204" pitchFamily="34" charset="0"/>
                <a:cs typeface="Arial" panose="020B0604020202020204" pitchFamily="34" charset="0"/>
              </a:rPr>
              <a:t>Example of observed</a:t>
            </a:r>
            <a:r>
              <a:rPr lang="en-US" sz="1600" dirty="0">
                <a:solidFill>
                  <a:schemeClr val="tx1"/>
                </a:solidFill>
                <a:latin typeface="Arial" panose="020B0604020202020204" pitchFamily="34" charset="0"/>
                <a:cs typeface="Arial" panose="020B0604020202020204" pitchFamily="34" charset="0"/>
              </a:rPr>
              <a:t> waveforms</a:t>
            </a:r>
          </a:p>
        </p:txBody>
      </p:sp>
      <p:sp>
        <p:nvSpPr>
          <p:cNvPr id="42" name="Title 1">
            <a:extLst>
              <a:ext uri="{FF2B5EF4-FFF2-40B4-BE49-F238E27FC236}">
                <a16:creationId xmlns:a16="http://schemas.microsoft.com/office/drawing/2014/main" id="{F25B5985-FAEC-8D51-48CD-7F75F1F71D22}"/>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P2.1-509</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4301E3D-7EA8-FC91-7E5B-77A4BEA82DC8}"/>
              </a:ext>
            </a:extLst>
          </p:cNvPr>
          <p:cNvPicPr>
            <a:picLocks noChangeAspect="1"/>
          </p:cNvPicPr>
          <p:nvPr/>
        </p:nvPicPr>
        <p:blipFill>
          <a:blip r:embed="rId2"/>
          <a:stretch>
            <a:fillRect/>
          </a:stretch>
        </p:blipFill>
        <p:spPr>
          <a:xfrm>
            <a:off x="9325244" y="242272"/>
            <a:ext cx="2616200" cy="546100"/>
          </a:xfrm>
          <a:prstGeom prst="rect">
            <a:avLst/>
          </a:prstGeom>
        </p:spPr>
      </p:pic>
      <p:sp>
        <p:nvSpPr>
          <p:cNvPr id="7" name="Title 1">
            <a:extLst>
              <a:ext uri="{FF2B5EF4-FFF2-40B4-BE49-F238E27FC236}">
                <a16:creationId xmlns:a16="http://schemas.microsoft.com/office/drawing/2014/main" id="{44AA4EE7-08D1-92AA-B230-ED9696B80382}"/>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P2.1-509</a:t>
            </a:r>
            <a:endParaRPr lang="en-AT" sz="24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165695E-6D3C-BE8E-D080-CE97896E20AC}"/>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DPRK Yield and DOB Estimates</a:t>
            </a:r>
            <a:endParaRPr lang="en-AT" sz="4800"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3164EB24-FF65-D5D2-375C-B6193267323E}"/>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chemeClr val="bg1"/>
                </a:solidFill>
                <a:latin typeface="Arial" panose="020B0604020202020204" pitchFamily="34" charset="0"/>
                <a:cs typeface="Arial" panose="020B0604020202020204" pitchFamily="34" charset="0"/>
              </a:rPr>
              <a:t>P2.1-509</a:t>
            </a:r>
            <a:endParaRPr lang="en-AT" sz="8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119A0CD-4933-E255-F3EC-BB6A98BFAC98}"/>
              </a:ext>
            </a:extLst>
          </p:cNvPr>
          <p:cNvSpPr txBox="1"/>
          <p:nvPr/>
        </p:nvSpPr>
        <p:spPr>
          <a:xfrm>
            <a:off x="14961209" y="13637740"/>
            <a:ext cx="4800011" cy="4401205"/>
          </a:xfrm>
          <a:prstGeom prst="rect">
            <a:avLst/>
          </a:prstGeom>
          <a:noFill/>
        </p:spPr>
        <p:txBody>
          <a:bodyPr wrap="square">
            <a:spAutoFit/>
          </a:bodyPr>
          <a:lstStyle/>
          <a:p>
            <a:pPr algn="just"/>
            <a:r>
              <a:rPr lang="en-US" sz="2000" b="1" dirty="0">
                <a:solidFill>
                  <a:srgbClr val="000F7E"/>
                </a:solidFill>
                <a:latin typeface="Arial" panose="020B0604020202020204" pitchFamily="34" charset="0"/>
                <a:ea typeface="Source Sans Pro" panose="020B0503030403020204" pitchFamily="34" charset="0"/>
                <a:cs typeface="Times"/>
              </a:rPr>
              <a:t>Figure 8</a:t>
            </a:r>
            <a:r>
              <a:rPr lang="en-US" sz="2000" dirty="0">
                <a:solidFill>
                  <a:srgbClr val="000F7E"/>
                </a:solidFill>
                <a:latin typeface="Arial" panose="020B0604020202020204" pitchFamily="34" charset="0"/>
                <a:ea typeface="Source Sans Pro" panose="020B0503030403020204" pitchFamily="34" charset="0"/>
                <a:cs typeface="Times"/>
              </a:rPr>
              <a:t>. Inverted source model ratio fits to the observed coda spectral ratios, including earthquake observations. Black</a:t>
            </a:r>
          </a:p>
          <a:p>
            <a:pPr algn="just"/>
            <a:r>
              <a:rPr lang="en-US" sz="2000" dirty="0">
                <a:solidFill>
                  <a:srgbClr val="000F7E"/>
                </a:solidFill>
                <a:latin typeface="Arial" panose="020B0604020202020204" pitchFamily="34" charset="0"/>
                <a:ea typeface="Source Sans Pro" panose="020B0503030403020204" pitchFamily="34" charset="0"/>
                <a:cs typeface="Times"/>
              </a:rPr>
              <a:t>circles denote the network averaged P-coda envelope spectral ratios. The red solid curves denotes the spectral ratios predicted from MM71 models that we parameterize by the maximum likelihood yields (</a:t>
            </a:r>
            <a:r>
              <a:rPr lang="en-US" sz="2000" i="1" dirty="0">
                <a:solidFill>
                  <a:srgbClr val="000F7E"/>
                </a:solidFill>
                <a:latin typeface="Arial" panose="020B0604020202020204" pitchFamily="34" charset="0"/>
                <a:ea typeface="Source Sans Pro" panose="020B0503030403020204" pitchFamily="34" charset="0"/>
                <a:cs typeface="Times"/>
              </a:rPr>
              <a:t>W</a:t>
            </a:r>
            <a:r>
              <a:rPr lang="en-US" sz="2000" dirty="0">
                <a:solidFill>
                  <a:srgbClr val="000F7E"/>
                </a:solidFill>
                <a:latin typeface="Arial" panose="020B0604020202020204" pitchFamily="34" charset="0"/>
                <a:ea typeface="Source Sans Pro" panose="020B0503030403020204" pitchFamily="34" charset="0"/>
                <a:cs typeface="Times"/>
              </a:rPr>
              <a:t>) and </a:t>
            </a:r>
            <a:r>
              <a:rPr lang="en-US" sz="2000" dirty="0" err="1">
                <a:solidFill>
                  <a:srgbClr val="000F7E"/>
                </a:solidFill>
                <a:latin typeface="Arial" panose="020B0604020202020204" pitchFamily="34" charset="0"/>
                <a:ea typeface="Source Sans Pro" panose="020B0503030403020204" pitchFamily="34" charset="0"/>
                <a:cs typeface="Times"/>
              </a:rPr>
              <a:t>DoBs</a:t>
            </a:r>
            <a:r>
              <a:rPr lang="en-US" sz="2000" dirty="0">
                <a:solidFill>
                  <a:srgbClr val="000F7E"/>
                </a:solidFill>
                <a:latin typeface="Arial" panose="020B0604020202020204" pitchFamily="34" charset="0"/>
                <a:ea typeface="Source Sans Pro" panose="020B0503030403020204" pitchFamily="34" charset="0"/>
                <a:cs typeface="Times"/>
              </a:rPr>
              <a:t> (</a:t>
            </a:r>
            <a:r>
              <a:rPr lang="en-US" sz="2000" i="1" dirty="0">
                <a:solidFill>
                  <a:srgbClr val="000F7E"/>
                </a:solidFill>
                <a:latin typeface="Arial" panose="020B0604020202020204" pitchFamily="34" charset="0"/>
                <a:ea typeface="Source Sans Pro" panose="020B0503030403020204" pitchFamily="34" charset="0"/>
                <a:cs typeface="Times"/>
              </a:rPr>
              <a:t>h</a:t>
            </a:r>
            <a:r>
              <a:rPr lang="en-US" sz="2000" dirty="0">
                <a:solidFill>
                  <a:srgbClr val="000F7E"/>
                </a:solidFill>
                <a:latin typeface="Arial" panose="020B0604020202020204" pitchFamily="34" charset="0"/>
                <a:ea typeface="Source Sans Pro" panose="020B0503030403020204" pitchFamily="34" charset="0"/>
                <a:cs typeface="Times"/>
              </a:rPr>
              <a:t>) listed as “MLE” in the table below. The blue curves denote those obtain using the median of the MCMC posterior distributions for all the source parameters, listed as “MCMC” in the table below. </a:t>
            </a:r>
            <a:endParaRPr lang="en-US" sz="2000" baseline="30000" dirty="0">
              <a:solidFill>
                <a:srgbClr val="000F7E"/>
              </a:solidFill>
            </a:endParaRPr>
          </a:p>
        </p:txBody>
      </p:sp>
      <p:pic>
        <p:nvPicPr>
          <p:cNvPr id="11" name="Picture 10" descr="Chart, histogram&#10;&#10;Description automatically generated">
            <a:extLst>
              <a:ext uri="{FF2B5EF4-FFF2-40B4-BE49-F238E27FC236}">
                <a16:creationId xmlns:a16="http://schemas.microsoft.com/office/drawing/2014/main" id="{0474695D-BDDA-2450-3E13-A5F02D859DC1}"/>
              </a:ext>
            </a:extLst>
          </p:cNvPr>
          <p:cNvPicPr>
            <a:picLocks noChangeAspect="1"/>
          </p:cNvPicPr>
          <p:nvPr/>
        </p:nvPicPr>
        <p:blipFill rotWithShape="1">
          <a:blip r:embed="rId3"/>
          <a:srcRect l="7797" t="3575" r="7003" b="3549"/>
          <a:stretch/>
        </p:blipFill>
        <p:spPr>
          <a:xfrm>
            <a:off x="5834188" y="2740164"/>
            <a:ext cx="3105673" cy="2539093"/>
          </a:xfrm>
          <a:prstGeom prst="rect">
            <a:avLst/>
          </a:prstGeom>
        </p:spPr>
      </p:pic>
      <p:sp>
        <p:nvSpPr>
          <p:cNvPr id="12" name="TextBox 11">
            <a:extLst>
              <a:ext uri="{FF2B5EF4-FFF2-40B4-BE49-F238E27FC236}">
                <a16:creationId xmlns:a16="http://schemas.microsoft.com/office/drawing/2014/main" id="{927E2884-FEE8-808F-9A16-CA9E5621FF91}"/>
              </a:ext>
            </a:extLst>
          </p:cNvPr>
          <p:cNvSpPr txBox="1"/>
          <p:nvPr/>
        </p:nvSpPr>
        <p:spPr>
          <a:xfrm>
            <a:off x="6027987" y="3655930"/>
            <a:ext cx="1447431" cy="1169551"/>
          </a:xfrm>
          <a:prstGeom prst="rect">
            <a:avLst/>
          </a:prstGeom>
          <a:noFill/>
        </p:spPr>
        <p:txBody>
          <a:bodyPr wrap="square">
            <a:spAutoFit/>
          </a:bodyPr>
          <a:lstStyle/>
          <a:p>
            <a:r>
              <a:rPr lang="en-US" sz="1400" dirty="0">
                <a:solidFill>
                  <a:srgbClr val="000F7E"/>
                </a:solidFill>
                <a:latin typeface="Arial" panose="020B0604020202020204" pitchFamily="34" charset="0"/>
                <a:ea typeface="Source Sans Pro" panose="020B0503030403020204" pitchFamily="34" charset="0"/>
                <a:cs typeface="Times"/>
              </a:rPr>
              <a:t>Histogram of model residuals and estimated normal distribution.</a:t>
            </a:r>
            <a:endParaRPr lang="en-US" sz="1400" dirty="0"/>
          </a:p>
        </p:txBody>
      </p:sp>
      <p:sp>
        <p:nvSpPr>
          <p:cNvPr id="13" name="Text Box 180">
            <a:extLst>
              <a:ext uri="{FF2B5EF4-FFF2-40B4-BE49-F238E27FC236}">
                <a16:creationId xmlns:a16="http://schemas.microsoft.com/office/drawing/2014/main" id="{42FCE93E-62EF-D82F-1DB3-0F1819D8434B}"/>
              </a:ext>
            </a:extLst>
          </p:cNvPr>
          <p:cNvSpPr txBox="1">
            <a:spLocks noChangeArrowheads="1"/>
          </p:cNvSpPr>
          <p:nvPr/>
        </p:nvSpPr>
        <p:spPr bwMode="auto">
          <a:xfrm>
            <a:off x="9262328" y="1110483"/>
            <a:ext cx="1164492" cy="19158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568" tIns="34284" rIns="68568" bIns="34284" anchor="ctr" anchorCtr="0">
            <a:spAutoFit/>
          </a:bodyPr>
          <a:lstStyle/>
          <a:p>
            <a:pPr eaLnBrk="1" hangingPunct="1"/>
            <a:r>
              <a:rPr lang="en-US" sz="1200" kern="1200" dirty="0">
                <a:solidFill>
                  <a:srgbClr val="000F7E"/>
                </a:solidFill>
                <a:latin typeface="Arial" panose="020B0604020202020204" pitchFamily="34" charset="0"/>
                <a:ea typeface="Source Sans Pro" panose="020B0503030403020204" pitchFamily="34" charset="0"/>
              </a:rPr>
              <a:t>Relative relocation of DPRK announced nuclear tests, the NKTS complex, and the stations used in this study. </a:t>
            </a:r>
          </a:p>
        </p:txBody>
      </p:sp>
      <p:pic>
        <p:nvPicPr>
          <p:cNvPr id="14" name="Picture 13" descr="Map&#10;&#10;Description automatically generated">
            <a:extLst>
              <a:ext uri="{FF2B5EF4-FFF2-40B4-BE49-F238E27FC236}">
                <a16:creationId xmlns:a16="http://schemas.microsoft.com/office/drawing/2014/main" id="{695D4C51-9A9B-1E9D-4547-297E4282523E}"/>
              </a:ext>
            </a:extLst>
          </p:cNvPr>
          <p:cNvPicPr>
            <a:picLocks noChangeAspect="1"/>
          </p:cNvPicPr>
          <p:nvPr/>
        </p:nvPicPr>
        <p:blipFill>
          <a:blip r:embed="rId4"/>
          <a:stretch>
            <a:fillRect/>
          </a:stretch>
        </p:blipFill>
        <p:spPr>
          <a:xfrm>
            <a:off x="5765111" y="1137553"/>
            <a:ext cx="3412465" cy="1453935"/>
          </a:xfrm>
          <a:prstGeom prst="rect">
            <a:avLst/>
          </a:prstGeom>
        </p:spPr>
      </p:pic>
      <mc:AlternateContent xmlns:mc="http://schemas.openxmlformats.org/markup-compatibility/2006">
        <mc:Choice xmlns:a14="http://schemas.microsoft.com/office/drawing/2010/main" Requires="a14">
          <p:graphicFrame>
            <p:nvGraphicFramePr>
              <p:cNvPr id="15" name="Table 14">
                <a:extLst>
                  <a:ext uri="{FF2B5EF4-FFF2-40B4-BE49-F238E27FC236}">
                    <a16:creationId xmlns:a16="http://schemas.microsoft.com/office/drawing/2014/main" id="{53680219-8395-5932-25F9-910C87DC9EA8}"/>
                  </a:ext>
                </a:extLst>
              </p:cNvPr>
              <p:cNvGraphicFramePr>
                <a:graphicFrameLocks noGrp="1"/>
              </p:cNvGraphicFramePr>
              <p:nvPr>
                <p:extLst>
                  <p:ext uri="{D42A27DB-BD31-4B8C-83A1-F6EECF244321}">
                    <p14:modId xmlns:p14="http://schemas.microsoft.com/office/powerpoint/2010/main" val="2031050918"/>
                  </p:ext>
                </p:extLst>
              </p:nvPr>
            </p:nvGraphicFramePr>
            <p:xfrm>
              <a:off x="257909" y="5279257"/>
              <a:ext cx="9956608" cy="1519679"/>
            </p:xfrm>
            <a:graphic>
              <a:graphicData uri="http://schemas.openxmlformats.org/drawingml/2006/table">
                <a:tbl>
                  <a:tblPr firstRow="1" firstCol="1" bandRow="1">
                    <a:tableStyleId>{5C22544A-7EE6-4342-B048-85BDC9FD1C3A}</a:tableStyleId>
                  </a:tblPr>
                  <a:tblGrid>
                    <a:gridCol w="1146576">
                      <a:extLst>
                        <a:ext uri="{9D8B030D-6E8A-4147-A177-3AD203B41FA5}">
                          <a16:colId xmlns:a16="http://schemas.microsoft.com/office/drawing/2014/main" val="482943026"/>
                        </a:ext>
                      </a:extLst>
                    </a:gridCol>
                    <a:gridCol w="1388929">
                      <a:extLst>
                        <a:ext uri="{9D8B030D-6E8A-4147-A177-3AD203B41FA5}">
                          <a16:colId xmlns:a16="http://schemas.microsoft.com/office/drawing/2014/main" val="3812837075"/>
                        </a:ext>
                      </a:extLst>
                    </a:gridCol>
                    <a:gridCol w="1413767">
                      <a:extLst>
                        <a:ext uri="{9D8B030D-6E8A-4147-A177-3AD203B41FA5}">
                          <a16:colId xmlns:a16="http://schemas.microsoft.com/office/drawing/2014/main" val="2778465522"/>
                        </a:ext>
                      </a:extLst>
                    </a:gridCol>
                    <a:gridCol w="1415085">
                      <a:extLst>
                        <a:ext uri="{9D8B030D-6E8A-4147-A177-3AD203B41FA5}">
                          <a16:colId xmlns:a16="http://schemas.microsoft.com/office/drawing/2014/main" val="471551852"/>
                        </a:ext>
                      </a:extLst>
                    </a:gridCol>
                    <a:gridCol w="1401348">
                      <a:extLst>
                        <a:ext uri="{9D8B030D-6E8A-4147-A177-3AD203B41FA5}">
                          <a16:colId xmlns:a16="http://schemas.microsoft.com/office/drawing/2014/main" val="3443118725"/>
                        </a:ext>
                      </a:extLst>
                    </a:gridCol>
                    <a:gridCol w="1506440">
                      <a:extLst>
                        <a:ext uri="{9D8B030D-6E8A-4147-A177-3AD203B41FA5}">
                          <a16:colId xmlns:a16="http://schemas.microsoft.com/office/drawing/2014/main" val="2885322203"/>
                        </a:ext>
                      </a:extLst>
                    </a:gridCol>
                    <a:gridCol w="1684463">
                      <a:extLst>
                        <a:ext uri="{9D8B030D-6E8A-4147-A177-3AD203B41FA5}">
                          <a16:colId xmlns:a16="http://schemas.microsoft.com/office/drawing/2014/main" val="4142919110"/>
                        </a:ext>
                      </a:extLst>
                    </a:gridCol>
                  </a:tblGrid>
                  <a:tr h="232573">
                    <a:tc>
                      <a:txBody>
                        <a:bodyPr/>
                        <a:lstStyle/>
                        <a:p>
                          <a:pPr marL="0" marR="0" algn="ctr">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NK1</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NK2</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NK3</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NK4</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NK5</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NK6</a:t>
                          </a:r>
                        </a:p>
                      </a:txBody>
                      <a:tcPr marL="13656" marR="13656" marT="13656" marB="13656" anchor="ctr">
                        <a:solidFill>
                          <a:srgbClr val="0070C1"/>
                        </a:solidFill>
                      </a:tcPr>
                    </a:tc>
                    <a:extLst>
                      <a:ext uri="{0D108BD9-81ED-4DB2-BD59-A6C34878D82A}">
                        <a16:rowId xmlns:a16="http://schemas.microsoft.com/office/drawing/2014/main" val="115278445"/>
                      </a:ext>
                    </a:extLst>
                  </a:tr>
                  <a:tr h="232573">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MLE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1.2 (477)  </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4.7 (492)</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11.1 (447)</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8.6 (450)</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14.6 (429)</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183.7 (662)</a:t>
                          </a:r>
                        </a:p>
                      </a:txBody>
                      <a:tcPr marL="13656" marR="13656" marT="13656" marB="13656" anchor="ctr"/>
                    </a:tc>
                    <a:extLst>
                      <a:ext uri="{0D108BD9-81ED-4DB2-BD59-A6C34878D82A}">
                        <a16:rowId xmlns:a16="http://schemas.microsoft.com/office/drawing/2014/main" val="488517907"/>
                      </a:ext>
                    </a:extLst>
                  </a:tr>
                  <a:tr h="435071">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MCMC</a:t>
                          </a:r>
                        </a:p>
                      </a:txBody>
                      <a:tcPr marL="13656" marR="13656" marT="13656" marB="13656" anchor="ctr">
                        <a:solidFill>
                          <a:srgbClr val="0070C1"/>
                        </a:solidFill>
                      </a:tcPr>
                    </a:tc>
                    <a:tc>
                      <a:txBody>
                        <a:bodyPr/>
                        <a:lstStyle/>
                        <a:p>
                          <a:pPr marL="0" marR="0" algn="ctr">
                            <a:spcBef>
                              <a:spcPts val="0"/>
                            </a:spcBef>
                            <a:spcAft>
                              <a:spcPts val="0"/>
                            </a:spcAft>
                          </a:pPr>
                          <a14:m>
                            <m:oMath xmlns:m="http://schemas.openxmlformats.org/officeDocument/2006/math">
                              <m:sSubSup>
                                <m:sSubSupPr>
                                  <m:ctrlPr>
                                    <a:rPr lang="en-US" sz="1600" i="1" smtClean="0">
                                      <a:effectLst/>
                                      <a:latin typeface="Cambria Math" panose="02040503050406030204" pitchFamily="18" charset="0"/>
                                      <a:cs typeface="Arial" panose="020B0604020202020204" pitchFamily="34" charset="0"/>
                                    </a:rPr>
                                  </m:ctrlPr>
                                </m:sSubSupPr>
                                <m:e>
                                  <m:r>
                                    <m:rPr>
                                      <m:nor/>
                                    </m:rPr>
                                    <a:rPr lang="en-US" sz="1600" dirty="0" smtClean="0">
                                      <a:effectLst/>
                                      <a:latin typeface="Arial" panose="020B0604020202020204" pitchFamily="34" charset="0"/>
                                      <a:ea typeface="Times New Roman" panose="02020603050405020304" pitchFamily="18" charset="0"/>
                                      <a:cs typeface="Arial" panose="020B0604020202020204" pitchFamily="34" charset="0"/>
                                    </a:rPr>
                                    <m:t>1.3</m:t>
                                  </m:r>
                                </m:e>
                                <m:sub>
                                  <m:r>
                                    <a:rPr lang="en-US" sz="1600" b="0" i="1" smtClean="0">
                                      <a:effectLst/>
                                      <a:latin typeface="Cambria Math" panose="02040503050406030204" pitchFamily="18" charset="0"/>
                                      <a:cs typeface="Arial" panose="020B0604020202020204" pitchFamily="34" charset="0"/>
                                    </a:rPr>
                                    <m:t>−0.1</m:t>
                                  </m:r>
                                </m:sub>
                                <m:sup>
                                  <m:r>
                                    <a:rPr lang="en-US" sz="1600" b="0" i="1" smtClean="0">
                                      <a:effectLst/>
                                      <a:latin typeface="Cambria Math" panose="02040503050406030204" pitchFamily="18" charset="0"/>
                                      <a:cs typeface="Arial" panose="020B0604020202020204" pitchFamily="34" charset="0"/>
                                    </a:rPr>
                                    <m:t>+0.2</m:t>
                                  </m:r>
                                </m:sup>
                              </m:sSubSup>
                            </m:oMath>
                          </a14:m>
                          <a:r>
                            <a:rPr lang="en-US" sz="1600" dirty="0">
                              <a:effectLst/>
                              <a:latin typeface="Arial" panose="020B0604020202020204" pitchFamily="34" charset="0"/>
                              <a:ea typeface="Times New Roman" panose="02020603050405020304" pitchFamily="18" charset="0"/>
                              <a:cs typeface="Arial" panose="020B0604020202020204" pitchFamily="34" charset="0"/>
                            </a:rPr>
                            <a:t> (548)  </a:t>
                          </a:r>
                        </a:p>
                      </a:txBody>
                      <a:tcPr marL="13656" marR="13656" marT="13656" marB="13656" anchor="ctr"/>
                    </a:tc>
                    <a:tc>
                      <a:txBody>
                        <a:bodyPr/>
                        <a:lstStyle/>
                        <a:p>
                          <a:pPr marL="0" marR="0" algn="ctr">
                            <a:spcBef>
                              <a:spcPts val="0"/>
                            </a:spcBef>
                            <a:spcAft>
                              <a:spcPts val="0"/>
                            </a:spcAft>
                          </a:pPr>
                          <a14:m>
                            <m:oMath xmlns:m="http://schemas.openxmlformats.org/officeDocument/2006/math">
                              <m:sSubSup>
                                <m:sSubSupPr>
                                  <m:ctrlPr>
                                    <a:rPr lang="en-US" sz="1600" i="1" smtClean="0">
                                      <a:effectLst/>
                                      <a:latin typeface="Cambria Math" panose="02040503050406030204" pitchFamily="18" charset="0"/>
                                      <a:cs typeface="Arial" panose="020B0604020202020204" pitchFamily="34" charset="0"/>
                                    </a:rPr>
                                  </m:ctrlPr>
                                </m:sSubSupPr>
                                <m:e>
                                  <m:r>
                                    <m:rPr>
                                      <m:nor/>
                                    </m:rPr>
                                    <a:rPr lang="en-US" sz="1600" b="0" i="0" smtClean="0">
                                      <a:effectLst/>
                                      <a:latin typeface="Cambria Math" panose="02040503050406030204" pitchFamily="18" charset="0"/>
                                      <a:cs typeface="Arial" panose="020B0604020202020204" pitchFamily="34" charset="0"/>
                                    </a:rPr>
                                    <m:t>4</m:t>
                                  </m:r>
                                  <m:r>
                                    <m:rPr>
                                      <m:nor/>
                                    </m:rPr>
                                    <a:rPr lang="en-US" sz="1600" dirty="0" smtClean="0">
                                      <a:effectLst/>
                                      <a:latin typeface="Arial" panose="020B0604020202020204" pitchFamily="34" charset="0"/>
                                      <a:ea typeface="Times New Roman" panose="02020603050405020304" pitchFamily="18" charset="0"/>
                                      <a:cs typeface="Arial" panose="020B0604020202020204" pitchFamily="34" charset="0"/>
                                    </a:rPr>
                                    <m:t>.</m:t>
                                  </m:r>
                                  <m:r>
                                    <a:rPr lang="en-US" sz="1600" b="0" i="1" dirty="0" smtClean="0">
                                      <a:effectLst/>
                                      <a:latin typeface="Cambria Math" panose="02040503050406030204" pitchFamily="18" charset="0"/>
                                      <a:ea typeface="Times New Roman" panose="02020603050405020304" pitchFamily="18" charset="0"/>
                                      <a:cs typeface="Arial" panose="020B0604020202020204" pitchFamily="34" charset="0"/>
                                    </a:rPr>
                                    <m:t>8</m:t>
                                  </m:r>
                                </m:e>
                                <m:sub>
                                  <m:r>
                                    <a:rPr lang="en-US" sz="1600" b="0" i="1" smtClean="0">
                                      <a:effectLst/>
                                      <a:latin typeface="Cambria Math" panose="02040503050406030204" pitchFamily="18" charset="0"/>
                                      <a:cs typeface="Arial" panose="020B0604020202020204" pitchFamily="34" charset="0"/>
                                    </a:rPr>
                                    <m:t>−0.3</m:t>
                                  </m:r>
                                </m:sub>
                                <m:sup>
                                  <m:r>
                                    <a:rPr lang="en-US" sz="1600" b="0" i="1" smtClean="0">
                                      <a:effectLst/>
                                      <a:latin typeface="Cambria Math" panose="02040503050406030204" pitchFamily="18" charset="0"/>
                                      <a:cs typeface="Arial" panose="020B0604020202020204" pitchFamily="34" charset="0"/>
                                    </a:rPr>
                                    <m:t>+0.3</m:t>
                                  </m:r>
                                </m:sup>
                              </m:sSubSup>
                            </m:oMath>
                          </a14:m>
                          <a:r>
                            <a:rPr lang="en-US" sz="1600" dirty="0">
                              <a:effectLst/>
                              <a:latin typeface="Arial" panose="020B0604020202020204" pitchFamily="34" charset="0"/>
                              <a:ea typeface="Times New Roman" panose="02020603050405020304" pitchFamily="18" charset="0"/>
                              <a:cs typeface="Arial" panose="020B0604020202020204" pitchFamily="34" charset="0"/>
                            </a:rPr>
                            <a:t>  (529)</a:t>
                          </a:r>
                        </a:p>
                      </a:txBody>
                      <a:tcPr marL="13656" marR="13656" marT="13656" marB="13656" anchor="ctr"/>
                    </a:tc>
                    <a:tc>
                      <a:txBody>
                        <a:bodyPr/>
                        <a:lstStyle/>
                        <a:p>
                          <a:pPr marL="0" marR="0" algn="ctr">
                            <a:spcBef>
                              <a:spcPts val="0"/>
                            </a:spcBef>
                            <a:spcAft>
                              <a:spcPts val="0"/>
                            </a:spcAft>
                          </a:pPr>
                          <a14:m>
                            <m:oMath xmlns:m="http://schemas.openxmlformats.org/officeDocument/2006/math">
                              <m:sSubSup>
                                <m:sSubSupPr>
                                  <m:ctrlPr>
                                    <a:rPr lang="en-US" sz="1600" i="1" smtClean="0">
                                      <a:effectLst/>
                                      <a:latin typeface="Cambria Math" panose="02040503050406030204" pitchFamily="18" charset="0"/>
                                      <a:cs typeface="Arial" panose="020B0604020202020204" pitchFamily="34" charset="0"/>
                                    </a:rPr>
                                  </m:ctrlPr>
                                </m:sSubSupPr>
                                <m:e>
                                  <m:r>
                                    <m:rPr>
                                      <m:nor/>
                                    </m:rPr>
                                    <a:rPr lang="en-US" sz="1600" dirty="0" smtClean="0">
                                      <a:effectLst/>
                                      <a:latin typeface="Arial" panose="020B0604020202020204" pitchFamily="34" charset="0"/>
                                      <a:ea typeface="Times New Roman" panose="02020603050405020304" pitchFamily="18" charset="0"/>
                                      <a:cs typeface="Arial" panose="020B0604020202020204" pitchFamily="34" charset="0"/>
                                    </a:rPr>
                                    <m:t>11.5</m:t>
                                  </m:r>
                                </m:e>
                                <m:sub>
                                  <m:r>
                                    <a:rPr lang="en-US" sz="1600" b="0" i="1" smtClean="0">
                                      <a:effectLst/>
                                      <a:latin typeface="Cambria Math" panose="02040503050406030204" pitchFamily="18" charset="0"/>
                                      <a:cs typeface="Arial" panose="020B0604020202020204" pitchFamily="34" charset="0"/>
                                    </a:rPr>
                                    <m:t>−0.5</m:t>
                                  </m:r>
                                </m:sub>
                                <m:sup>
                                  <m:r>
                                    <a:rPr lang="en-US" sz="1600" b="0" i="1" smtClean="0">
                                      <a:effectLst/>
                                      <a:latin typeface="Cambria Math" panose="02040503050406030204" pitchFamily="18" charset="0"/>
                                      <a:cs typeface="Arial" panose="020B0604020202020204" pitchFamily="34" charset="0"/>
                                    </a:rPr>
                                    <m:t>+0.6</m:t>
                                  </m:r>
                                </m:sup>
                              </m:sSubSup>
                              <m:r>
                                <a:rPr lang="en-US" sz="1600" b="0" i="1" smtClean="0">
                                  <a:effectLst/>
                                  <a:latin typeface="Cambria Math" panose="02040503050406030204" pitchFamily="18" charset="0"/>
                                  <a:cs typeface="Arial" panose="020B0604020202020204" pitchFamily="34" charset="0"/>
                                </a:rPr>
                                <m:t> </m:t>
                              </m:r>
                            </m:oMath>
                          </a14:m>
                          <a:r>
                            <a:rPr lang="en-US" sz="1600" dirty="0">
                              <a:effectLst/>
                              <a:latin typeface="Arial" panose="020B0604020202020204" pitchFamily="34" charset="0"/>
                              <a:ea typeface="Times New Roman" panose="02020603050405020304" pitchFamily="18" charset="0"/>
                              <a:cs typeface="Arial" panose="020B0604020202020204" pitchFamily="34" charset="0"/>
                            </a:rPr>
                            <a:t>(477)</a:t>
                          </a:r>
                        </a:p>
                      </a:txBody>
                      <a:tcPr marL="13656" marR="13656" marT="13656" marB="13656" anchor="ctr"/>
                    </a:tc>
                    <a:tc>
                      <a:txBody>
                        <a:bodyPr/>
                        <a:lstStyle/>
                        <a:p>
                          <a:pPr marL="0" marR="0" algn="ctr">
                            <a:spcBef>
                              <a:spcPts val="0"/>
                            </a:spcBef>
                            <a:spcAft>
                              <a:spcPts val="0"/>
                            </a:spcAft>
                          </a:pPr>
                          <a14:m>
                            <m:oMath xmlns:m="http://schemas.openxmlformats.org/officeDocument/2006/math">
                              <m:sSubSup>
                                <m:sSubSupPr>
                                  <m:ctrlPr>
                                    <a:rPr lang="en-US" sz="1600" i="1" smtClean="0">
                                      <a:effectLst/>
                                      <a:latin typeface="Cambria Math" panose="02040503050406030204" pitchFamily="18" charset="0"/>
                                      <a:cs typeface="Arial" panose="020B0604020202020204" pitchFamily="34" charset="0"/>
                                    </a:rPr>
                                  </m:ctrlPr>
                                </m:sSubSupPr>
                                <m:e>
                                  <m:r>
                                    <m:rPr>
                                      <m:nor/>
                                    </m:rPr>
                                    <a:rPr lang="en-US" sz="1600" b="0" i="0" smtClean="0">
                                      <a:effectLst/>
                                      <a:latin typeface="Cambria Math" panose="02040503050406030204" pitchFamily="18" charset="0"/>
                                      <a:cs typeface="Arial" panose="020B0604020202020204" pitchFamily="34" charset="0"/>
                                    </a:rPr>
                                    <m:t>8.8</m:t>
                                  </m:r>
                                </m:e>
                                <m:sub>
                                  <m:r>
                                    <a:rPr lang="en-US" sz="1600" b="0" i="1" smtClean="0">
                                      <a:effectLst/>
                                      <a:latin typeface="Cambria Math" panose="02040503050406030204" pitchFamily="18" charset="0"/>
                                      <a:cs typeface="Arial" panose="020B0604020202020204" pitchFamily="34" charset="0"/>
                                    </a:rPr>
                                    <m:t>−0.4</m:t>
                                  </m:r>
                                </m:sub>
                                <m:sup>
                                  <m:r>
                                    <a:rPr lang="en-US" sz="1600" b="0" i="1" smtClean="0">
                                      <a:effectLst/>
                                      <a:latin typeface="Cambria Math" panose="02040503050406030204" pitchFamily="18" charset="0"/>
                                      <a:cs typeface="Arial" panose="020B0604020202020204" pitchFamily="34" charset="0"/>
                                    </a:rPr>
                                    <m:t>+0.4</m:t>
                                  </m:r>
                                </m:sup>
                              </m:sSubSup>
                              <m:r>
                                <a:rPr lang="en-US" sz="1600" b="0" i="1" smtClean="0">
                                  <a:effectLst/>
                                  <a:latin typeface="Cambria Math" panose="02040503050406030204" pitchFamily="18" charset="0"/>
                                  <a:cs typeface="Arial" panose="020B0604020202020204" pitchFamily="34" charset="0"/>
                                </a:rPr>
                                <m:t> </m:t>
                              </m:r>
                            </m:oMath>
                          </a14:m>
                          <a:r>
                            <a:rPr lang="en-US" sz="1600" dirty="0">
                              <a:effectLst/>
                              <a:latin typeface="Arial" panose="020B0604020202020204" pitchFamily="34" charset="0"/>
                              <a:ea typeface="Times New Roman" panose="02020603050405020304" pitchFamily="18" charset="0"/>
                              <a:cs typeface="Arial" panose="020B0604020202020204" pitchFamily="34" charset="0"/>
                            </a:rPr>
                            <a:t> (474)</a:t>
                          </a:r>
                        </a:p>
                      </a:txBody>
                      <a:tcPr marL="13656" marR="13656" marT="13656" marB="13656" anchor="ctr"/>
                    </a:tc>
                    <a:tc>
                      <a:txBody>
                        <a:bodyPr/>
                        <a:lstStyle/>
                        <a:p>
                          <a:pPr marL="0" marR="0" algn="ctr">
                            <a:spcBef>
                              <a:spcPts val="0"/>
                            </a:spcBef>
                            <a:spcAft>
                              <a:spcPts val="0"/>
                            </a:spcAft>
                          </a:pPr>
                          <a14:m>
                            <m:oMath xmlns:m="http://schemas.openxmlformats.org/officeDocument/2006/math">
                              <m:sSubSup>
                                <m:sSubSupPr>
                                  <m:ctrlPr>
                                    <a:rPr lang="en-US" sz="1600" i="1" smtClean="0">
                                      <a:effectLst/>
                                      <a:latin typeface="Cambria Math" panose="02040503050406030204" pitchFamily="18" charset="0"/>
                                      <a:cs typeface="Arial" panose="020B0604020202020204" pitchFamily="34" charset="0"/>
                                    </a:rPr>
                                  </m:ctrlPr>
                                </m:sSubSupPr>
                                <m:e>
                                  <m:r>
                                    <m:rPr>
                                      <m:nor/>
                                    </m:rPr>
                                    <a:rPr lang="en-US" sz="1600" dirty="0" smtClean="0">
                                      <a:effectLst/>
                                      <a:latin typeface="Arial" panose="020B0604020202020204" pitchFamily="34" charset="0"/>
                                      <a:ea typeface="Times New Roman" panose="02020603050405020304" pitchFamily="18" charset="0"/>
                                      <a:cs typeface="Arial" panose="020B0604020202020204" pitchFamily="34" charset="0"/>
                                    </a:rPr>
                                    <m:t>1</m:t>
                                  </m:r>
                                  <m:r>
                                    <m:rPr>
                                      <m:nor/>
                                    </m:rPr>
                                    <a:rPr lang="en-US" sz="1600" b="0" i="0" dirty="0" smtClean="0">
                                      <a:effectLst/>
                                      <a:latin typeface="Arial" panose="020B0604020202020204" pitchFamily="34" charset="0"/>
                                      <a:ea typeface="Times New Roman" panose="02020603050405020304" pitchFamily="18" charset="0"/>
                                      <a:cs typeface="Arial" panose="020B0604020202020204" pitchFamily="34" charset="0"/>
                                    </a:rPr>
                                    <m:t>5</m:t>
                                  </m:r>
                                  <m:r>
                                    <m:rPr>
                                      <m:nor/>
                                    </m:rPr>
                                    <a:rPr lang="en-US" sz="1600" dirty="0" smtClean="0">
                                      <a:effectLst/>
                                      <a:latin typeface="Arial" panose="020B0604020202020204" pitchFamily="34" charset="0"/>
                                      <a:ea typeface="Times New Roman" panose="02020603050405020304" pitchFamily="18" charset="0"/>
                                      <a:cs typeface="Arial" panose="020B0604020202020204" pitchFamily="34" charset="0"/>
                                    </a:rPr>
                                    <m:t>.</m:t>
                                  </m:r>
                                  <m:r>
                                    <a:rPr lang="en-US" sz="1600" b="0" i="1" dirty="0" smtClean="0">
                                      <a:effectLst/>
                                      <a:latin typeface="Cambria Math" panose="02040503050406030204" pitchFamily="18" charset="0"/>
                                      <a:ea typeface="Times New Roman" panose="02020603050405020304" pitchFamily="18" charset="0"/>
                                      <a:cs typeface="Arial" panose="020B0604020202020204" pitchFamily="34" charset="0"/>
                                    </a:rPr>
                                    <m:t>0</m:t>
                                  </m:r>
                                </m:e>
                                <m:sub>
                                  <m:r>
                                    <a:rPr lang="en-US" sz="1600" b="0" i="1" smtClean="0">
                                      <a:effectLst/>
                                      <a:latin typeface="Cambria Math" panose="02040503050406030204" pitchFamily="18" charset="0"/>
                                      <a:cs typeface="Arial" panose="020B0604020202020204" pitchFamily="34" charset="0"/>
                                    </a:rPr>
                                    <m:t>−0.6</m:t>
                                  </m:r>
                                </m:sub>
                                <m:sup>
                                  <m:r>
                                    <a:rPr lang="en-US" sz="1600" b="0" i="1" smtClean="0">
                                      <a:effectLst/>
                                      <a:latin typeface="Cambria Math" panose="02040503050406030204" pitchFamily="18" charset="0"/>
                                      <a:cs typeface="Arial" panose="020B0604020202020204" pitchFamily="34" charset="0"/>
                                    </a:rPr>
                                    <m:t>+0.7</m:t>
                                  </m:r>
                                </m:sup>
                              </m:sSubSup>
                              <m:r>
                                <a:rPr lang="en-US" sz="1600" b="0" i="1" smtClean="0">
                                  <a:effectLst/>
                                  <a:latin typeface="Cambria Math" panose="02040503050406030204" pitchFamily="18" charset="0"/>
                                  <a:cs typeface="Arial" panose="020B0604020202020204" pitchFamily="34" charset="0"/>
                                </a:rPr>
                                <m:t> </m:t>
                              </m:r>
                            </m:oMath>
                          </a14:m>
                          <a:r>
                            <a:rPr lang="en-US" sz="1600" dirty="0">
                              <a:effectLst/>
                              <a:latin typeface="Arial" panose="020B0604020202020204" pitchFamily="34" charset="0"/>
                              <a:ea typeface="Times New Roman" panose="02020603050405020304" pitchFamily="18" charset="0"/>
                              <a:cs typeface="Arial" panose="020B0604020202020204" pitchFamily="34" charset="0"/>
                            </a:rPr>
                            <a:t> (449)</a:t>
                          </a:r>
                        </a:p>
                      </a:txBody>
                      <a:tcPr marL="13656" marR="13656" marT="13656" marB="13656" anchor="ctr"/>
                    </a:tc>
                    <a:tc>
                      <a:txBody>
                        <a:bodyPr/>
                        <a:lstStyle/>
                        <a:p>
                          <a:pPr marL="0" marR="0" algn="ctr">
                            <a:spcBef>
                              <a:spcPts val="0"/>
                            </a:spcBef>
                            <a:spcAft>
                              <a:spcPts val="0"/>
                            </a:spcAft>
                          </a:pPr>
                          <a14:m>
                            <m:oMath xmlns:m="http://schemas.openxmlformats.org/officeDocument/2006/math">
                              <m:sSubSup>
                                <m:sSubSupPr>
                                  <m:ctrlPr>
                                    <a:rPr lang="en-US" sz="1600" i="1" smtClean="0">
                                      <a:effectLst/>
                                      <a:latin typeface="Cambria Math" panose="02040503050406030204" pitchFamily="18" charset="0"/>
                                      <a:cs typeface="Arial" panose="020B0604020202020204" pitchFamily="34" charset="0"/>
                                    </a:rPr>
                                  </m:ctrlPr>
                                </m:sSubSupPr>
                                <m:e>
                                  <m:r>
                                    <m:rPr>
                                      <m:nor/>
                                    </m:rPr>
                                    <a:rPr lang="en-US" sz="1600" dirty="0" smtClean="0">
                                      <a:effectLst/>
                                      <a:latin typeface="Arial" panose="020B0604020202020204" pitchFamily="34" charset="0"/>
                                      <a:ea typeface="Times New Roman" panose="02020603050405020304" pitchFamily="18" charset="0"/>
                                      <a:cs typeface="Arial" panose="020B0604020202020204" pitchFamily="34" charset="0"/>
                                    </a:rPr>
                                    <m:t>185.9</m:t>
                                  </m:r>
                                </m:e>
                                <m:sub>
                                  <m:r>
                                    <a:rPr lang="en-US" sz="1600" b="0" i="1" smtClean="0">
                                      <a:effectLst/>
                                      <a:latin typeface="Cambria Math" panose="02040503050406030204" pitchFamily="18" charset="0"/>
                                      <a:cs typeface="Arial" panose="020B0604020202020204" pitchFamily="34" charset="0"/>
                                    </a:rPr>
                                    <m:t>−9.2</m:t>
                                  </m:r>
                                </m:sub>
                                <m:sup>
                                  <m:r>
                                    <a:rPr lang="en-US" sz="1600" b="0" i="1" smtClean="0">
                                      <a:effectLst/>
                                      <a:latin typeface="Cambria Math" panose="02040503050406030204" pitchFamily="18" charset="0"/>
                                      <a:cs typeface="Arial" panose="020B0604020202020204" pitchFamily="34" charset="0"/>
                                    </a:rPr>
                                    <m:t>+9.8</m:t>
                                  </m:r>
                                </m:sup>
                              </m:sSubSup>
                              <m:r>
                                <a:rPr lang="en-US" sz="1600" b="0" i="1" smtClean="0">
                                  <a:effectLst/>
                                  <a:latin typeface="Cambria Math" panose="02040503050406030204" pitchFamily="18" charset="0"/>
                                  <a:cs typeface="Arial" panose="020B0604020202020204" pitchFamily="34" charset="0"/>
                                </a:rPr>
                                <m:t> </m:t>
                              </m:r>
                            </m:oMath>
                          </a14:m>
                          <a:r>
                            <a:rPr lang="en-US" sz="1600" dirty="0">
                              <a:effectLst/>
                              <a:latin typeface="Arial" panose="020B0604020202020204" pitchFamily="34" charset="0"/>
                              <a:ea typeface="Times New Roman" panose="02020603050405020304" pitchFamily="18" charset="0"/>
                              <a:cs typeface="Arial" panose="020B0604020202020204" pitchFamily="34" charset="0"/>
                            </a:rPr>
                            <a:t>(674)</a:t>
                          </a:r>
                        </a:p>
                      </a:txBody>
                      <a:tcPr marL="13656" marR="13656" marT="13656" marB="13656" anchor="ctr"/>
                    </a:tc>
                    <a:extLst>
                      <a:ext uri="{0D108BD9-81ED-4DB2-BD59-A6C34878D82A}">
                        <a16:rowId xmlns:a16="http://schemas.microsoft.com/office/drawing/2014/main" val="3399867110"/>
                      </a:ext>
                    </a:extLst>
                  </a:tr>
                  <a:tr h="245880">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i="1" dirty="0">
                              <a:effectLst/>
                              <a:latin typeface="Arial" panose="020B0604020202020204" pitchFamily="34" charset="0"/>
                              <a:cs typeface="Arial" panose="020B0604020202020204" pitchFamily="34" charset="0"/>
                            </a:rPr>
                            <a:t>W - </a:t>
                          </a:r>
                          <a:r>
                            <a:rPr lang="en-US" sz="1600" dirty="0">
                              <a:effectLst/>
                              <a:latin typeface="Arial" panose="020B0604020202020204" pitchFamily="34" charset="0"/>
                              <a:cs typeface="Arial" panose="020B0604020202020204" pitchFamily="34" charset="0"/>
                            </a:rPr>
                            <a:t>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algn="ctr">
                            <a:spcBef>
                              <a:spcPts val="0"/>
                            </a:spcBef>
                            <a:spcAft>
                              <a:spcPts val="0"/>
                            </a:spcAft>
                          </a:pPr>
                          <a:r>
                            <a:rPr lang="en-US" sz="1600" b="0" dirty="0">
                              <a:effectLst/>
                              <a:latin typeface="Arial" panose="020B0604020202020204" pitchFamily="34" charset="0"/>
                              <a:ea typeface="Times New Roman" panose="02020603050405020304" pitchFamily="18" charset="0"/>
                              <a:cs typeface="Arial" panose="020B0604020202020204" pitchFamily="34" charset="0"/>
                            </a:rPr>
                            <a:t>[1.2, 1.4]</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[4.5,    5.1]</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[10.9,   12.0]</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[8.5,    9.3] </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[14.4,   15.7]</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[176.7,  195.7]</a:t>
                          </a:r>
                        </a:p>
                      </a:txBody>
                      <a:tcPr marL="13656" marR="13656" marT="13656" marB="13656" anchor="ctr"/>
                    </a:tc>
                    <a:extLst>
                      <a:ext uri="{0D108BD9-81ED-4DB2-BD59-A6C34878D82A}">
                        <a16:rowId xmlns:a16="http://schemas.microsoft.com/office/drawing/2014/main" val="2495429441"/>
                      </a:ext>
                    </a:extLst>
                  </a:tr>
                  <a:tr h="245880">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i="1" dirty="0">
                              <a:effectLst/>
                              <a:latin typeface="Arial" panose="020B0604020202020204" pitchFamily="34" charset="0"/>
                              <a:cs typeface="Arial" panose="020B0604020202020204" pitchFamily="34" charset="0"/>
                            </a:rPr>
                            <a:t>h</a:t>
                          </a:r>
                          <a:r>
                            <a:rPr lang="en-US" sz="1600" dirty="0">
                              <a:effectLst/>
                              <a:latin typeface="Arial" panose="020B0604020202020204" pitchFamily="34" charset="0"/>
                              <a:cs typeface="Arial" panose="020B0604020202020204" pitchFamily="34" charset="0"/>
                            </a:rPr>
                            <a:t> – 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algn="ctr">
                            <a:spcBef>
                              <a:spcPts val="0"/>
                            </a:spcBef>
                            <a:spcAft>
                              <a:spcPts val="0"/>
                            </a:spcAft>
                          </a:pPr>
                          <a:r>
                            <a:rPr lang="en-US" sz="1600" b="0" dirty="0">
                              <a:effectLst/>
                              <a:latin typeface="Arial" panose="020B0604020202020204" pitchFamily="34" charset="0"/>
                              <a:ea typeface="Times New Roman" panose="02020603050405020304" pitchFamily="18" charset="0"/>
                              <a:cs typeface="Arial" panose="020B0604020202020204" pitchFamily="34" charset="0"/>
                            </a:rPr>
                            <a:t>[437,  755]</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[444,  628]</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[425,  535]</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[430, 521]</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[409, 493]</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[618, 735]</a:t>
                          </a:r>
                        </a:p>
                      </a:txBody>
                      <a:tcPr marL="13656" marR="13656" marT="13656" marB="13656" anchor="ctr"/>
                    </a:tc>
                    <a:extLst>
                      <a:ext uri="{0D108BD9-81ED-4DB2-BD59-A6C34878D82A}">
                        <a16:rowId xmlns:a16="http://schemas.microsoft.com/office/drawing/2014/main" val="1651339528"/>
                      </a:ext>
                    </a:extLst>
                  </a:tr>
                </a:tbl>
              </a:graphicData>
            </a:graphic>
          </p:graphicFrame>
        </mc:Choice>
        <mc:Fallback>
          <p:graphicFrame>
            <p:nvGraphicFramePr>
              <p:cNvPr id="15" name="Table 14">
                <a:extLst>
                  <a:ext uri="{FF2B5EF4-FFF2-40B4-BE49-F238E27FC236}">
                    <a16:creationId xmlns:a16="http://schemas.microsoft.com/office/drawing/2014/main" id="{53680219-8395-5932-25F9-910C87DC9EA8}"/>
                  </a:ext>
                </a:extLst>
              </p:cNvPr>
              <p:cNvGraphicFramePr>
                <a:graphicFrameLocks noGrp="1"/>
              </p:cNvGraphicFramePr>
              <p:nvPr>
                <p:extLst>
                  <p:ext uri="{D42A27DB-BD31-4B8C-83A1-F6EECF244321}">
                    <p14:modId xmlns:p14="http://schemas.microsoft.com/office/powerpoint/2010/main" val="2031050918"/>
                  </p:ext>
                </p:extLst>
              </p:nvPr>
            </p:nvGraphicFramePr>
            <p:xfrm>
              <a:off x="257909" y="5279257"/>
              <a:ext cx="9956608" cy="1519679"/>
            </p:xfrm>
            <a:graphic>
              <a:graphicData uri="http://schemas.openxmlformats.org/drawingml/2006/table">
                <a:tbl>
                  <a:tblPr firstRow="1" firstCol="1" bandRow="1">
                    <a:tableStyleId>{5C22544A-7EE6-4342-B048-85BDC9FD1C3A}</a:tableStyleId>
                  </a:tblPr>
                  <a:tblGrid>
                    <a:gridCol w="1146576">
                      <a:extLst>
                        <a:ext uri="{9D8B030D-6E8A-4147-A177-3AD203B41FA5}">
                          <a16:colId xmlns:a16="http://schemas.microsoft.com/office/drawing/2014/main" val="482943026"/>
                        </a:ext>
                      </a:extLst>
                    </a:gridCol>
                    <a:gridCol w="1388929">
                      <a:extLst>
                        <a:ext uri="{9D8B030D-6E8A-4147-A177-3AD203B41FA5}">
                          <a16:colId xmlns:a16="http://schemas.microsoft.com/office/drawing/2014/main" val="3812837075"/>
                        </a:ext>
                      </a:extLst>
                    </a:gridCol>
                    <a:gridCol w="1413767">
                      <a:extLst>
                        <a:ext uri="{9D8B030D-6E8A-4147-A177-3AD203B41FA5}">
                          <a16:colId xmlns:a16="http://schemas.microsoft.com/office/drawing/2014/main" val="2778465522"/>
                        </a:ext>
                      </a:extLst>
                    </a:gridCol>
                    <a:gridCol w="1415085">
                      <a:extLst>
                        <a:ext uri="{9D8B030D-6E8A-4147-A177-3AD203B41FA5}">
                          <a16:colId xmlns:a16="http://schemas.microsoft.com/office/drawing/2014/main" val="471551852"/>
                        </a:ext>
                      </a:extLst>
                    </a:gridCol>
                    <a:gridCol w="1401348">
                      <a:extLst>
                        <a:ext uri="{9D8B030D-6E8A-4147-A177-3AD203B41FA5}">
                          <a16:colId xmlns:a16="http://schemas.microsoft.com/office/drawing/2014/main" val="3443118725"/>
                        </a:ext>
                      </a:extLst>
                    </a:gridCol>
                    <a:gridCol w="1506440">
                      <a:extLst>
                        <a:ext uri="{9D8B030D-6E8A-4147-A177-3AD203B41FA5}">
                          <a16:colId xmlns:a16="http://schemas.microsoft.com/office/drawing/2014/main" val="2885322203"/>
                        </a:ext>
                      </a:extLst>
                    </a:gridCol>
                    <a:gridCol w="1684463">
                      <a:extLst>
                        <a:ext uri="{9D8B030D-6E8A-4147-A177-3AD203B41FA5}">
                          <a16:colId xmlns:a16="http://schemas.microsoft.com/office/drawing/2014/main" val="4142919110"/>
                        </a:ext>
                      </a:extLst>
                    </a:gridCol>
                  </a:tblGrid>
                  <a:tr h="271152">
                    <a:tc>
                      <a:txBody>
                        <a:bodyPr/>
                        <a:lstStyle/>
                        <a:p>
                          <a:pPr marL="0" marR="0" algn="ctr">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NK1</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NK2</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NK3</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NK4</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NK5</a:t>
                          </a:r>
                        </a:p>
                      </a:txBody>
                      <a:tcPr marL="13656" marR="13656" marT="13656" marB="13656" anchor="ctr">
                        <a:solidFill>
                          <a:srgbClr val="0070C1"/>
                        </a:solidFill>
                      </a:tcPr>
                    </a:tc>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b="0" dirty="0">
                              <a:effectLst/>
                              <a:latin typeface="Arial" panose="020B0604020202020204" pitchFamily="34" charset="0"/>
                              <a:ea typeface="Times New Roman" panose="02020603050405020304" pitchFamily="18" charset="0"/>
                              <a:cs typeface="Arial" panose="020B0604020202020204" pitchFamily="34" charset="0"/>
                            </a:rPr>
                            <a:t>NK6</a:t>
                          </a:r>
                        </a:p>
                      </a:txBody>
                      <a:tcPr marL="13656" marR="13656" marT="13656" marB="13656" anchor="ctr">
                        <a:solidFill>
                          <a:srgbClr val="0070C1"/>
                        </a:solidFill>
                      </a:tcPr>
                    </a:tc>
                    <a:extLst>
                      <a:ext uri="{0D108BD9-81ED-4DB2-BD59-A6C34878D82A}">
                        <a16:rowId xmlns:a16="http://schemas.microsoft.com/office/drawing/2014/main" val="115278445"/>
                      </a:ext>
                    </a:extLst>
                  </a:tr>
                  <a:tr h="271152">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MLE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1.2 (477)  </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4.7 (492)</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11.1 (447)</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8.6 (450)</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14.6 (429)</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183.7 (662)</a:t>
                          </a:r>
                        </a:p>
                      </a:txBody>
                      <a:tcPr marL="13656" marR="13656" marT="13656" marB="13656" anchor="ctr"/>
                    </a:tc>
                    <a:extLst>
                      <a:ext uri="{0D108BD9-81ED-4DB2-BD59-A6C34878D82A}">
                        <a16:rowId xmlns:a16="http://schemas.microsoft.com/office/drawing/2014/main" val="488517907"/>
                      </a:ext>
                    </a:extLst>
                  </a:tr>
                  <a:tr h="435071">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ea typeface="Times New Roman" panose="02020603050405020304" pitchFamily="18" charset="0"/>
                              <a:cs typeface="Arial" panose="020B0604020202020204" pitchFamily="34" charset="0"/>
                            </a:rPr>
                            <a:t>MCMC</a:t>
                          </a:r>
                        </a:p>
                      </a:txBody>
                      <a:tcPr marL="13656" marR="13656" marT="13656" marB="13656" anchor="ctr">
                        <a:solidFill>
                          <a:srgbClr val="0070C1"/>
                        </a:solidFill>
                      </a:tcPr>
                    </a:tc>
                    <a:tc>
                      <a:txBody>
                        <a:bodyPr/>
                        <a:lstStyle/>
                        <a:p>
                          <a:endParaRPr lang="en-US"/>
                        </a:p>
                      </a:txBody>
                      <a:tcPr marL="13656" marR="13656" marT="13656" marB="13656" anchor="ctr">
                        <a:blipFill>
                          <a:blip r:embed="rId5"/>
                          <a:stretch>
                            <a:fillRect l="-82727" t="-134286" r="-533636" b="-148571"/>
                          </a:stretch>
                        </a:blipFill>
                      </a:tcPr>
                    </a:tc>
                    <a:tc>
                      <a:txBody>
                        <a:bodyPr/>
                        <a:lstStyle/>
                        <a:p>
                          <a:endParaRPr lang="en-US"/>
                        </a:p>
                      </a:txBody>
                      <a:tcPr marL="13656" marR="13656" marT="13656" marB="13656" anchor="ctr">
                        <a:blipFill>
                          <a:blip r:embed="rId5"/>
                          <a:stretch>
                            <a:fillRect l="-181081" t="-134286" r="-428829" b="-148571"/>
                          </a:stretch>
                        </a:blipFill>
                      </a:tcPr>
                    </a:tc>
                    <a:tc>
                      <a:txBody>
                        <a:bodyPr/>
                        <a:lstStyle/>
                        <a:p>
                          <a:endParaRPr lang="en-US"/>
                        </a:p>
                      </a:txBody>
                      <a:tcPr marL="13656" marR="13656" marT="13656" marB="13656" anchor="ctr">
                        <a:blipFill>
                          <a:blip r:embed="rId5"/>
                          <a:stretch>
                            <a:fillRect l="-278571" t="-134286" r="-325000" b="-148571"/>
                          </a:stretch>
                        </a:blipFill>
                      </a:tcPr>
                    </a:tc>
                    <a:tc>
                      <a:txBody>
                        <a:bodyPr/>
                        <a:lstStyle/>
                        <a:p>
                          <a:endParaRPr lang="en-US"/>
                        </a:p>
                      </a:txBody>
                      <a:tcPr marL="13656" marR="13656" marT="13656" marB="13656" anchor="ctr">
                        <a:blipFill>
                          <a:blip r:embed="rId5"/>
                          <a:stretch>
                            <a:fillRect l="-385455" t="-134286" r="-230909" b="-148571"/>
                          </a:stretch>
                        </a:blipFill>
                      </a:tcPr>
                    </a:tc>
                    <a:tc>
                      <a:txBody>
                        <a:bodyPr/>
                        <a:lstStyle/>
                        <a:p>
                          <a:endParaRPr lang="en-US"/>
                        </a:p>
                      </a:txBody>
                      <a:tcPr marL="13656" marR="13656" marT="13656" marB="13656" anchor="ctr">
                        <a:blipFill>
                          <a:blip r:embed="rId5"/>
                          <a:stretch>
                            <a:fillRect l="-448739" t="-134286" r="-113445" b="-148571"/>
                          </a:stretch>
                        </a:blipFill>
                      </a:tcPr>
                    </a:tc>
                    <a:tc>
                      <a:txBody>
                        <a:bodyPr/>
                        <a:lstStyle/>
                        <a:p>
                          <a:endParaRPr lang="en-US"/>
                        </a:p>
                      </a:txBody>
                      <a:tcPr marL="13656" marR="13656" marT="13656" marB="13656" anchor="ctr">
                        <a:blipFill>
                          <a:blip r:embed="rId5"/>
                          <a:stretch>
                            <a:fillRect l="-490977" t="-134286" r="-1504" b="-148571"/>
                          </a:stretch>
                        </a:blipFill>
                      </a:tcPr>
                    </a:tc>
                    <a:extLst>
                      <a:ext uri="{0D108BD9-81ED-4DB2-BD59-A6C34878D82A}">
                        <a16:rowId xmlns:a16="http://schemas.microsoft.com/office/drawing/2014/main" val="3399867110"/>
                      </a:ext>
                    </a:extLst>
                  </a:tr>
                  <a:tr h="271152">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i="1" dirty="0">
                              <a:effectLst/>
                              <a:latin typeface="Arial" panose="020B0604020202020204" pitchFamily="34" charset="0"/>
                              <a:cs typeface="Arial" panose="020B0604020202020204" pitchFamily="34" charset="0"/>
                            </a:rPr>
                            <a:t>W - </a:t>
                          </a:r>
                          <a:r>
                            <a:rPr lang="en-US" sz="1600" dirty="0">
                              <a:effectLst/>
                              <a:latin typeface="Arial" panose="020B0604020202020204" pitchFamily="34" charset="0"/>
                              <a:cs typeface="Arial" panose="020B0604020202020204" pitchFamily="34" charset="0"/>
                            </a:rPr>
                            <a:t>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algn="ctr">
                            <a:spcBef>
                              <a:spcPts val="0"/>
                            </a:spcBef>
                            <a:spcAft>
                              <a:spcPts val="0"/>
                            </a:spcAft>
                          </a:pPr>
                          <a:r>
                            <a:rPr lang="en-US" sz="1600" b="0" dirty="0">
                              <a:effectLst/>
                              <a:latin typeface="Arial" panose="020B0604020202020204" pitchFamily="34" charset="0"/>
                              <a:ea typeface="Times New Roman" panose="02020603050405020304" pitchFamily="18" charset="0"/>
                              <a:cs typeface="Arial" panose="020B0604020202020204" pitchFamily="34" charset="0"/>
                            </a:rPr>
                            <a:t>[1.2, 1.4]</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[4.5,    5.1]</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[10.9,   12.0]</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[8.5,    9.3] </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[14.4,   15.7]</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[176.7,  195.7]</a:t>
                          </a:r>
                        </a:p>
                      </a:txBody>
                      <a:tcPr marL="13656" marR="13656" marT="13656" marB="13656" anchor="ctr"/>
                    </a:tc>
                    <a:extLst>
                      <a:ext uri="{0D108BD9-81ED-4DB2-BD59-A6C34878D82A}">
                        <a16:rowId xmlns:a16="http://schemas.microsoft.com/office/drawing/2014/main" val="2495429441"/>
                      </a:ext>
                    </a:extLst>
                  </a:tr>
                  <a:tr h="271152">
                    <a:tc>
                      <a:txBody>
                        <a:bodyPr/>
                        <a:lstStyle/>
                        <a:p>
                          <a:pPr marL="0" marR="0" lvl="0" indent="0" algn="ctr" defTabSz="2090044" rtl="0" eaLnBrk="1" fontAlgn="auto" latinLnBrk="0" hangingPunct="1">
                            <a:lnSpc>
                              <a:spcPct val="100000"/>
                            </a:lnSpc>
                            <a:spcBef>
                              <a:spcPts val="0"/>
                            </a:spcBef>
                            <a:spcAft>
                              <a:spcPts val="0"/>
                            </a:spcAft>
                            <a:buClrTx/>
                            <a:buSzTx/>
                            <a:buFontTx/>
                            <a:buNone/>
                            <a:tabLst/>
                            <a:defRPr/>
                          </a:pPr>
                          <a:r>
                            <a:rPr lang="en-US" sz="1600" i="1" dirty="0">
                              <a:effectLst/>
                              <a:latin typeface="Arial" panose="020B0604020202020204" pitchFamily="34" charset="0"/>
                              <a:cs typeface="Arial" panose="020B0604020202020204" pitchFamily="34" charset="0"/>
                            </a:rPr>
                            <a:t>h</a:t>
                          </a:r>
                          <a:r>
                            <a:rPr lang="en-US" sz="1600" dirty="0">
                              <a:effectLst/>
                              <a:latin typeface="Arial" panose="020B0604020202020204" pitchFamily="34" charset="0"/>
                              <a:cs typeface="Arial" panose="020B0604020202020204" pitchFamily="34" charset="0"/>
                            </a:rPr>
                            <a:t> – 95%</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13656" marR="13656" marT="13656" marB="13656" anchor="ctr">
                        <a:solidFill>
                          <a:srgbClr val="0070C1"/>
                        </a:solidFill>
                      </a:tcPr>
                    </a:tc>
                    <a:tc>
                      <a:txBody>
                        <a:bodyPr/>
                        <a:lstStyle/>
                        <a:p>
                          <a:pPr marL="0" marR="0" algn="ctr">
                            <a:spcBef>
                              <a:spcPts val="0"/>
                            </a:spcBef>
                            <a:spcAft>
                              <a:spcPts val="0"/>
                            </a:spcAft>
                          </a:pPr>
                          <a:r>
                            <a:rPr lang="en-US" sz="1600" b="0" dirty="0">
                              <a:effectLst/>
                              <a:latin typeface="Arial" panose="020B0604020202020204" pitchFamily="34" charset="0"/>
                              <a:ea typeface="Times New Roman" panose="02020603050405020304" pitchFamily="18" charset="0"/>
                              <a:cs typeface="Arial" panose="020B0604020202020204" pitchFamily="34" charset="0"/>
                            </a:rPr>
                            <a:t>[437,  755]</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[444,  628]</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[425,  535]</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[430, 521]</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[409, 493]</a:t>
                          </a:r>
                        </a:p>
                      </a:txBody>
                      <a:tcPr marL="13656" marR="13656" marT="13656" marB="13656" anchor="ct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[618, 735]</a:t>
                          </a:r>
                        </a:p>
                      </a:txBody>
                      <a:tcPr marL="13656" marR="13656" marT="13656" marB="13656" anchor="ctr"/>
                    </a:tc>
                    <a:extLst>
                      <a:ext uri="{0D108BD9-81ED-4DB2-BD59-A6C34878D82A}">
                        <a16:rowId xmlns:a16="http://schemas.microsoft.com/office/drawing/2014/main" val="1651339528"/>
                      </a:ext>
                    </a:extLst>
                  </a:tr>
                </a:tbl>
              </a:graphicData>
            </a:graphic>
          </p:graphicFrame>
        </mc:Fallback>
      </mc:AlternateContent>
      <p:pic>
        <p:nvPicPr>
          <p:cNvPr id="17" name="Picture 16">
            <a:extLst>
              <a:ext uri="{FF2B5EF4-FFF2-40B4-BE49-F238E27FC236}">
                <a16:creationId xmlns:a16="http://schemas.microsoft.com/office/drawing/2014/main" id="{FD23A991-6B04-6B7F-BE69-2ABC61FD9A11}"/>
              </a:ext>
            </a:extLst>
          </p:cNvPr>
          <p:cNvPicPr>
            <a:picLocks noChangeAspect="1"/>
          </p:cNvPicPr>
          <p:nvPr/>
        </p:nvPicPr>
        <p:blipFill>
          <a:blip r:embed="rId6"/>
          <a:stretch>
            <a:fillRect/>
          </a:stretch>
        </p:blipFill>
        <p:spPr>
          <a:xfrm>
            <a:off x="159217" y="1197339"/>
            <a:ext cx="5599801" cy="3999858"/>
          </a:xfrm>
          <a:prstGeom prst="rect">
            <a:avLst/>
          </a:prstGeom>
        </p:spPr>
      </p:pic>
    </p:spTree>
    <p:extLst>
      <p:ext uri="{BB962C8B-B14F-4D97-AF65-F5344CB8AC3E}">
        <p14:creationId xmlns:p14="http://schemas.microsoft.com/office/powerpoint/2010/main" val="159844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CF3042-60A2-BEC1-AC32-C464DF152525}"/>
              </a:ext>
            </a:extLst>
          </p:cNvPr>
          <p:cNvPicPr>
            <a:picLocks noChangeAspect="1"/>
          </p:cNvPicPr>
          <p:nvPr/>
        </p:nvPicPr>
        <p:blipFill>
          <a:blip r:embed="rId2"/>
          <a:stretch>
            <a:fillRect/>
          </a:stretch>
        </p:blipFill>
        <p:spPr>
          <a:xfrm>
            <a:off x="9325244" y="242272"/>
            <a:ext cx="2616200" cy="546100"/>
          </a:xfrm>
          <a:prstGeom prst="rect">
            <a:avLst/>
          </a:prstGeom>
        </p:spPr>
      </p:pic>
      <p:sp>
        <p:nvSpPr>
          <p:cNvPr id="7" name="Title 1">
            <a:extLst>
              <a:ext uri="{FF2B5EF4-FFF2-40B4-BE49-F238E27FC236}">
                <a16:creationId xmlns:a16="http://schemas.microsoft.com/office/drawing/2014/main" id="{58F4BFF2-8588-A0EC-DB9F-D1FC7BB98964}"/>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P2.1-509</a:t>
            </a:r>
            <a:endParaRPr lang="en-AT" sz="24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CC4B3E1-DB91-A288-4261-2D4298CDA6CD}"/>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Transportable Yield Estimates</a:t>
            </a:r>
          </a:p>
        </p:txBody>
      </p:sp>
      <p:sp>
        <p:nvSpPr>
          <p:cNvPr id="9" name="Title 1">
            <a:extLst>
              <a:ext uri="{FF2B5EF4-FFF2-40B4-BE49-F238E27FC236}">
                <a16:creationId xmlns:a16="http://schemas.microsoft.com/office/drawing/2014/main" id="{10D1EA3F-A32B-1D9B-188E-3719DFDD03E0}"/>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chemeClr val="bg1"/>
                </a:solidFill>
                <a:latin typeface="Arial" panose="020B0604020202020204" pitchFamily="34" charset="0"/>
                <a:cs typeface="Arial" panose="020B0604020202020204" pitchFamily="34" charset="0"/>
              </a:rPr>
              <a:t>P2.1-509</a:t>
            </a:r>
            <a:endParaRPr lang="en-AT" sz="800" b="1" dirty="0">
              <a:solidFill>
                <a:schemeClr val="bg1"/>
              </a:solidFill>
              <a:latin typeface="Arial" panose="020B0604020202020204" pitchFamily="34" charset="0"/>
              <a:cs typeface="Arial" panose="020B0604020202020204" pitchFamily="34" charset="0"/>
            </a:endParaRPr>
          </a:p>
        </p:txBody>
      </p:sp>
      <p:pic>
        <p:nvPicPr>
          <p:cNvPr id="10" name="Picture 9" descr="Chart, treemap chart&#10;&#10;Description automatically generated">
            <a:extLst>
              <a:ext uri="{FF2B5EF4-FFF2-40B4-BE49-F238E27FC236}">
                <a16:creationId xmlns:a16="http://schemas.microsoft.com/office/drawing/2014/main" id="{9F7A26D3-C92D-91CF-FBBA-5B80BD17AE24}"/>
              </a:ext>
            </a:extLst>
          </p:cNvPr>
          <p:cNvPicPr>
            <a:picLocks noChangeAspect="1"/>
          </p:cNvPicPr>
          <p:nvPr/>
        </p:nvPicPr>
        <p:blipFill rotWithShape="1">
          <a:blip r:embed="rId3"/>
          <a:srcRect l="2095" t="9192" r="12305"/>
          <a:stretch/>
        </p:blipFill>
        <p:spPr>
          <a:xfrm>
            <a:off x="439862" y="2759843"/>
            <a:ext cx="4529002" cy="3595611"/>
          </a:xfrm>
          <a:prstGeom prst="rect">
            <a:avLst/>
          </a:prstGeom>
        </p:spPr>
      </p:pic>
      <p:sp>
        <p:nvSpPr>
          <p:cNvPr id="11" name="TextBox 10">
            <a:extLst>
              <a:ext uri="{FF2B5EF4-FFF2-40B4-BE49-F238E27FC236}">
                <a16:creationId xmlns:a16="http://schemas.microsoft.com/office/drawing/2014/main" id="{D394FD8A-40B3-C129-9682-00BB0676BF16}"/>
              </a:ext>
            </a:extLst>
          </p:cNvPr>
          <p:cNvSpPr txBox="1"/>
          <p:nvPr/>
        </p:nvSpPr>
        <p:spPr>
          <a:xfrm>
            <a:off x="480647" y="6383075"/>
            <a:ext cx="4796677" cy="400110"/>
          </a:xfrm>
          <a:prstGeom prst="rect">
            <a:avLst/>
          </a:prstGeom>
          <a:noFill/>
        </p:spPr>
        <p:txBody>
          <a:bodyPr wrap="square">
            <a:spAutoFit/>
          </a:bodyPr>
          <a:lstStyle/>
          <a:p>
            <a:r>
              <a:rPr lang="en-US" sz="2000" dirty="0">
                <a:solidFill>
                  <a:srgbClr val="000F7E"/>
                </a:solidFill>
                <a:latin typeface="Arial" panose="020B0604020202020204" pitchFamily="34" charset="0"/>
              </a:rPr>
              <a:t>Synthetic Source Type is ‘Granite’</a:t>
            </a:r>
            <a:endParaRPr lang="en-US" sz="2000" dirty="0"/>
          </a:p>
        </p:txBody>
      </p:sp>
      <p:sp>
        <p:nvSpPr>
          <p:cNvPr id="12" name="TextBox 11">
            <a:extLst>
              <a:ext uri="{FF2B5EF4-FFF2-40B4-BE49-F238E27FC236}">
                <a16:creationId xmlns:a16="http://schemas.microsoft.com/office/drawing/2014/main" id="{18CE3A9D-2A5F-EC87-7FE6-8C4FCC68FADE}"/>
              </a:ext>
            </a:extLst>
          </p:cNvPr>
          <p:cNvSpPr txBox="1"/>
          <p:nvPr/>
        </p:nvSpPr>
        <p:spPr>
          <a:xfrm>
            <a:off x="5622350" y="6328492"/>
            <a:ext cx="4796677" cy="400110"/>
          </a:xfrm>
          <a:prstGeom prst="rect">
            <a:avLst/>
          </a:prstGeom>
          <a:noFill/>
        </p:spPr>
        <p:txBody>
          <a:bodyPr wrap="square">
            <a:spAutoFit/>
          </a:bodyPr>
          <a:lstStyle/>
          <a:p>
            <a:r>
              <a:rPr lang="en-US" sz="2000" dirty="0">
                <a:solidFill>
                  <a:srgbClr val="000F7E"/>
                </a:solidFill>
                <a:latin typeface="Arial" panose="020B0604020202020204" pitchFamily="34" charset="0"/>
              </a:rPr>
              <a:t>Assumed ratio error is 2 x DPRK (~0.12)</a:t>
            </a:r>
            <a:endParaRPr lang="en-US" sz="2000" dirty="0"/>
          </a:p>
        </p:txBody>
      </p:sp>
      <p:pic>
        <p:nvPicPr>
          <p:cNvPr id="13" name="Picture 12" descr="A picture containing text, screenshot, font, number&#10;&#10;Description automatically generated">
            <a:extLst>
              <a:ext uri="{FF2B5EF4-FFF2-40B4-BE49-F238E27FC236}">
                <a16:creationId xmlns:a16="http://schemas.microsoft.com/office/drawing/2014/main" id="{9418C12F-6ECC-09DB-C8C4-EE3921CAB1EA}"/>
              </a:ext>
            </a:extLst>
          </p:cNvPr>
          <p:cNvPicPr>
            <a:picLocks noChangeAspect="1"/>
          </p:cNvPicPr>
          <p:nvPr/>
        </p:nvPicPr>
        <p:blipFill rotWithShape="1">
          <a:blip r:embed="rId4"/>
          <a:srcRect t="8358" r="13361"/>
          <a:stretch/>
        </p:blipFill>
        <p:spPr>
          <a:xfrm>
            <a:off x="5622350" y="2759843"/>
            <a:ext cx="4495040" cy="3568649"/>
          </a:xfrm>
          <a:prstGeom prst="rect">
            <a:avLst/>
          </a:prstGeom>
        </p:spPr>
      </p:pic>
      <p:sp>
        <p:nvSpPr>
          <p:cNvPr id="14" name="TextBox 13">
            <a:extLst>
              <a:ext uri="{FF2B5EF4-FFF2-40B4-BE49-F238E27FC236}">
                <a16:creationId xmlns:a16="http://schemas.microsoft.com/office/drawing/2014/main" id="{CE69D648-6DA0-A6E5-B90A-2AF35FFB393E}"/>
              </a:ext>
            </a:extLst>
          </p:cNvPr>
          <p:cNvSpPr txBox="1"/>
          <p:nvPr/>
        </p:nvSpPr>
        <p:spPr>
          <a:xfrm>
            <a:off x="480647" y="1166843"/>
            <a:ext cx="9950093" cy="1477328"/>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Coda spectral ratio measurements at the DPRK test site carry the information needed for absolute yield &amp; DOB estimation.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The inversion procedure presented using the coda spectral ratios eliminates the path, and site effects, and is only weakly dependent on the near-source media properties</a:t>
            </a:r>
          </a:p>
        </p:txBody>
      </p:sp>
    </p:spTree>
    <p:extLst>
      <p:ext uri="{BB962C8B-B14F-4D97-AF65-F5344CB8AC3E}">
        <p14:creationId xmlns:p14="http://schemas.microsoft.com/office/powerpoint/2010/main" val="63220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5C922BF-374C-437C-83B0-818791E15331}"/>
              </a:ext>
            </a:extLst>
          </p:cNvPr>
          <p:cNvPicPr>
            <a:picLocks noChangeAspect="1"/>
          </p:cNvPicPr>
          <p:nvPr/>
        </p:nvPicPr>
        <p:blipFill>
          <a:blip r:embed="rId2"/>
          <a:stretch>
            <a:fillRect/>
          </a:stretch>
        </p:blipFill>
        <p:spPr>
          <a:xfrm>
            <a:off x="9325244" y="242272"/>
            <a:ext cx="2616200" cy="546100"/>
          </a:xfrm>
          <a:prstGeom prst="rect">
            <a:avLst/>
          </a:prstGeom>
        </p:spPr>
      </p:pic>
      <p:sp>
        <p:nvSpPr>
          <p:cNvPr id="7" name="Title 1">
            <a:extLst>
              <a:ext uri="{FF2B5EF4-FFF2-40B4-BE49-F238E27FC236}">
                <a16:creationId xmlns:a16="http://schemas.microsoft.com/office/drawing/2014/main" id="{E34FBDA9-7CFF-79CC-88D9-84A2647B96B0}"/>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P2.1-509</a:t>
            </a:r>
            <a:endParaRPr lang="en-AT" sz="240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5707358-DC45-AF2A-40C5-BE42C7A7F54C}"/>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793EE3D-F59F-9156-6C48-724C4B685699}"/>
              </a:ext>
            </a:extLst>
          </p:cNvPr>
          <p:cNvSpPr txBox="1">
            <a:spLocks/>
          </p:cNvSpPr>
          <p:nvPr/>
        </p:nvSpPr>
        <p:spPr>
          <a:xfrm>
            <a:off x="10770878" y="5934501"/>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1" dirty="0">
                <a:solidFill>
                  <a:schemeClr val="bg1"/>
                </a:solidFill>
                <a:latin typeface="Arial" panose="020B0604020202020204" pitchFamily="34" charset="0"/>
                <a:cs typeface="Arial" panose="020B0604020202020204" pitchFamily="34" charset="0"/>
              </a:rPr>
              <a:t>P2.1-509</a:t>
            </a:r>
            <a:endParaRPr lang="en-AT" sz="8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3209850-7CC5-F3BE-348F-99E0852BBE37}"/>
              </a:ext>
            </a:extLst>
          </p:cNvPr>
          <p:cNvSpPr txBox="1"/>
          <p:nvPr/>
        </p:nvSpPr>
        <p:spPr>
          <a:xfrm>
            <a:off x="446456" y="1264357"/>
            <a:ext cx="9768061" cy="569386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a:t>
            </a:r>
            <a:r>
              <a:rPr lang="en-AT" sz="2000">
                <a:latin typeface="Arial" panose="020B0604020202020204" pitchFamily="34" charset="0"/>
                <a:cs typeface="Arial" panose="020B0604020202020204" pitchFamily="34" charset="0"/>
              </a:rPr>
              <a:t>his Ground-based Nuclear Detonation Detection (GNDD) research was funded by the National Nuclear Security Administration, Defense Nuclear Nonproliferation Research and Development (NNSA DNN R&amp;D). This work was performed under the auspices of the U.S. Department of Energy by Los Alamos National Laboratory. Los Alamos National Laboratory is managed by Triad National Security, LLC, under Contract 89233218CNA000001.</a:t>
            </a: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Delbridge</a:t>
            </a:r>
            <a:r>
              <a:rPr lang="en-US" sz="2000" dirty="0">
                <a:latin typeface="Arial" panose="020B0604020202020204" pitchFamily="34" charset="0"/>
                <a:cs typeface="Arial" panose="020B0604020202020204" pitchFamily="34" charset="0"/>
              </a:rPr>
              <a:t>, B. G., Carmichael, J. D., Phillips, W. S., Cleveland, K. M., </a:t>
            </a:r>
            <a:r>
              <a:rPr lang="en-US" sz="2000" dirty="0" err="1">
                <a:latin typeface="Arial" panose="020B0604020202020204" pitchFamily="34" charset="0"/>
                <a:cs typeface="Arial" panose="020B0604020202020204" pitchFamily="34" charset="0"/>
              </a:rPr>
              <a:t>Begnaud</a:t>
            </a:r>
            <a:r>
              <a:rPr lang="en-US" sz="2000" dirty="0">
                <a:latin typeface="Arial" panose="020B0604020202020204" pitchFamily="34" charset="0"/>
                <a:cs typeface="Arial" panose="020B0604020202020204" pitchFamily="34" charset="0"/>
              </a:rPr>
              <a:t>, M. L., &amp; </a:t>
            </a:r>
            <a:r>
              <a:rPr lang="en-US" sz="2000" dirty="0" err="1">
                <a:latin typeface="Arial" panose="020B0604020202020204" pitchFamily="34" charset="0"/>
                <a:cs typeface="Arial" panose="020B0604020202020204" pitchFamily="34" charset="0"/>
              </a:rPr>
              <a:t>Gammans</a:t>
            </a:r>
            <a:r>
              <a:rPr lang="en-US" sz="2000" dirty="0">
                <a:latin typeface="Arial" panose="020B0604020202020204" pitchFamily="34" charset="0"/>
                <a:cs typeface="Arial" panose="020B0604020202020204" pitchFamily="34" charset="0"/>
              </a:rPr>
              <a:t>, C. (2023). </a:t>
            </a:r>
            <a:r>
              <a:rPr lang="en-US" sz="2000" b="1" dirty="0">
                <a:latin typeface="Arial" panose="020B0604020202020204" pitchFamily="34" charset="0"/>
                <a:cs typeface="Arial" panose="020B0604020202020204" pitchFamily="34" charset="0"/>
              </a:rPr>
              <a:t>Source characterization of the declared North Korean nuclear tests from regional distance coda wave spectral ratios. </a:t>
            </a:r>
            <a:r>
              <a:rPr lang="en-US" sz="2000" i="1" dirty="0">
                <a:latin typeface="Arial" panose="020B0604020202020204" pitchFamily="34" charset="0"/>
                <a:cs typeface="Arial" panose="020B0604020202020204" pitchFamily="34" charset="0"/>
              </a:rPr>
              <a:t>Journal of Geophysical Research: Solid Earth</a:t>
            </a:r>
            <a:r>
              <a:rPr lang="en-US" sz="2000" dirty="0">
                <a:latin typeface="Arial" panose="020B0604020202020204" pitchFamily="34" charset="0"/>
                <a:cs typeface="Arial" panose="020B0604020202020204" pitchFamily="34" charset="0"/>
              </a:rPr>
              <a:t>, 128, e2022JB024728. </a:t>
            </a:r>
            <a:r>
              <a:rPr lang="en-US" sz="2000" dirty="0">
                <a:latin typeface="Arial" panose="020B0604020202020204" pitchFamily="34" charset="0"/>
                <a:cs typeface="Arial" panose="020B0604020202020204" pitchFamily="34" charset="0"/>
                <a:hlinkClick r:id="rId3"/>
              </a:rPr>
              <a:t>https://doi.org/10.1029/2022JB024728</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Delbridge, B. G. , Phillips, W. S., </a:t>
            </a:r>
            <a:r>
              <a:rPr lang="en-US" sz="2000" dirty="0" err="1">
                <a:latin typeface="Arial" panose="020B0604020202020204" pitchFamily="34" charset="0"/>
                <a:cs typeface="Arial" panose="020B0604020202020204" pitchFamily="34" charset="0"/>
              </a:rPr>
              <a:t>Kintner</a:t>
            </a:r>
            <a:r>
              <a:rPr lang="en-US" sz="2000" dirty="0">
                <a:latin typeface="Arial" panose="020B0604020202020204" pitchFamily="34" charset="0"/>
                <a:cs typeface="Arial" panose="020B0604020202020204" pitchFamily="34" charset="0"/>
              </a:rPr>
              <a:t>, J., Carmichael, J. D. (2022). Transportable absolute yields of underground nuclear explosions: Application to the North Korean Nuclear Tests. LA-UR-22-26939. DOI: 10.2172/1876764 </a:t>
            </a:r>
            <a:r>
              <a:rPr lang="en-US" sz="2000" dirty="0">
                <a:latin typeface="Arial" panose="020B0604020202020204" pitchFamily="34" charset="0"/>
                <a:cs typeface="Arial" panose="020B0604020202020204" pitchFamily="34" charset="0"/>
                <a:hlinkClick r:id="rId4"/>
              </a:rPr>
              <a:t>https://www.osti.gov/biblio/1876764/</a:t>
            </a:r>
            <a:endParaRPr lang="en-US" sz="2000" dirty="0">
              <a:latin typeface="Arial" panose="020B0604020202020204" pitchFamily="34" charset="0"/>
              <a:cs typeface="Arial" panose="020B0604020202020204" pitchFamily="34" charset="0"/>
            </a:endParaRPr>
          </a:p>
          <a:p>
            <a:endParaRPr lang="en-US" sz="1200" dirty="0"/>
          </a:p>
          <a:p>
            <a:endParaRPr lang="en-US" sz="1200" dirty="0"/>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2917</TotalTime>
  <Words>1070</Words>
  <Application>Microsoft Macintosh PowerPoint</Application>
  <PresentationFormat>Widescreen</PresentationFormat>
  <Paragraphs>115</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Cambria Math</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ftuser</cp:lastModifiedBy>
  <cp:revision>33</cp:revision>
  <dcterms:created xsi:type="dcterms:W3CDTF">2023-04-18T13:25:54Z</dcterms:created>
  <dcterms:modified xsi:type="dcterms:W3CDTF">2023-06-12T21:58:25Z</dcterms:modified>
</cp:coreProperties>
</file>