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9"/>
  </p:notesMasterIdLst>
  <p:sldIdLst>
    <p:sldId id="261" r:id="rId3"/>
    <p:sldId id="256" r:id="rId4"/>
    <p:sldId id="262" r:id="rId5"/>
    <p:sldId id="263" r:id="rId6"/>
    <p:sldId id="264" r:id="rId7"/>
    <p:sldId id="265" r:id="rId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4E5F0F-3BA0-413D-8BE7-9507B7F877CD}" v="2" dt="2023-06-09T14:33:10.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119" d="100"/>
          <a:sy n="119"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Sherif Mohamed" userId="10b1fa16-887f-4e95-980a-255ac56c2362" providerId="ADAL" clId="{9F4E5F0F-3BA0-413D-8BE7-9507B7F877CD}"/>
    <pc:docChg chg="modSld">
      <pc:chgData name="ALI Sherif Mohamed" userId="10b1fa16-887f-4e95-980a-255ac56c2362" providerId="ADAL" clId="{9F4E5F0F-3BA0-413D-8BE7-9507B7F877CD}" dt="2023-06-09T14:56:26.261" v="14" actId="1035"/>
      <pc:docMkLst>
        <pc:docMk/>
      </pc:docMkLst>
      <pc:sldChg chg="modSp mod">
        <pc:chgData name="ALI Sherif Mohamed" userId="10b1fa16-887f-4e95-980a-255ac56c2362" providerId="ADAL" clId="{9F4E5F0F-3BA0-413D-8BE7-9507B7F877CD}" dt="2023-06-09T14:56:26.261" v="14" actId="1035"/>
        <pc:sldMkLst>
          <pc:docMk/>
          <pc:sldMk cId="607453612" sldId="256"/>
        </pc:sldMkLst>
        <pc:spChg chg="mod">
          <ac:chgData name="ALI Sherif Mohamed" userId="10b1fa16-887f-4e95-980a-255ac56c2362" providerId="ADAL" clId="{9F4E5F0F-3BA0-413D-8BE7-9507B7F877CD}" dt="2023-06-09T14:21:11.664" v="4" actId="20577"/>
          <ac:spMkLst>
            <pc:docMk/>
            <pc:sldMk cId="607453612" sldId="256"/>
            <ac:spMk id="4" creationId="{12DC6A86-F2B2-5E99-C172-4D60A89BAB6D}"/>
          </ac:spMkLst>
        </pc:spChg>
        <pc:spChg chg="mod">
          <ac:chgData name="ALI Sherif Mohamed" userId="10b1fa16-887f-4e95-980a-255ac56c2362" providerId="ADAL" clId="{9F4E5F0F-3BA0-413D-8BE7-9507B7F877CD}" dt="2023-06-09T14:56:26.261" v="14" actId="1035"/>
          <ac:spMkLst>
            <pc:docMk/>
            <pc:sldMk cId="607453612" sldId="256"/>
            <ac:spMk id="104" creationId="{E0AD5CEC-9298-F110-5328-8181D7E0FF81}"/>
          </ac:spMkLst>
        </pc:spChg>
      </pc:sldChg>
      <pc:sldChg chg="addSp delSp modSp">
        <pc:chgData name="ALI Sherif Mohamed" userId="10b1fa16-887f-4e95-980a-255ac56c2362" providerId="ADAL" clId="{9F4E5F0F-3BA0-413D-8BE7-9507B7F877CD}" dt="2023-06-09T14:33:10.980" v="6"/>
        <pc:sldMkLst>
          <pc:docMk/>
          <pc:sldMk cId="2852003000" sldId="265"/>
        </pc:sldMkLst>
        <pc:spChg chg="add del mod">
          <ac:chgData name="ALI Sherif Mohamed" userId="10b1fa16-887f-4e95-980a-255ac56c2362" providerId="ADAL" clId="{9F4E5F0F-3BA0-413D-8BE7-9507B7F877CD}" dt="2023-06-09T14:33:10.980" v="6"/>
          <ac:spMkLst>
            <pc:docMk/>
            <pc:sldMk cId="2852003000" sldId="265"/>
            <ac:spMk id="9" creationId="{2FD0E54D-EAE7-B362-E61B-F65A4C0395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D7724-DABB-4BC6-8DF2-6A9DBBAA593D}" type="datetimeFigureOut">
              <a:rPr lang="en-GB" smtClean="0"/>
              <a:t>09/06/2023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17B05-9516-44CC-99CD-E432898DD36F}" type="slidenum">
              <a:rPr lang="en-GB" smtClean="0"/>
              <a:t>‹#›</a:t>
            </a:fld>
            <a:endParaRPr lang="en-GB"/>
          </a:p>
        </p:txBody>
      </p:sp>
    </p:spTree>
    <p:extLst>
      <p:ext uri="{BB962C8B-B14F-4D97-AF65-F5344CB8AC3E}">
        <p14:creationId xmlns:p14="http://schemas.microsoft.com/office/powerpoint/2010/main" val="285334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09/06/2023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09/06/2023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09/06/2023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09/06/2023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09/06/2023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09/06/2023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09/06/2023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09/06/2023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09/06/2023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09/06/2023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09/06/2023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3818" y="278271"/>
            <a:ext cx="7372077" cy="1585049"/>
          </a:xfrm>
          <a:prstGeom prst="rect">
            <a:avLst/>
          </a:prstGeom>
          <a:noFill/>
        </p:spPr>
        <p:txBody>
          <a:bodyPr wrap="square" rtlCol="0">
            <a:spAutoFit/>
          </a:bodyPr>
          <a:lstStyle/>
          <a:p>
            <a:pPr algn="ctr">
              <a:spcAft>
                <a:spcPts val="1200"/>
              </a:spcAft>
            </a:pPr>
            <a:r>
              <a:rPr lang="en-GB" b="1" dirty="0">
                <a:solidFill>
                  <a:schemeClr val="bg1"/>
                </a:solidFill>
                <a:latin typeface="Arial" panose="020B0604020202020204" pitchFamily="34" charset="0"/>
                <a:cs typeface="Arial" panose="020B0604020202020204" pitchFamily="34" charset="0"/>
              </a:rPr>
              <a:t>Interactive analysis perspective on the implementation of the NET-VISA in the IDC bulletin production</a:t>
            </a:r>
          </a:p>
          <a:p>
            <a:pPr algn="ctr">
              <a:spcAft>
                <a:spcPts val="600"/>
              </a:spcAft>
            </a:pPr>
            <a:r>
              <a:rPr lang="en-US" sz="1600" b="1" dirty="0">
                <a:solidFill>
                  <a:schemeClr val="bg1"/>
                </a:solidFill>
                <a:latin typeface="Arial" panose="020B0604020202020204" pitchFamily="34" charset="0"/>
                <a:cs typeface="Arial" panose="020B0604020202020204" pitchFamily="34" charset="0"/>
              </a:rPr>
              <a:t>Sherif Ali</a:t>
            </a:r>
            <a:r>
              <a:rPr lang="en-US" sz="1600" dirty="0">
                <a:solidFill>
                  <a:schemeClr val="bg1"/>
                </a:solidFill>
                <a:latin typeface="Arial" panose="020B0604020202020204" pitchFamily="34" charset="0"/>
                <a:cs typeface="Arial" panose="020B0604020202020204" pitchFamily="34" charset="0"/>
              </a:rPr>
              <a:t>, Ehsan Qorbani, Onkgopotse </a:t>
            </a:r>
            <a:r>
              <a:rPr lang="en-GB" sz="1600" dirty="0" err="1">
                <a:solidFill>
                  <a:schemeClr val="bg1"/>
                </a:solidFill>
                <a:latin typeface="Arial" panose="020B0604020202020204" pitchFamily="34" charset="0"/>
                <a:cs typeface="Arial" panose="020B0604020202020204" pitchFamily="34" charset="0"/>
              </a:rPr>
              <a:t>Ntibinyane</a:t>
            </a:r>
            <a:r>
              <a:rPr lang="en-GB" sz="1600" dirty="0">
                <a:solidFill>
                  <a:schemeClr val="bg1"/>
                </a:solidFill>
                <a:latin typeface="Arial" panose="020B0604020202020204" pitchFamily="34" charset="0"/>
                <a:cs typeface="Arial" panose="020B0604020202020204" pitchFamily="34" charset="0"/>
              </a:rPr>
              <a:t>, Ronan Le Bras, Gerard </a:t>
            </a:r>
            <a:r>
              <a:rPr lang="en-GB" sz="1600" dirty="0" err="1">
                <a:solidFill>
                  <a:schemeClr val="bg1"/>
                </a:solidFill>
                <a:latin typeface="Arial" panose="020B0604020202020204" pitchFamily="34" charset="0"/>
                <a:cs typeface="Arial" panose="020B0604020202020204" pitchFamily="34" charset="0"/>
              </a:rPr>
              <a:t>Rambolamanana</a:t>
            </a:r>
            <a:endParaRPr lang="en-AT" sz="1600" dirty="0">
              <a:solidFill>
                <a:schemeClr val="bg1"/>
              </a:solidFill>
              <a:latin typeface="Arial" panose="020B0604020202020204" pitchFamily="34" charset="0"/>
              <a:cs typeface="Arial" panose="020B0604020202020204" pitchFamily="34" charset="0"/>
            </a:endParaRPr>
          </a:p>
          <a:p>
            <a:pPr algn="ctr"/>
            <a:r>
              <a:rPr lang="en-GB" sz="1400" dirty="0">
                <a:solidFill>
                  <a:schemeClr val="bg1"/>
                </a:solidFill>
                <a:latin typeface="Arial" panose="020B0604020202020204" pitchFamily="34" charset="0"/>
                <a:cs typeface="Arial" panose="020B0604020202020204" pitchFamily="34" charset="0"/>
              </a:rPr>
              <a:t>  </a:t>
            </a:r>
            <a:r>
              <a:rPr lang="it-IT" sz="1400" dirty="0">
                <a:solidFill>
                  <a:schemeClr val="bg1"/>
                </a:solidFill>
                <a:latin typeface="Arial" panose="020B0604020202020204" pitchFamily="34" charset="0"/>
                <a:cs typeface="Arial" panose="020B0604020202020204" pitchFamily="34" charset="0"/>
              </a:rPr>
              <a:t>International Data Centre, CTBTO Preparatory Commission, Vienna, Austria</a:t>
            </a:r>
            <a:endParaRPr lang="en-AT"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49033" y="2958859"/>
            <a:ext cx="2160059" cy="2130377"/>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CTBTO IMS station data are being processed by automatic processing (GA), interactively analysed, and reviewed, resulting in IDC bulletins. The NET-VISA is designed to process IMS data to reduce the number of missed and false events in automatic processing.</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P2.1-575</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715177" y="2963684"/>
            <a:ext cx="1995246" cy="2062590"/>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GB" sz="1300" dirty="0">
                <a:latin typeface="Arial" panose="020B0604020202020204" pitchFamily="34" charset="0"/>
                <a:cs typeface="Arial" panose="020B0604020202020204" pitchFamily="34" charset="0"/>
              </a:rPr>
              <a:t>NET-VISA has been implemented in operation as an additional event scanner tool since January 2018. In this study, we assess the effect of the NET-VISA automatic scanner on the number of events in the IDC REB and LEB bulletins.</a:t>
            </a:r>
            <a:r>
              <a:rPr lang="en-GB"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We used three distinct time periods to evaluate the NET-VISA performance. The results show a 4.6% increase in the number of LEB events after including the NET-VISA scanner in operation, with an average of 7 events per day, and an increase of 17.90% in the number of scanned events.</a:t>
            </a:r>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A comparison between the different bulletins in distinct periods shows NET-VISA is beneficial to build more valid events, providing opportunities to improve nuclear-test-ban monitoring.</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71235" y="14574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Introduction</a:t>
            </a:r>
            <a:endParaRPr lang="en-AT" sz="2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P2.1-575</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2DC6A86-F2B2-5E99-C172-4D60A89BAB6D}"/>
              </a:ext>
            </a:extLst>
          </p:cNvPr>
          <p:cNvSpPr txBox="1">
            <a:spLocks/>
          </p:cNvSpPr>
          <p:nvPr/>
        </p:nvSpPr>
        <p:spPr>
          <a:xfrm>
            <a:off x="199847" y="1154890"/>
            <a:ext cx="10455932" cy="2064157"/>
          </a:xfrm>
        </p:spPr>
        <p:txBody>
          <a:bodyPr vert="horz" lIns="91440" tIns="45720" rIns="91440" bIns="45720" rtlCol="0" anchor="t">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600" dirty="0">
                <a:ea typeface="+mn-lt"/>
                <a:cs typeface="+mn-lt"/>
              </a:rPr>
              <a:t>Data from the International Monitoring System (IMS) stations of the CTBTO are being processed by automatic processing, Global Association, then interactively analysed and reviewed, resulting in the International Data Centre (IDC) bulletins. </a:t>
            </a:r>
          </a:p>
          <a:p>
            <a:pPr algn="just"/>
            <a:r>
              <a:rPr lang="en-GB" sz="1600" dirty="0">
                <a:ea typeface="+mn-lt"/>
                <a:cs typeface="+mn-lt"/>
              </a:rPr>
              <a:t>Analysts first review the Standard Events List (SEL3), produced by the Global Association (GA).</a:t>
            </a:r>
          </a:p>
          <a:p>
            <a:pPr algn="just"/>
            <a:r>
              <a:rPr lang="en-GB" sz="1600" dirty="0">
                <a:ea typeface="+mn-lt"/>
                <a:cs typeface="+mn-lt"/>
              </a:rPr>
              <a:t>They then examine additional events brought to their attention by an auto GA scanner. </a:t>
            </a:r>
          </a:p>
          <a:p>
            <a:pPr algn="just"/>
            <a:r>
              <a:rPr lang="en-GB" sz="1600" dirty="0">
                <a:ea typeface="+mn-lt"/>
                <a:cs typeface="+mn-lt"/>
              </a:rPr>
              <a:t>NET-VISA is the next-generation SHI automatic event detector. It has been used operationally as a NET-VISA scanner in addition to the GA scanner since January 2018. </a:t>
            </a:r>
          </a:p>
          <a:p>
            <a:pPr algn="just"/>
            <a:r>
              <a:rPr lang="en-GB" sz="1600" dirty="0">
                <a:ea typeface="+mn-lt"/>
                <a:cs typeface="+mn-lt"/>
              </a:rPr>
              <a:t>NET-VISA also produces VSEL3 in parallel, which uses the same detections as SEL3. </a:t>
            </a:r>
          </a:p>
        </p:txBody>
      </p:sp>
      <p:grpSp>
        <p:nvGrpSpPr>
          <p:cNvPr id="5" name="Group 4">
            <a:extLst>
              <a:ext uri="{FF2B5EF4-FFF2-40B4-BE49-F238E27FC236}">
                <a16:creationId xmlns:a16="http://schemas.microsoft.com/office/drawing/2014/main" id="{AF60C689-C6D4-BD1C-5919-922E7AA51B4C}"/>
              </a:ext>
            </a:extLst>
          </p:cNvPr>
          <p:cNvGrpSpPr/>
          <p:nvPr/>
        </p:nvGrpSpPr>
        <p:grpSpPr>
          <a:xfrm>
            <a:off x="148981" y="3223482"/>
            <a:ext cx="10371237" cy="4601847"/>
            <a:chOff x="426067" y="1713444"/>
            <a:chExt cx="11656927" cy="5080990"/>
          </a:xfrm>
        </p:grpSpPr>
        <p:sp>
          <p:nvSpPr>
            <p:cNvPr id="7" name="Arrow: Right 6">
              <a:extLst>
                <a:ext uri="{FF2B5EF4-FFF2-40B4-BE49-F238E27FC236}">
                  <a16:creationId xmlns:a16="http://schemas.microsoft.com/office/drawing/2014/main" id="{CA9AC37A-5CA7-47E8-5A9E-541AA95A27E4}"/>
                </a:ext>
              </a:extLst>
            </p:cNvPr>
            <p:cNvSpPr/>
            <p:nvPr/>
          </p:nvSpPr>
          <p:spPr>
            <a:xfrm>
              <a:off x="2330943" y="4540575"/>
              <a:ext cx="9752051" cy="855120"/>
            </a:xfrm>
            <a:prstGeom prst="rightArrow">
              <a:avLst/>
            </a:prstGeom>
            <a:solidFill>
              <a:srgbClr val="DB2DBA">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pic>
          <p:nvPicPr>
            <p:cNvPr id="8" name="Graphic 7" descr="Stopwatch">
              <a:extLst>
                <a:ext uri="{FF2B5EF4-FFF2-40B4-BE49-F238E27FC236}">
                  <a16:creationId xmlns:a16="http://schemas.microsoft.com/office/drawing/2014/main" id="{4A958BD3-9749-2125-37AD-416DC9B14D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51848" y="4761733"/>
              <a:ext cx="355541" cy="344444"/>
            </a:xfrm>
            <a:prstGeom prst="rect">
              <a:avLst/>
            </a:prstGeom>
          </p:spPr>
        </p:pic>
        <p:sp>
          <p:nvSpPr>
            <p:cNvPr id="9" name="Oval 8">
              <a:extLst>
                <a:ext uri="{FF2B5EF4-FFF2-40B4-BE49-F238E27FC236}">
                  <a16:creationId xmlns:a16="http://schemas.microsoft.com/office/drawing/2014/main" id="{D103C6D9-BC8D-FAD6-62AE-BDDE797578FF}"/>
                </a:ext>
              </a:extLst>
            </p:cNvPr>
            <p:cNvSpPr/>
            <p:nvPr/>
          </p:nvSpPr>
          <p:spPr>
            <a:xfrm>
              <a:off x="8727695" y="4848711"/>
              <a:ext cx="203848" cy="20586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sp>
          <p:nvSpPr>
            <p:cNvPr id="10" name="TextBox 9">
              <a:extLst>
                <a:ext uri="{FF2B5EF4-FFF2-40B4-BE49-F238E27FC236}">
                  <a16:creationId xmlns:a16="http://schemas.microsoft.com/office/drawing/2014/main" id="{24053F4D-14C3-9FCE-2FB2-219061CA8615}"/>
                </a:ext>
              </a:extLst>
            </p:cNvPr>
            <p:cNvSpPr txBox="1"/>
            <p:nvPr/>
          </p:nvSpPr>
          <p:spPr>
            <a:xfrm>
              <a:off x="8472319" y="4971682"/>
              <a:ext cx="883083" cy="253787"/>
            </a:xfrm>
            <a:prstGeom prst="rect">
              <a:avLst/>
            </a:prstGeom>
            <a:noFill/>
          </p:spPr>
          <p:txBody>
            <a:bodyPr wrap="square" rtlCol="0">
              <a:spAutoFit/>
            </a:bodyPr>
            <a:lstStyle/>
            <a:p>
              <a:pPr defTabSz="609585" fontAlgn="auto">
                <a:spcBef>
                  <a:spcPts val="0"/>
                </a:spcBef>
                <a:spcAft>
                  <a:spcPts val="0"/>
                </a:spcAft>
                <a:buClrTx/>
                <a:buNone/>
              </a:pPr>
              <a:r>
                <a:rPr lang="en-US" sz="1049" dirty="0">
                  <a:solidFill>
                    <a:prstClr val="black"/>
                  </a:solidFill>
                  <a:latin typeface="Calibri" panose="020F0502020204030204"/>
                </a:rPr>
                <a:t>48 hours</a:t>
              </a:r>
              <a:endParaRPr lang="en-GB" sz="1049" dirty="0">
                <a:solidFill>
                  <a:prstClr val="black"/>
                </a:solidFill>
                <a:latin typeface="Calibri" panose="020F0502020204030204"/>
              </a:endParaRPr>
            </a:p>
          </p:txBody>
        </p:sp>
        <p:cxnSp>
          <p:nvCxnSpPr>
            <p:cNvPr id="11" name="Connector: Elbow 10">
              <a:extLst>
                <a:ext uri="{FF2B5EF4-FFF2-40B4-BE49-F238E27FC236}">
                  <a16:creationId xmlns:a16="http://schemas.microsoft.com/office/drawing/2014/main" id="{31C442DC-72BE-F940-4365-4AF7D23C9C7D}"/>
                </a:ext>
              </a:extLst>
            </p:cNvPr>
            <p:cNvCxnSpPr>
              <a:cxnSpLocks/>
              <a:stCxn id="20" idx="0"/>
              <a:endCxn id="46" idx="0"/>
            </p:cNvCxnSpPr>
            <p:nvPr/>
          </p:nvCxnSpPr>
          <p:spPr>
            <a:xfrm rot="16200000" flipV="1">
              <a:off x="4684069" y="181095"/>
              <a:ext cx="704630" cy="4046675"/>
            </a:xfrm>
            <a:prstGeom prst="bentConnector3">
              <a:avLst>
                <a:gd name="adj1" fmla="val 132443"/>
              </a:avLst>
            </a:prstGeom>
            <a:ln w="22225">
              <a:solidFill>
                <a:schemeClr val="tx1">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055D5D88-A88E-863D-AA3A-66949134322F}"/>
                </a:ext>
              </a:extLst>
            </p:cNvPr>
            <p:cNvCxnSpPr>
              <a:cxnSpLocks/>
              <a:stCxn id="85" idx="0"/>
              <a:endCxn id="46" idx="3"/>
            </p:cNvCxnSpPr>
            <p:nvPr/>
          </p:nvCxnSpPr>
          <p:spPr>
            <a:xfrm rot="16200000" flipV="1">
              <a:off x="4337341" y="866874"/>
              <a:ext cx="557175" cy="2874054"/>
            </a:xfrm>
            <a:prstGeom prst="bentConnector2">
              <a:avLst/>
            </a:prstGeom>
            <a:ln w="22225">
              <a:solidFill>
                <a:schemeClr val="tx1">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 name="Arrow: Right 12">
              <a:extLst>
                <a:ext uri="{FF2B5EF4-FFF2-40B4-BE49-F238E27FC236}">
                  <a16:creationId xmlns:a16="http://schemas.microsoft.com/office/drawing/2014/main" id="{71713F34-7287-6CBE-2DF1-481C3CC19BFA}"/>
                </a:ext>
              </a:extLst>
            </p:cNvPr>
            <p:cNvSpPr/>
            <p:nvPr/>
          </p:nvSpPr>
          <p:spPr>
            <a:xfrm>
              <a:off x="4960554" y="3006694"/>
              <a:ext cx="2808095" cy="204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76BC37D3-723D-C944-2878-EC032CBA4127}"/>
                </a:ext>
              </a:extLst>
            </p:cNvPr>
            <p:cNvSpPr/>
            <p:nvPr/>
          </p:nvSpPr>
          <p:spPr>
            <a:xfrm>
              <a:off x="5966241" y="3061248"/>
              <a:ext cx="1005691" cy="9547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15" name="Rectangle 14">
              <a:extLst>
                <a:ext uri="{FF2B5EF4-FFF2-40B4-BE49-F238E27FC236}">
                  <a16:creationId xmlns:a16="http://schemas.microsoft.com/office/drawing/2014/main" id="{28E342E3-DF50-3714-A481-1A0A391863B9}"/>
                </a:ext>
              </a:extLst>
            </p:cNvPr>
            <p:cNvSpPr/>
            <p:nvPr/>
          </p:nvSpPr>
          <p:spPr>
            <a:xfrm>
              <a:off x="4960552" y="3061248"/>
              <a:ext cx="1005691" cy="954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sp>
          <p:nvSpPr>
            <p:cNvPr id="16" name="Arrow: Bent 15">
              <a:extLst>
                <a:ext uri="{FF2B5EF4-FFF2-40B4-BE49-F238E27FC236}">
                  <a16:creationId xmlns:a16="http://schemas.microsoft.com/office/drawing/2014/main" id="{F382EEA5-7083-F4F3-E5D0-51D49084E795}"/>
                </a:ext>
              </a:extLst>
            </p:cNvPr>
            <p:cNvSpPr/>
            <p:nvPr/>
          </p:nvSpPr>
          <p:spPr>
            <a:xfrm rot="16200000" flipH="1" flipV="1">
              <a:off x="5829685" y="2202746"/>
              <a:ext cx="736989" cy="975772"/>
            </a:xfrm>
            <a:prstGeom prst="bentArrow">
              <a:avLst>
                <a:gd name="adj1" fmla="val 3328"/>
                <a:gd name="adj2" fmla="val 5506"/>
                <a:gd name="adj3" fmla="val 11773"/>
                <a:gd name="adj4" fmla="val 43750"/>
              </a:avLst>
            </a:prstGeom>
            <a:pattFill prst="wdUp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black"/>
                </a:solidFill>
                <a:latin typeface="Calibri" panose="020F0502020204030204"/>
              </a:endParaRPr>
            </a:p>
          </p:txBody>
        </p:sp>
        <p:sp>
          <p:nvSpPr>
            <p:cNvPr id="17" name="TextBox 16">
              <a:extLst>
                <a:ext uri="{FF2B5EF4-FFF2-40B4-BE49-F238E27FC236}">
                  <a16:creationId xmlns:a16="http://schemas.microsoft.com/office/drawing/2014/main" id="{E8C53771-8790-8156-91CD-9FE59BCA0F95}"/>
                </a:ext>
              </a:extLst>
            </p:cNvPr>
            <p:cNvSpPr txBox="1"/>
            <p:nvPr/>
          </p:nvSpPr>
          <p:spPr>
            <a:xfrm>
              <a:off x="6232979" y="2998737"/>
              <a:ext cx="555723" cy="228396"/>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white"/>
                  </a:solidFill>
                  <a:latin typeface="Calibri" panose="020F0502020204030204"/>
                </a:rPr>
                <a:t>SEL2</a:t>
              </a:r>
              <a:endParaRPr lang="en-GB" sz="884"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423D8A5F-4C45-8A04-9075-28BB6C484C91}"/>
                </a:ext>
              </a:extLst>
            </p:cNvPr>
            <p:cNvSpPr txBox="1"/>
            <p:nvPr/>
          </p:nvSpPr>
          <p:spPr>
            <a:xfrm>
              <a:off x="7088988" y="2996084"/>
              <a:ext cx="547692" cy="228396"/>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white"/>
                  </a:solidFill>
                  <a:latin typeface="Calibri" panose="020F0502020204030204"/>
                </a:rPr>
                <a:t>SEL3</a:t>
              </a:r>
              <a:endParaRPr lang="en-GB" sz="884" dirty="0">
                <a:solidFill>
                  <a:prstClr val="white"/>
                </a:solidFill>
                <a:latin typeface="Calibri" panose="020F0502020204030204"/>
              </a:endParaRPr>
            </a:p>
          </p:txBody>
        </p:sp>
        <p:sp>
          <p:nvSpPr>
            <p:cNvPr id="19" name="TextBox 18">
              <a:extLst>
                <a:ext uri="{FF2B5EF4-FFF2-40B4-BE49-F238E27FC236}">
                  <a16:creationId xmlns:a16="http://schemas.microsoft.com/office/drawing/2014/main" id="{4C20A423-BE49-5B2A-8D0B-727CD2231E19}"/>
                </a:ext>
              </a:extLst>
            </p:cNvPr>
            <p:cNvSpPr txBox="1"/>
            <p:nvPr/>
          </p:nvSpPr>
          <p:spPr>
            <a:xfrm>
              <a:off x="7109397" y="3825073"/>
              <a:ext cx="535497" cy="228396"/>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white"/>
                  </a:solidFill>
                  <a:latin typeface="Calibri" panose="020F0502020204030204"/>
                </a:rPr>
                <a:t>VSEL3</a:t>
              </a:r>
              <a:endParaRPr lang="en-GB" sz="884" dirty="0">
                <a:solidFill>
                  <a:prstClr val="white"/>
                </a:solidFill>
                <a:latin typeface="Calibri" panose="020F0502020204030204"/>
              </a:endParaRPr>
            </a:p>
          </p:txBody>
        </p:sp>
        <p:sp>
          <p:nvSpPr>
            <p:cNvPr id="20" name="TextBox 19">
              <a:extLst>
                <a:ext uri="{FF2B5EF4-FFF2-40B4-BE49-F238E27FC236}">
                  <a16:creationId xmlns:a16="http://schemas.microsoft.com/office/drawing/2014/main" id="{E44CC805-E1FB-0393-A27B-2AEF42EF99CC}"/>
                </a:ext>
              </a:extLst>
            </p:cNvPr>
            <p:cNvSpPr txBox="1"/>
            <p:nvPr/>
          </p:nvSpPr>
          <p:spPr>
            <a:xfrm>
              <a:off x="6665359" y="2556748"/>
              <a:ext cx="788724" cy="461665"/>
            </a:xfrm>
            <a:prstGeom prst="rect">
              <a:avLst/>
            </a:prstGeom>
            <a:noFill/>
          </p:spPr>
          <p:txBody>
            <a:bodyPr wrap="square" rtlCol="0">
              <a:spAutoFit/>
            </a:bodyPr>
            <a:lstStyle/>
            <a:p>
              <a:pPr defTabSz="609585" fontAlgn="auto">
                <a:spcBef>
                  <a:spcPts val="0"/>
                </a:spcBef>
                <a:spcAft>
                  <a:spcPts val="0"/>
                </a:spcAft>
                <a:buClrTx/>
                <a:buNone/>
              </a:pPr>
              <a:r>
                <a:rPr lang="en-US" sz="800" dirty="0">
                  <a:solidFill>
                    <a:schemeClr val="tx1"/>
                  </a:solidFill>
                  <a:latin typeface="+mn-lt"/>
                </a:rPr>
                <a:t>SEL2-based request </a:t>
              </a:r>
              <a:r>
                <a:rPr lang="en-US" sz="800" dirty="0">
                  <a:solidFill>
                    <a:prstClr val="black"/>
                  </a:solidFill>
                  <a:latin typeface="+mn-lt"/>
                </a:rPr>
                <a:t>
</a:t>
              </a:r>
            </a:p>
          </p:txBody>
        </p:sp>
        <p:sp>
          <p:nvSpPr>
            <p:cNvPr id="21" name="Arrow: Bent 20">
              <a:extLst>
                <a:ext uri="{FF2B5EF4-FFF2-40B4-BE49-F238E27FC236}">
                  <a16:creationId xmlns:a16="http://schemas.microsoft.com/office/drawing/2014/main" id="{20EB91BC-D241-CB51-297F-8F4F2B0BFA56}"/>
                </a:ext>
              </a:extLst>
            </p:cNvPr>
            <p:cNvSpPr/>
            <p:nvPr/>
          </p:nvSpPr>
          <p:spPr>
            <a:xfrm rot="16200000" flipH="1" flipV="1">
              <a:off x="6294262" y="1733589"/>
              <a:ext cx="733129" cy="1910224"/>
            </a:xfrm>
            <a:prstGeom prst="bentArrow">
              <a:avLst>
                <a:gd name="adj1" fmla="val 3781"/>
                <a:gd name="adj2" fmla="val 5531"/>
                <a:gd name="adj3" fmla="val 9314"/>
                <a:gd name="adj4" fmla="val 43750"/>
              </a:avLst>
            </a:prstGeom>
            <a:pattFill prst="wdUp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22" name="Arrow: Bent 21">
              <a:extLst>
                <a:ext uri="{FF2B5EF4-FFF2-40B4-BE49-F238E27FC236}">
                  <a16:creationId xmlns:a16="http://schemas.microsoft.com/office/drawing/2014/main" id="{E6C76712-8132-32BC-DABF-CE0672161B36}"/>
                </a:ext>
              </a:extLst>
            </p:cNvPr>
            <p:cNvSpPr/>
            <p:nvPr/>
          </p:nvSpPr>
          <p:spPr>
            <a:xfrm rot="5400000" flipH="1">
              <a:off x="3972031" y="2206382"/>
              <a:ext cx="203919" cy="2123999"/>
            </a:xfrm>
            <a:prstGeom prst="bentArrow">
              <a:avLst>
                <a:gd name="adj1" fmla="val 12096"/>
                <a:gd name="adj2" fmla="val 15042"/>
                <a:gd name="adj3" fmla="val 21496"/>
                <a:gd name="adj4" fmla="val 43750"/>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23" name="Arrow: Bent 22">
              <a:extLst>
                <a:ext uri="{FF2B5EF4-FFF2-40B4-BE49-F238E27FC236}">
                  <a16:creationId xmlns:a16="http://schemas.microsoft.com/office/drawing/2014/main" id="{147940C5-8FD3-F628-A36A-590EFC3D5D2E}"/>
                </a:ext>
              </a:extLst>
            </p:cNvPr>
            <p:cNvSpPr/>
            <p:nvPr/>
          </p:nvSpPr>
          <p:spPr>
            <a:xfrm rot="5400000" flipH="1">
              <a:off x="5005758" y="2016868"/>
              <a:ext cx="205540" cy="2502691"/>
            </a:xfrm>
            <a:prstGeom prst="bentArrow">
              <a:avLst>
                <a:gd name="adj1" fmla="val 13267"/>
                <a:gd name="adj2" fmla="val 15042"/>
                <a:gd name="adj3" fmla="val 22239"/>
                <a:gd name="adj4" fmla="val 43750"/>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24" name="Arrow: Bent 23">
              <a:extLst>
                <a:ext uri="{FF2B5EF4-FFF2-40B4-BE49-F238E27FC236}">
                  <a16:creationId xmlns:a16="http://schemas.microsoft.com/office/drawing/2014/main" id="{268CB838-6832-E72C-6DC0-6E2531185D1B}"/>
                </a:ext>
              </a:extLst>
            </p:cNvPr>
            <p:cNvSpPr/>
            <p:nvPr/>
          </p:nvSpPr>
          <p:spPr>
            <a:xfrm rot="5400000" flipH="1">
              <a:off x="5812293" y="2016287"/>
              <a:ext cx="203917" cy="2502691"/>
            </a:xfrm>
            <a:prstGeom prst="bentArrow">
              <a:avLst>
                <a:gd name="adj1" fmla="val 13237"/>
                <a:gd name="adj2" fmla="val 15691"/>
                <a:gd name="adj3" fmla="val 23381"/>
                <a:gd name="adj4" fmla="val 28117"/>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25" name="Arrow: Bent 24">
              <a:extLst>
                <a:ext uri="{FF2B5EF4-FFF2-40B4-BE49-F238E27FC236}">
                  <a16:creationId xmlns:a16="http://schemas.microsoft.com/office/drawing/2014/main" id="{59F66FF3-59D2-4B04-C5B0-8E2AC10A438A}"/>
                </a:ext>
              </a:extLst>
            </p:cNvPr>
            <p:cNvSpPr/>
            <p:nvPr/>
          </p:nvSpPr>
          <p:spPr>
            <a:xfrm rot="5400000" flipH="1">
              <a:off x="3964935" y="2212501"/>
              <a:ext cx="330052" cy="2235937"/>
            </a:xfrm>
            <a:prstGeom prst="bentArrow">
              <a:avLst>
                <a:gd name="adj1" fmla="val 6394"/>
                <a:gd name="adj2" fmla="val 9021"/>
                <a:gd name="adj3" fmla="val 14482"/>
                <a:gd name="adj4" fmla="val 43750"/>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26" name="Arrow: Bent 25">
              <a:extLst>
                <a:ext uri="{FF2B5EF4-FFF2-40B4-BE49-F238E27FC236}">
                  <a16:creationId xmlns:a16="http://schemas.microsoft.com/office/drawing/2014/main" id="{C8995BE5-6630-D311-F5B7-1E49C20E5A35}"/>
                </a:ext>
              </a:extLst>
            </p:cNvPr>
            <p:cNvSpPr/>
            <p:nvPr/>
          </p:nvSpPr>
          <p:spPr>
            <a:xfrm rot="5400000" flipH="1">
              <a:off x="5093194" y="2061148"/>
              <a:ext cx="339099" cy="2541173"/>
            </a:xfrm>
            <a:prstGeom prst="bentArrow">
              <a:avLst>
                <a:gd name="adj1" fmla="val 7145"/>
                <a:gd name="adj2" fmla="val 9186"/>
                <a:gd name="adj3" fmla="val 14925"/>
                <a:gd name="adj4" fmla="val 43750"/>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27" name="Arrow: Bent 26">
              <a:extLst>
                <a:ext uri="{FF2B5EF4-FFF2-40B4-BE49-F238E27FC236}">
                  <a16:creationId xmlns:a16="http://schemas.microsoft.com/office/drawing/2014/main" id="{85D65CC8-7ED0-4844-455A-929079452279}"/>
                </a:ext>
              </a:extLst>
            </p:cNvPr>
            <p:cNvSpPr/>
            <p:nvPr/>
          </p:nvSpPr>
          <p:spPr>
            <a:xfrm rot="5400000" flipH="1">
              <a:off x="5911181" y="2057539"/>
              <a:ext cx="332061" cy="2543852"/>
            </a:xfrm>
            <a:prstGeom prst="bentArrow">
              <a:avLst>
                <a:gd name="adj1" fmla="val 5566"/>
                <a:gd name="adj2" fmla="val 9756"/>
                <a:gd name="adj3" fmla="val 15998"/>
                <a:gd name="adj4" fmla="val 56895"/>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28" name="Arrow: Bent 27">
              <a:extLst>
                <a:ext uri="{FF2B5EF4-FFF2-40B4-BE49-F238E27FC236}">
                  <a16:creationId xmlns:a16="http://schemas.microsoft.com/office/drawing/2014/main" id="{A49DBAA6-2B13-192F-77F7-413D06EBD27A}"/>
                </a:ext>
              </a:extLst>
            </p:cNvPr>
            <p:cNvSpPr/>
            <p:nvPr/>
          </p:nvSpPr>
          <p:spPr>
            <a:xfrm rot="5400000" flipH="1">
              <a:off x="4623528" y="1550355"/>
              <a:ext cx="451003" cy="3674075"/>
            </a:xfrm>
            <a:prstGeom prst="bentArrow">
              <a:avLst>
                <a:gd name="adj1" fmla="val 5524"/>
                <a:gd name="adj2" fmla="val 6821"/>
                <a:gd name="adj3" fmla="val 10578"/>
                <a:gd name="adj4" fmla="val 43750"/>
              </a:avLst>
            </a:prstGeom>
            <a:pattFill prst="wdUpDiag">
              <a:fgClr>
                <a:schemeClr val="accent5">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29" name="Arrow: Bent 28">
              <a:extLst>
                <a:ext uri="{FF2B5EF4-FFF2-40B4-BE49-F238E27FC236}">
                  <a16:creationId xmlns:a16="http://schemas.microsoft.com/office/drawing/2014/main" id="{769A3397-A54A-9BD9-2C59-8E668A49B733}"/>
                </a:ext>
              </a:extLst>
            </p:cNvPr>
            <p:cNvSpPr/>
            <p:nvPr/>
          </p:nvSpPr>
          <p:spPr>
            <a:xfrm rot="5400000" flipH="1">
              <a:off x="6082570" y="2202520"/>
              <a:ext cx="446969" cy="2372813"/>
            </a:xfrm>
            <a:prstGeom prst="bentArrow">
              <a:avLst>
                <a:gd name="adj1" fmla="val 5566"/>
                <a:gd name="adj2" fmla="val 7893"/>
                <a:gd name="adj3" fmla="val 10692"/>
                <a:gd name="adj4" fmla="val 56895"/>
              </a:avLst>
            </a:prstGeom>
            <a:pattFill prst="wdUpDiag">
              <a:fgClr>
                <a:schemeClr val="accent5">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30" name="Rectangle 29">
              <a:extLst>
                <a:ext uri="{FF2B5EF4-FFF2-40B4-BE49-F238E27FC236}">
                  <a16:creationId xmlns:a16="http://schemas.microsoft.com/office/drawing/2014/main" id="{220F3FAF-59F1-1E1D-E41D-8E33C2C231DB}"/>
                </a:ext>
              </a:extLst>
            </p:cNvPr>
            <p:cNvSpPr/>
            <p:nvPr/>
          </p:nvSpPr>
          <p:spPr>
            <a:xfrm>
              <a:off x="3451930" y="3093572"/>
              <a:ext cx="1024823" cy="8847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31" name="Rectangle 30">
              <a:extLst>
                <a:ext uri="{FF2B5EF4-FFF2-40B4-BE49-F238E27FC236}">
                  <a16:creationId xmlns:a16="http://schemas.microsoft.com/office/drawing/2014/main" id="{18B5A64F-4DB3-2F97-C4DC-FC3E2762B7D8}"/>
                </a:ext>
              </a:extLst>
            </p:cNvPr>
            <p:cNvSpPr/>
            <p:nvPr/>
          </p:nvSpPr>
          <p:spPr>
            <a:xfrm>
              <a:off x="5429427" y="2220287"/>
              <a:ext cx="277349" cy="3108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32" name="TextBox 31">
              <a:extLst>
                <a:ext uri="{FF2B5EF4-FFF2-40B4-BE49-F238E27FC236}">
                  <a16:creationId xmlns:a16="http://schemas.microsoft.com/office/drawing/2014/main" id="{916AD6CA-81D0-E13D-FDED-1820DAF08223}"/>
                </a:ext>
              </a:extLst>
            </p:cNvPr>
            <p:cNvSpPr txBox="1"/>
            <p:nvPr/>
          </p:nvSpPr>
          <p:spPr>
            <a:xfrm>
              <a:off x="3417331" y="3189626"/>
              <a:ext cx="1078899" cy="584775"/>
            </a:xfrm>
            <a:prstGeom prst="rect">
              <a:avLst/>
            </a:prstGeom>
            <a:noFill/>
          </p:spPr>
          <p:txBody>
            <a:bodyPr wrap="square" rtlCol="0">
              <a:spAutoFit/>
            </a:bodyPr>
            <a:lstStyle/>
            <a:p>
              <a:pPr defTabSz="609585" fontAlgn="auto">
                <a:spcBef>
                  <a:spcPts val="0"/>
                </a:spcBef>
                <a:spcAft>
                  <a:spcPts val="0"/>
                </a:spcAft>
                <a:buClrTx/>
                <a:buNone/>
              </a:pPr>
              <a:r>
                <a:rPr lang="fr-FR" sz="800" b="0" dirty="0" err="1">
                  <a:solidFill>
                    <a:prstClr val="white"/>
                  </a:solidFill>
                  <a:latin typeface="Calibri" panose="020F0502020204030204"/>
                </a:rPr>
                <a:t>Automati</a:t>
              </a:r>
              <a:r>
                <a:rPr lang="fr-FR" sz="800" dirty="0" err="1">
                  <a:solidFill>
                    <a:prstClr val="white"/>
                  </a:solidFill>
                  <a:latin typeface="Calibri" panose="020F0502020204030204"/>
                </a:rPr>
                <a:t>c</a:t>
              </a:r>
              <a:r>
                <a:rPr lang="fr-FR" sz="800" dirty="0">
                  <a:solidFill>
                    <a:prstClr val="white"/>
                  </a:solidFill>
                  <a:latin typeface="Calibri" panose="020F0502020204030204"/>
                </a:rPr>
                <a:t> </a:t>
              </a:r>
              <a:r>
                <a:rPr lang="fr-FR" sz="800" dirty="0" err="1">
                  <a:solidFill>
                    <a:prstClr val="white"/>
                  </a:solidFill>
                  <a:latin typeface="Calibri" panose="020F0502020204030204"/>
                </a:rPr>
                <a:t>processing</a:t>
              </a:r>
              <a:r>
                <a:rPr lang="fr-FR" sz="800" dirty="0">
                  <a:solidFill>
                    <a:prstClr val="white"/>
                  </a:solidFill>
                  <a:latin typeface="Calibri" panose="020F0502020204030204"/>
                </a:rPr>
                <a:t> of </a:t>
              </a:r>
              <a:r>
                <a:rPr lang="fr-FR" sz="800" dirty="0" err="1">
                  <a:solidFill>
                    <a:prstClr val="white"/>
                  </a:solidFill>
                  <a:latin typeface="Calibri" panose="020F0502020204030204"/>
                </a:rPr>
                <a:t>primary</a:t>
              </a:r>
              <a:r>
                <a:rPr lang="fr-FR" sz="800" dirty="0">
                  <a:solidFill>
                    <a:prstClr val="white"/>
                  </a:solidFill>
                  <a:latin typeface="Calibri" panose="020F0502020204030204"/>
                </a:rPr>
                <a:t> </a:t>
              </a:r>
              <a:r>
                <a:rPr lang="fr-FR" sz="800" dirty="0" err="1">
                  <a:solidFill>
                    <a:prstClr val="white"/>
                  </a:solidFill>
                  <a:latin typeface="Calibri" panose="020F0502020204030204"/>
                </a:rPr>
                <a:t>seismic</a:t>
              </a:r>
              <a:r>
                <a:rPr lang="fr-FR" sz="800" dirty="0">
                  <a:solidFill>
                    <a:prstClr val="white"/>
                  </a:solidFill>
                  <a:latin typeface="Calibri" panose="020F0502020204030204"/>
                </a:rPr>
                <a:t>, </a:t>
              </a:r>
              <a:r>
                <a:rPr lang="fr-FR" sz="800" dirty="0" err="1">
                  <a:solidFill>
                    <a:prstClr val="white"/>
                  </a:solidFill>
                  <a:latin typeface="Calibri" panose="020F0502020204030204"/>
                </a:rPr>
                <a:t>hydroacoustic</a:t>
              </a:r>
              <a:r>
                <a:rPr lang="fr-FR" sz="800" dirty="0">
                  <a:solidFill>
                    <a:prstClr val="white"/>
                  </a:solidFill>
                  <a:latin typeface="Calibri" panose="020F0502020204030204"/>
                </a:rPr>
                <a:t>, and </a:t>
              </a:r>
              <a:r>
                <a:rPr lang="fr-FR" sz="800" dirty="0" err="1">
                  <a:solidFill>
                    <a:prstClr val="white"/>
                  </a:solidFill>
                  <a:latin typeface="Calibri" panose="020F0502020204030204"/>
                </a:rPr>
                <a:t>infrasound</a:t>
              </a:r>
              <a:r>
                <a:rPr lang="fr-FR" sz="800" dirty="0">
                  <a:solidFill>
                    <a:prstClr val="white"/>
                  </a:solidFill>
                  <a:latin typeface="Calibri" panose="020F0502020204030204"/>
                </a:rPr>
                <a:t> stations</a:t>
              </a:r>
              <a:endParaRPr lang="en-GB" sz="800" b="0" dirty="0">
                <a:solidFill>
                  <a:prstClr val="white"/>
                </a:solidFill>
                <a:latin typeface="Calibri" panose="020F0502020204030204"/>
              </a:endParaRPr>
            </a:p>
          </p:txBody>
        </p:sp>
        <p:sp>
          <p:nvSpPr>
            <p:cNvPr id="33" name="Arrow: Right 32">
              <a:extLst>
                <a:ext uri="{FF2B5EF4-FFF2-40B4-BE49-F238E27FC236}">
                  <a16:creationId xmlns:a16="http://schemas.microsoft.com/office/drawing/2014/main" id="{2A9C28FA-AD35-54CA-A6C7-0BA98E120BBF}"/>
                </a:ext>
              </a:extLst>
            </p:cNvPr>
            <p:cNvSpPr/>
            <p:nvPr/>
          </p:nvSpPr>
          <p:spPr>
            <a:xfrm>
              <a:off x="2666692" y="3327053"/>
              <a:ext cx="785239" cy="763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34" name="Arrow: Right 33">
              <a:extLst>
                <a:ext uri="{FF2B5EF4-FFF2-40B4-BE49-F238E27FC236}">
                  <a16:creationId xmlns:a16="http://schemas.microsoft.com/office/drawing/2014/main" id="{7B50CE19-31C6-779F-38B1-07B20ECAFB2C}"/>
                </a:ext>
              </a:extLst>
            </p:cNvPr>
            <p:cNvSpPr/>
            <p:nvPr/>
          </p:nvSpPr>
          <p:spPr>
            <a:xfrm>
              <a:off x="2687494" y="3445590"/>
              <a:ext cx="764435" cy="8686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35" name="Arrow: Right 34">
              <a:extLst>
                <a:ext uri="{FF2B5EF4-FFF2-40B4-BE49-F238E27FC236}">
                  <a16:creationId xmlns:a16="http://schemas.microsoft.com/office/drawing/2014/main" id="{9EC4B685-B6C9-3822-FC2B-5CD2E18DA8C0}"/>
                </a:ext>
              </a:extLst>
            </p:cNvPr>
            <p:cNvSpPr/>
            <p:nvPr/>
          </p:nvSpPr>
          <p:spPr>
            <a:xfrm>
              <a:off x="2687495" y="3562473"/>
              <a:ext cx="764436" cy="69943"/>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pic>
          <p:nvPicPr>
            <p:cNvPr id="36" name="Graphic 35" descr="Satellite dish outline">
              <a:extLst>
                <a:ext uri="{FF2B5EF4-FFF2-40B4-BE49-F238E27FC236}">
                  <a16:creationId xmlns:a16="http://schemas.microsoft.com/office/drawing/2014/main" id="{C8219056-A6D1-2198-56F6-13BEEC5D67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331198" y="2926984"/>
              <a:ext cx="292163" cy="346389"/>
            </a:xfrm>
            <a:prstGeom prst="rect">
              <a:avLst/>
            </a:prstGeom>
          </p:spPr>
        </p:pic>
        <p:cxnSp>
          <p:nvCxnSpPr>
            <p:cNvPr id="37" name="Straight Arrow Connector 36">
              <a:extLst>
                <a:ext uri="{FF2B5EF4-FFF2-40B4-BE49-F238E27FC236}">
                  <a16:creationId xmlns:a16="http://schemas.microsoft.com/office/drawing/2014/main" id="{681D37D2-3BE9-1D04-2B15-51A6FA2469B4}"/>
                </a:ext>
              </a:extLst>
            </p:cNvPr>
            <p:cNvCxnSpPr>
              <a:cxnSpLocks/>
              <a:stCxn id="43" idx="3"/>
              <a:endCxn id="36" idx="3"/>
            </p:cNvCxnSpPr>
            <p:nvPr/>
          </p:nvCxnSpPr>
          <p:spPr>
            <a:xfrm>
              <a:off x="1523779" y="2574599"/>
              <a:ext cx="807420" cy="525580"/>
            </a:xfrm>
            <a:prstGeom prst="straightConnector1">
              <a:avLst/>
            </a:prstGeom>
            <a:ln w="22225">
              <a:solidFill>
                <a:schemeClr val="tx1">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5757F29-E22F-BC80-EFA4-81023B4ADB5E}"/>
                </a:ext>
              </a:extLst>
            </p:cNvPr>
            <p:cNvCxnSpPr>
              <a:cxnSpLocks/>
              <a:stCxn id="44" idx="0"/>
              <a:endCxn id="36" idx="3"/>
            </p:cNvCxnSpPr>
            <p:nvPr/>
          </p:nvCxnSpPr>
          <p:spPr>
            <a:xfrm flipV="1">
              <a:off x="1325382" y="3100179"/>
              <a:ext cx="1005816" cy="642168"/>
            </a:xfrm>
            <a:prstGeom prst="straightConnector1">
              <a:avLst/>
            </a:prstGeom>
            <a:ln w="22225">
              <a:solidFill>
                <a:schemeClr val="tx1">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D1A2E11-5FC0-E756-5BDD-6FFE95DA2906}"/>
                </a:ext>
              </a:extLst>
            </p:cNvPr>
            <p:cNvCxnSpPr>
              <a:cxnSpLocks/>
              <a:stCxn id="45" idx="3"/>
              <a:endCxn id="36" idx="3"/>
            </p:cNvCxnSpPr>
            <p:nvPr/>
          </p:nvCxnSpPr>
          <p:spPr>
            <a:xfrm flipV="1">
              <a:off x="1473372" y="3100179"/>
              <a:ext cx="857827" cy="127332"/>
            </a:xfrm>
            <a:prstGeom prst="straightConnector1">
              <a:avLst/>
            </a:prstGeom>
            <a:ln w="22225">
              <a:solidFill>
                <a:schemeClr val="tx1">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DA00EDA-BAD2-1B8B-17D2-E606B269FCA7}"/>
                </a:ext>
              </a:extLst>
            </p:cNvPr>
            <p:cNvSpPr/>
            <p:nvPr/>
          </p:nvSpPr>
          <p:spPr>
            <a:xfrm>
              <a:off x="2112343" y="3232040"/>
              <a:ext cx="857825" cy="45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r>
                <a:rPr lang="en-US" sz="800" b="0" dirty="0">
                  <a:solidFill>
                    <a:schemeClr val="bg1"/>
                  </a:solidFill>
                </a:rPr>
                <a:t>International </a:t>
              </a:r>
              <a:r>
                <a:rPr lang="en-US" sz="800" dirty="0">
                  <a:solidFill>
                    <a:schemeClr val="bg1"/>
                  </a:solidFill>
                </a:rPr>
                <a:t>Data Centre</a:t>
              </a:r>
              <a:endParaRPr lang="en-GB" sz="800" b="0" dirty="0">
                <a:solidFill>
                  <a:schemeClr val="bg1"/>
                </a:solidFill>
              </a:endParaRPr>
            </a:p>
          </p:txBody>
        </p:sp>
        <p:cxnSp>
          <p:nvCxnSpPr>
            <p:cNvPr id="41" name="Straight Arrow Connector 40">
              <a:extLst>
                <a:ext uri="{FF2B5EF4-FFF2-40B4-BE49-F238E27FC236}">
                  <a16:creationId xmlns:a16="http://schemas.microsoft.com/office/drawing/2014/main" id="{E47B6ACC-AD0C-EB91-E7B6-280A1EE22042}"/>
                </a:ext>
              </a:extLst>
            </p:cNvPr>
            <p:cNvCxnSpPr>
              <a:cxnSpLocks/>
              <a:stCxn id="46" idx="1"/>
              <a:endCxn id="36" idx="0"/>
            </p:cNvCxnSpPr>
            <p:nvPr/>
          </p:nvCxnSpPr>
          <p:spPr>
            <a:xfrm flipH="1">
              <a:off x="2477281" y="2025312"/>
              <a:ext cx="369909" cy="901672"/>
            </a:xfrm>
            <a:prstGeom prst="straightConnector1">
              <a:avLst/>
            </a:prstGeom>
            <a:ln w="22225">
              <a:solidFill>
                <a:schemeClr val="tx1">
                  <a:lumMod val="50000"/>
                  <a:lumOff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42" name="Arrow: Bent 41">
              <a:extLst>
                <a:ext uri="{FF2B5EF4-FFF2-40B4-BE49-F238E27FC236}">
                  <a16:creationId xmlns:a16="http://schemas.microsoft.com/office/drawing/2014/main" id="{69E194DF-4CA5-02A5-1269-ABBCFCBB3E10}"/>
                </a:ext>
              </a:extLst>
            </p:cNvPr>
            <p:cNvSpPr/>
            <p:nvPr/>
          </p:nvSpPr>
          <p:spPr>
            <a:xfrm rot="10800000" flipH="1" flipV="1">
              <a:off x="2632666" y="2306054"/>
              <a:ext cx="2796760" cy="926759"/>
            </a:xfrm>
            <a:prstGeom prst="bentArrow">
              <a:avLst>
                <a:gd name="adj1" fmla="val 2727"/>
                <a:gd name="adj2" fmla="val 2876"/>
                <a:gd name="adj3" fmla="val 6196"/>
                <a:gd name="adj4" fmla="val 437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pic>
          <p:nvPicPr>
            <p:cNvPr id="43" name="Graphic 42" descr="Satellite dish with solid fill">
              <a:extLst>
                <a:ext uri="{FF2B5EF4-FFF2-40B4-BE49-F238E27FC236}">
                  <a16:creationId xmlns:a16="http://schemas.microsoft.com/office/drawing/2014/main" id="{C575EBEC-1B8E-FEE9-DD6B-59016CD2FB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2068" y="2401404"/>
              <a:ext cx="331711" cy="346389"/>
            </a:xfrm>
            <a:prstGeom prst="rect">
              <a:avLst/>
            </a:prstGeom>
          </p:spPr>
        </p:pic>
        <p:pic>
          <p:nvPicPr>
            <p:cNvPr id="44" name="Graphic 43" descr="Satellite dish with solid fill">
              <a:extLst>
                <a:ext uri="{FF2B5EF4-FFF2-40B4-BE49-F238E27FC236}">
                  <a16:creationId xmlns:a16="http://schemas.microsoft.com/office/drawing/2014/main" id="{2869ADC0-7E18-2555-E1DF-244632898B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9527" y="3742347"/>
              <a:ext cx="331711" cy="346389"/>
            </a:xfrm>
            <a:prstGeom prst="rect">
              <a:avLst/>
            </a:prstGeom>
          </p:spPr>
        </p:pic>
        <p:pic>
          <p:nvPicPr>
            <p:cNvPr id="45" name="Graphic 44" descr="Satellite dish with solid fill">
              <a:extLst>
                <a:ext uri="{FF2B5EF4-FFF2-40B4-BE49-F238E27FC236}">
                  <a16:creationId xmlns:a16="http://schemas.microsoft.com/office/drawing/2014/main" id="{A7724B0E-BD8F-BAAA-8800-202AD8627C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1663" y="3054316"/>
              <a:ext cx="331711" cy="346389"/>
            </a:xfrm>
            <a:prstGeom prst="rect">
              <a:avLst/>
            </a:prstGeom>
          </p:spPr>
        </p:pic>
        <p:pic>
          <p:nvPicPr>
            <p:cNvPr id="46" name="Graphic 45" descr="Satellite dish with solid fill">
              <a:extLst>
                <a:ext uri="{FF2B5EF4-FFF2-40B4-BE49-F238E27FC236}">
                  <a16:creationId xmlns:a16="http://schemas.microsoft.com/office/drawing/2014/main" id="{D06C7E8E-FF02-0D4D-8FAB-6009614C96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47190" y="1852118"/>
              <a:ext cx="331711" cy="346389"/>
            </a:xfrm>
            <a:prstGeom prst="rect">
              <a:avLst/>
            </a:prstGeom>
          </p:spPr>
        </p:pic>
        <p:cxnSp>
          <p:nvCxnSpPr>
            <p:cNvPr id="47" name="Straight Arrow Connector 46">
              <a:extLst>
                <a:ext uri="{FF2B5EF4-FFF2-40B4-BE49-F238E27FC236}">
                  <a16:creationId xmlns:a16="http://schemas.microsoft.com/office/drawing/2014/main" id="{7D130A53-4523-61B2-FE47-24C1D5EDBBCF}"/>
                </a:ext>
              </a:extLst>
            </p:cNvPr>
            <p:cNvCxnSpPr>
              <a:cxnSpLocks/>
              <a:endCxn id="85" idx="2"/>
            </p:cNvCxnSpPr>
            <p:nvPr/>
          </p:nvCxnSpPr>
          <p:spPr>
            <a:xfrm flipV="1">
              <a:off x="5785813" y="2921042"/>
              <a:ext cx="267142" cy="128312"/>
            </a:xfrm>
            <a:prstGeom prst="straightConnector1">
              <a:avLst/>
            </a:prstGeom>
            <a:ln w="12700">
              <a:solidFill>
                <a:schemeClr val="tx1">
                  <a:lumMod val="50000"/>
                  <a:lumOff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Arrow: Right 47">
              <a:extLst>
                <a:ext uri="{FF2B5EF4-FFF2-40B4-BE49-F238E27FC236}">
                  <a16:creationId xmlns:a16="http://schemas.microsoft.com/office/drawing/2014/main" id="{50D5129B-A837-A30B-251F-51EDB15C8904}"/>
                </a:ext>
              </a:extLst>
            </p:cNvPr>
            <p:cNvSpPr/>
            <p:nvPr/>
          </p:nvSpPr>
          <p:spPr>
            <a:xfrm>
              <a:off x="2512170" y="3776154"/>
              <a:ext cx="888499" cy="69943"/>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49" name="Arrow: Right 48">
              <a:extLst>
                <a:ext uri="{FF2B5EF4-FFF2-40B4-BE49-F238E27FC236}">
                  <a16:creationId xmlns:a16="http://schemas.microsoft.com/office/drawing/2014/main" id="{FBDA562F-A539-A178-C5D1-80E644C41181}"/>
                </a:ext>
              </a:extLst>
            </p:cNvPr>
            <p:cNvSpPr/>
            <p:nvPr/>
          </p:nvSpPr>
          <p:spPr>
            <a:xfrm>
              <a:off x="4576929" y="3766208"/>
              <a:ext cx="888499" cy="69943"/>
            </a:xfrm>
            <a:prstGeom prst="rightArrow">
              <a:avLst/>
            </a:prstGeom>
            <a:pattFill prst="wdUpDiag">
              <a:fgClr>
                <a:schemeClr val="tx1">
                  <a:lumMod val="65000"/>
                  <a:lumOff val="3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50" name="TextBox 49">
              <a:extLst>
                <a:ext uri="{FF2B5EF4-FFF2-40B4-BE49-F238E27FC236}">
                  <a16:creationId xmlns:a16="http://schemas.microsoft.com/office/drawing/2014/main" id="{A8C38FCE-BAC3-DDDA-343B-CEF7D0AEC2DA}"/>
                </a:ext>
              </a:extLst>
            </p:cNvPr>
            <p:cNvSpPr txBox="1"/>
            <p:nvPr/>
          </p:nvSpPr>
          <p:spPr>
            <a:xfrm>
              <a:off x="2216841" y="3832654"/>
              <a:ext cx="1296552" cy="364459"/>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black"/>
                  </a:solidFill>
                  <a:latin typeface="Calibri" panose="020F0502020204030204"/>
                </a:rPr>
                <a:t>Continuous waveforms 
</a:t>
              </a:r>
              <a:endParaRPr lang="en-GB" sz="884" dirty="0">
                <a:solidFill>
                  <a:prstClr val="black"/>
                </a:solidFill>
                <a:latin typeface="Calibri" panose="020F0502020204030204"/>
              </a:endParaRPr>
            </a:p>
          </p:txBody>
        </p:sp>
        <p:sp>
          <p:nvSpPr>
            <p:cNvPr id="51" name="TextBox 50">
              <a:extLst>
                <a:ext uri="{FF2B5EF4-FFF2-40B4-BE49-F238E27FC236}">
                  <a16:creationId xmlns:a16="http://schemas.microsoft.com/office/drawing/2014/main" id="{C11BC85E-57E3-77FA-0F81-DEF6F11BAF71}"/>
                </a:ext>
              </a:extLst>
            </p:cNvPr>
            <p:cNvSpPr txBox="1"/>
            <p:nvPr/>
          </p:nvSpPr>
          <p:spPr>
            <a:xfrm>
              <a:off x="4527194" y="3928012"/>
              <a:ext cx="963120" cy="228396"/>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black"/>
                  </a:solidFill>
                  <a:latin typeface="Calibri" panose="020F0502020204030204"/>
                </a:rPr>
                <a:t>Parametric Data </a:t>
              </a:r>
              <a:endParaRPr lang="en-GB" sz="884" dirty="0">
                <a:solidFill>
                  <a:prstClr val="black"/>
                </a:solidFill>
                <a:latin typeface="Calibri" panose="020F0502020204030204"/>
              </a:endParaRPr>
            </a:p>
          </p:txBody>
        </p:sp>
        <p:sp>
          <p:nvSpPr>
            <p:cNvPr id="52" name="TextBox 51">
              <a:extLst>
                <a:ext uri="{FF2B5EF4-FFF2-40B4-BE49-F238E27FC236}">
                  <a16:creationId xmlns:a16="http://schemas.microsoft.com/office/drawing/2014/main" id="{73442A8C-D0A4-BB56-611A-6DF3B4EA8234}"/>
                </a:ext>
              </a:extLst>
            </p:cNvPr>
            <p:cNvSpPr txBox="1"/>
            <p:nvPr/>
          </p:nvSpPr>
          <p:spPr>
            <a:xfrm>
              <a:off x="871804" y="2717848"/>
              <a:ext cx="1027556" cy="364459"/>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black"/>
                  </a:solidFill>
                  <a:latin typeface="Calibri" panose="020F0502020204030204"/>
                </a:rPr>
                <a:t>Primary Seismic Station</a:t>
              </a:r>
              <a:endParaRPr lang="en-GB" sz="884" dirty="0">
                <a:solidFill>
                  <a:prstClr val="black"/>
                </a:solidFill>
                <a:latin typeface="Calibri" panose="020F0502020204030204"/>
              </a:endParaRPr>
            </a:p>
          </p:txBody>
        </p:sp>
        <p:sp>
          <p:nvSpPr>
            <p:cNvPr id="53" name="TextBox 52">
              <a:extLst>
                <a:ext uri="{FF2B5EF4-FFF2-40B4-BE49-F238E27FC236}">
                  <a16:creationId xmlns:a16="http://schemas.microsoft.com/office/drawing/2014/main" id="{EC4EADD3-5A6B-886E-6D6B-ECAE04BF254E}"/>
                </a:ext>
              </a:extLst>
            </p:cNvPr>
            <p:cNvSpPr txBox="1"/>
            <p:nvPr/>
          </p:nvSpPr>
          <p:spPr>
            <a:xfrm>
              <a:off x="426067" y="3216521"/>
              <a:ext cx="1033668" cy="364459"/>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black"/>
                  </a:solidFill>
                  <a:latin typeface="Calibri" panose="020F0502020204030204"/>
                </a:rPr>
                <a:t>Hydroacoustic Station </a:t>
              </a:r>
              <a:endParaRPr lang="en-GB" sz="884" dirty="0">
                <a:solidFill>
                  <a:prstClr val="black"/>
                </a:solidFill>
                <a:latin typeface="Calibri" panose="020F0502020204030204"/>
              </a:endParaRPr>
            </a:p>
          </p:txBody>
        </p:sp>
        <p:sp>
          <p:nvSpPr>
            <p:cNvPr id="54" name="TextBox 53">
              <a:extLst>
                <a:ext uri="{FF2B5EF4-FFF2-40B4-BE49-F238E27FC236}">
                  <a16:creationId xmlns:a16="http://schemas.microsoft.com/office/drawing/2014/main" id="{9D89BF2A-8EAB-69B2-D0F9-B3840AFBF11E}"/>
                </a:ext>
              </a:extLst>
            </p:cNvPr>
            <p:cNvSpPr txBox="1"/>
            <p:nvPr/>
          </p:nvSpPr>
          <p:spPr>
            <a:xfrm>
              <a:off x="993628" y="4161053"/>
              <a:ext cx="860411" cy="364459"/>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black"/>
                  </a:solidFill>
                  <a:latin typeface="Calibri" panose="020F0502020204030204"/>
                </a:rPr>
                <a:t>Infrasound Stations </a:t>
              </a:r>
              <a:endParaRPr lang="en-GB" sz="884" dirty="0">
                <a:solidFill>
                  <a:prstClr val="black"/>
                </a:solidFill>
                <a:latin typeface="Calibri" panose="020F0502020204030204"/>
              </a:endParaRPr>
            </a:p>
          </p:txBody>
        </p:sp>
        <p:sp>
          <p:nvSpPr>
            <p:cNvPr id="55" name="TextBox 54">
              <a:extLst>
                <a:ext uri="{FF2B5EF4-FFF2-40B4-BE49-F238E27FC236}">
                  <a16:creationId xmlns:a16="http://schemas.microsoft.com/office/drawing/2014/main" id="{F6DF237F-0548-27A1-37C4-C0FB6F4676F5}"/>
                </a:ext>
              </a:extLst>
            </p:cNvPr>
            <p:cNvSpPr txBox="1"/>
            <p:nvPr/>
          </p:nvSpPr>
          <p:spPr>
            <a:xfrm>
              <a:off x="1960746" y="1713444"/>
              <a:ext cx="1018851" cy="364459"/>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black"/>
                  </a:solidFill>
                  <a:latin typeface="Calibri" panose="020F0502020204030204"/>
                </a:rPr>
                <a:t>Auxiliary Seismic Station</a:t>
              </a:r>
              <a:endParaRPr lang="en-GB" sz="884" dirty="0">
                <a:solidFill>
                  <a:prstClr val="black"/>
                </a:solidFill>
                <a:latin typeface="Calibri" panose="020F0502020204030204"/>
              </a:endParaRPr>
            </a:p>
          </p:txBody>
        </p:sp>
        <p:sp>
          <p:nvSpPr>
            <p:cNvPr id="56" name="TextBox 55">
              <a:extLst>
                <a:ext uri="{FF2B5EF4-FFF2-40B4-BE49-F238E27FC236}">
                  <a16:creationId xmlns:a16="http://schemas.microsoft.com/office/drawing/2014/main" id="{B6CC2201-5ECA-89F9-CFE0-1DFCC084FCA6}"/>
                </a:ext>
              </a:extLst>
            </p:cNvPr>
            <p:cNvSpPr txBox="1"/>
            <p:nvPr/>
          </p:nvSpPr>
          <p:spPr>
            <a:xfrm>
              <a:off x="5195602" y="2996084"/>
              <a:ext cx="531472" cy="228396"/>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white"/>
                  </a:solidFill>
                  <a:latin typeface="Calibri" panose="020F0502020204030204"/>
                </a:rPr>
                <a:t>SEL1</a:t>
              </a:r>
              <a:endParaRPr lang="en-GB" sz="884" dirty="0">
                <a:solidFill>
                  <a:prstClr val="white"/>
                </a:solidFill>
                <a:latin typeface="Calibri" panose="020F0502020204030204"/>
              </a:endParaRPr>
            </a:p>
          </p:txBody>
        </p:sp>
        <p:sp>
          <p:nvSpPr>
            <p:cNvPr id="57" name="Rectangle: Rounded Corners 56">
              <a:extLst>
                <a:ext uri="{FF2B5EF4-FFF2-40B4-BE49-F238E27FC236}">
                  <a16:creationId xmlns:a16="http://schemas.microsoft.com/office/drawing/2014/main" id="{38E2E332-CBFA-F2ED-9E2F-0AA4B9E54D5A}"/>
                </a:ext>
              </a:extLst>
            </p:cNvPr>
            <p:cNvSpPr/>
            <p:nvPr/>
          </p:nvSpPr>
          <p:spPr>
            <a:xfrm>
              <a:off x="7763424" y="2781894"/>
              <a:ext cx="727283" cy="1745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58" name="Arrow: Right 57">
              <a:extLst>
                <a:ext uri="{FF2B5EF4-FFF2-40B4-BE49-F238E27FC236}">
                  <a16:creationId xmlns:a16="http://schemas.microsoft.com/office/drawing/2014/main" id="{D7F580BA-0C73-E5A3-FE07-71218022A49E}"/>
                </a:ext>
              </a:extLst>
            </p:cNvPr>
            <p:cNvSpPr/>
            <p:nvPr/>
          </p:nvSpPr>
          <p:spPr>
            <a:xfrm>
              <a:off x="8506071" y="3004919"/>
              <a:ext cx="796716" cy="20458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sp>
          <p:nvSpPr>
            <p:cNvPr id="59" name="TextBox 58">
              <a:extLst>
                <a:ext uri="{FF2B5EF4-FFF2-40B4-BE49-F238E27FC236}">
                  <a16:creationId xmlns:a16="http://schemas.microsoft.com/office/drawing/2014/main" id="{16590667-C6EE-9A3D-F883-E44A99E6FEB8}"/>
                </a:ext>
              </a:extLst>
            </p:cNvPr>
            <p:cNvSpPr txBox="1"/>
            <p:nvPr/>
          </p:nvSpPr>
          <p:spPr>
            <a:xfrm>
              <a:off x="8684955" y="2998527"/>
              <a:ext cx="475707" cy="228396"/>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white"/>
                  </a:solidFill>
                  <a:latin typeface="Calibri" panose="020F0502020204030204"/>
                </a:rPr>
                <a:t>REB</a:t>
              </a:r>
              <a:endParaRPr lang="en-GB" sz="884" dirty="0">
                <a:solidFill>
                  <a:prstClr val="white"/>
                </a:solidFill>
                <a:latin typeface="Calibri" panose="020F0502020204030204"/>
              </a:endParaRPr>
            </a:p>
          </p:txBody>
        </p:sp>
        <p:sp>
          <p:nvSpPr>
            <p:cNvPr id="60" name="Rectangle 59">
              <a:extLst>
                <a:ext uri="{FF2B5EF4-FFF2-40B4-BE49-F238E27FC236}">
                  <a16:creationId xmlns:a16="http://schemas.microsoft.com/office/drawing/2014/main" id="{26069815-8E37-D3A2-ED25-D2924072B520}"/>
                </a:ext>
              </a:extLst>
            </p:cNvPr>
            <p:cNvSpPr/>
            <p:nvPr/>
          </p:nvSpPr>
          <p:spPr>
            <a:xfrm>
              <a:off x="9309343" y="2965179"/>
              <a:ext cx="277349" cy="310884"/>
            </a:xfrm>
            <a:prstGeom prst="rect">
              <a:avLst/>
            </a:prstGeom>
            <a:pattFill prst="solidDmn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pic>
          <p:nvPicPr>
            <p:cNvPr id="61" name="Graphic 60" descr="Stopwatch">
              <a:extLst>
                <a:ext uri="{FF2B5EF4-FFF2-40B4-BE49-F238E27FC236}">
                  <a16:creationId xmlns:a16="http://schemas.microsoft.com/office/drawing/2014/main" id="{BAA89978-9FD4-BFDA-2942-7CB4824C4C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120" y="4765569"/>
              <a:ext cx="356771" cy="346389"/>
            </a:xfrm>
            <a:prstGeom prst="rect">
              <a:avLst/>
            </a:prstGeom>
          </p:spPr>
        </p:pic>
        <p:pic>
          <p:nvPicPr>
            <p:cNvPr id="62" name="Graphic 61" descr="Stopwatch">
              <a:extLst>
                <a:ext uri="{FF2B5EF4-FFF2-40B4-BE49-F238E27FC236}">
                  <a16:creationId xmlns:a16="http://schemas.microsoft.com/office/drawing/2014/main" id="{9F9011FA-3301-57A6-7C5E-2FDD9163CAC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2312" y="4761731"/>
              <a:ext cx="355541" cy="346389"/>
            </a:xfrm>
            <a:prstGeom prst="rect">
              <a:avLst/>
            </a:prstGeom>
          </p:spPr>
        </p:pic>
        <p:pic>
          <p:nvPicPr>
            <p:cNvPr id="63" name="Graphic 62" descr="Stopwatch">
              <a:extLst>
                <a:ext uri="{FF2B5EF4-FFF2-40B4-BE49-F238E27FC236}">
                  <a16:creationId xmlns:a16="http://schemas.microsoft.com/office/drawing/2014/main" id="{224576B1-FD16-EEF2-6E97-9D4CC5C961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73224" y="4760516"/>
              <a:ext cx="381645" cy="350225"/>
            </a:xfrm>
            <a:prstGeom prst="rect">
              <a:avLst/>
            </a:prstGeom>
          </p:spPr>
        </p:pic>
        <p:sp>
          <p:nvSpPr>
            <p:cNvPr id="64" name="TextBox 63">
              <a:extLst>
                <a:ext uri="{FF2B5EF4-FFF2-40B4-BE49-F238E27FC236}">
                  <a16:creationId xmlns:a16="http://schemas.microsoft.com/office/drawing/2014/main" id="{B41617F1-DBC0-1447-46C4-1DB083B4F35B}"/>
                </a:ext>
              </a:extLst>
            </p:cNvPr>
            <p:cNvSpPr txBox="1"/>
            <p:nvPr/>
          </p:nvSpPr>
          <p:spPr>
            <a:xfrm>
              <a:off x="7269926" y="4904051"/>
              <a:ext cx="244737" cy="245324"/>
            </a:xfrm>
            <a:prstGeom prst="rect">
              <a:avLst/>
            </a:prstGeom>
            <a:noFill/>
          </p:spPr>
          <p:txBody>
            <a:bodyPr wrap="square" rtlCol="0">
              <a:spAutoFit/>
            </a:bodyPr>
            <a:lstStyle/>
            <a:p>
              <a:pPr defTabSz="609585" fontAlgn="auto">
                <a:spcBef>
                  <a:spcPts val="0"/>
                </a:spcBef>
                <a:spcAft>
                  <a:spcPts val="0"/>
                </a:spcAft>
                <a:buClrTx/>
                <a:buNone/>
              </a:pPr>
              <a:r>
                <a:rPr lang="en-US" sz="497" b="0" dirty="0">
                  <a:solidFill>
                    <a:prstClr val="white"/>
                  </a:solidFill>
                  <a:latin typeface="Calibri" panose="020F0502020204030204"/>
                </a:rPr>
                <a:t>6h</a:t>
              </a:r>
              <a:endParaRPr lang="en-GB" sz="497" b="0" dirty="0">
                <a:solidFill>
                  <a:prstClr val="white"/>
                </a:solidFill>
                <a:latin typeface="Calibri" panose="020F0502020204030204"/>
              </a:endParaRPr>
            </a:p>
          </p:txBody>
        </p:sp>
        <p:sp>
          <p:nvSpPr>
            <p:cNvPr id="65" name="Oval 64">
              <a:extLst>
                <a:ext uri="{FF2B5EF4-FFF2-40B4-BE49-F238E27FC236}">
                  <a16:creationId xmlns:a16="http://schemas.microsoft.com/office/drawing/2014/main" id="{06940699-16AB-81B2-84BD-8CC3B5BD30FA}"/>
                </a:ext>
              </a:extLst>
            </p:cNvPr>
            <p:cNvSpPr/>
            <p:nvPr/>
          </p:nvSpPr>
          <p:spPr>
            <a:xfrm>
              <a:off x="5467680" y="4853696"/>
              <a:ext cx="221853" cy="2058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sp>
          <p:nvSpPr>
            <p:cNvPr id="66" name="TextBox 65">
              <a:extLst>
                <a:ext uri="{FF2B5EF4-FFF2-40B4-BE49-F238E27FC236}">
                  <a16:creationId xmlns:a16="http://schemas.microsoft.com/office/drawing/2014/main" id="{924D956C-349E-5A33-4998-C4541C94DF11}"/>
                </a:ext>
              </a:extLst>
            </p:cNvPr>
            <p:cNvSpPr txBox="1"/>
            <p:nvPr/>
          </p:nvSpPr>
          <p:spPr>
            <a:xfrm>
              <a:off x="5291648" y="4975435"/>
              <a:ext cx="694381" cy="253787"/>
            </a:xfrm>
            <a:prstGeom prst="rect">
              <a:avLst/>
            </a:prstGeom>
            <a:noFill/>
          </p:spPr>
          <p:txBody>
            <a:bodyPr wrap="square" rtlCol="0">
              <a:spAutoFit/>
            </a:bodyPr>
            <a:lstStyle/>
            <a:p>
              <a:pPr defTabSz="609585" fontAlgn="auto">
                <a:spcBef>
                  <a:spcPts val="0"/>
                </a:spcBef>
                <a:spcAft>
                  <a:spcPts val="0"/>
                </a:spcAft>
                <a:buClrTx/>
                <a:buNone/>
              </a:pPr>
              <a:r>
                <a:rPr lang="en-US" sz="1049" dirty="0">
                  <a:solidFill>
                    <a:prstClr val="black"/>
                  </a:solidFill>
                  <a:latin typeface="Calibri" panose="020F0502020204030204"/>
                </a:rPr>
                <a:t>1 hour</a:t>
              </a:r>
              <a:endParaRPr lang="en-GB" sz="1049" dirty="0">
                <a:solidFill>
                  <a:prstClr val="black"/>
                </a:solidFill>
                <a:latin typeface="Calibri" panose="020F0502020204030204"/>
              </a:endParaRPr>
            </a:p>
          </p:txBody>
        </p:sp>
        <p:sp>
          <p:nvSpPr>
            <p:cNvPr id="67" name="Oval 66">
              <a:extLst>
                <a:ext uri="{FF2B5EF4-FFF2-40B4-BE49-F238E27FC236}">
                  <a16:creationId xmlns:a16="http://schemas.microsoft.com/office/drawing/2014/main" id="{F4B1F54C-E192-5E88-42D1-14A23691354E}"/>
                </a:ext>
              </a:extLst>
            </p:cNvPr>
            <p:cNvSpPr/>
            <p:nvPr/>
          </p:nvSpPr>
          <p:spPr>
            <a:xfrm>
              <a:off x="6361913" y="4842468"/>
              <a:ext cx="217360" cy="2183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sp>
          <p:nvSpPr>
            <p:cNvPr id="68" name="Oval 67">
              <a:extLst>
                <a:ext uri="{FF2B5EF4-FFF2-40B4-BE49-F238E27FC236}">
                  <a16:creationId xmlns:a16="http://schemas.microsoft.com/office/drawing/2014/main" id="{144A76A0-812D-1A4D-C51F-3E4CD38DD8DF}"/>
                </a:ext>
              </a:extLst>
            </p:cNvPr>
            <p:cNvSpPr/>
            <p:nvPr/>
          </p:nvSpPr>
          <p:spPr>
            <a:xfrm>
              <a:off x="7252381" y="4849727"/>
              <a:ext cx="225833" cy="2073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sp>
          <p:nvSpPr>
            <p:cNvPr id="69" name="TextBox 68">
              <a:extLst>
                <a:ext uri="{FF2B5EF4-FFF2-40B4-BE49-F238E27FC236}">
                  <a16:creationId xmlns:a16="http://schemas.microsoft.com/office/drawing/2014/main" id="{3E3B8A0E-82F0-CF50-C244-19B936BBABD7}"/>
                </a:ext>
              </a:extLst>
            </p:cNvPr>
            <p:cNvSpPr txBox="1"/>
            <p:nvPr/>
          </p:nvSpPr>
          <p:spPr>
            <a:xfrm>
              <a:off x="6160051" y="4973264"/>
              <a:ext cx="959183" cy="253787"/>
            </a:xfrm>
            <a:prstGeom prst="rect">
              <a:avLst/>
            </a:prstGeom>
            <a:noFill/>
          </p:spPr>
          <p:txBody>
            <a:bodyPr wrap="square" rtlCol="0">
              <a:spAutoFit/>
            </a:bodyPr>
            <a:lstStyle/>
            <a:p>
              <a:pPr defTabSz="609585" fontAlgn="auto">
                <a:spcBef>
                  <a:spcPts val="0"/>
                </a:spcBef>
                <a:spcAft>
                  <a:spcPts val="0"/>
                </a:spcAft>
                <a:buClrTx/>
                <a:buNone/>
              </a:pPr>
              <a:r>
                <a:rPr lang="en-US" sz="1049" dirty="0">
                  <a:solidFill>
                    <a:prstClr val="black"/>
                  </a:solidFill>
                  <a:latin typeface="Calibri" panose="020F0502020204030204"/>
                </a:rPr>
                <a:t>4 hours</a:t>
              </a:r>
              <a:endParaRPr lang="en-GB" sz="1049" dirty="0">
                <a:solidFill>
                  <a:prstClr val="black"/>
                </a:solidFill>
                <a:latin typeface="Calibri" panose="020F0502020204030204"/>
              </a:endParaRPr>
            </a:p>
          </p:txBody>
        </p:sp>
        <p:sp>
          <p:nvSpPr>
            <p:cNvPr id="70" name="TextBox 69">
              <a:extLst>
                <a:ext uri="{FF2B5EF4-FFF2-40B4-BE49-F238E27FC236}">
                  <a16:creationId xmlns:a16="http://schemas.microsoft.com/office/drawing/2014/main" id="{CF6D9345-AB17-A9F0-B531-E3B13C6DBCAA}"/>
                </a:ext>
              </a:extLst>
            </p:cNvPr>
            <p:cNvSpPr txBox="1"/>
            <p:nvPr/>
          </p:nvSpPr>
          <p:spPr>
            <a:xfrm>
              <a:off x="7059722" y="4977036"/>
              <a:ext cx="966447" cy="253787"/>
            </a:xfrm>
            <a:prstGeom prst="rect">
              <a:avLst/>
            </a:prstGeom>
            <a:noFill/>
          </p:spPr>
          <p:txBody>
            <a:bodyPr wrap="square" rtlCol="0">
              <a:spAutoFit/>
            </a:bodyPr>
            <a:lstStyle/>
            <a:p>
              <a:pPr defTabSz="609585" fontAlgn="auto">
                <a:spcBef>
                  <a:spcPts val="0"/>
                </a:spcBef>
                <a:spcAft>
                  <a:spcPts val="0"/>
                </a:spcAft>
                <a:buClrTx/>
                <a:buNone/>
              </a:pPr>
              <a:r>
                <a:rPr lang="en-US" sz="1049" dirty="0">
                  <a:solidFill>
                    <a:prstClr val="black"/>
                  </a:solidFill>
                  <a:latin typeface="Calibri" panose="020F0502020204030204"/>
                </a:rPr>
                <a:t>6 hours</a:t>
              </a:r>
              <a:endParaRPr lang="en-GB" sz="1049" dirty="0">
                <a:solidFill>
                  <a:prstClr val="black"/>
                </a:solidFill>
                <a:latin typeface="Calibri" panose="020F0502020204030204"/>
              </a:endParaRPr>
            </a:p>
          </p:txBody>
        </p:sp>
        <p:pic>
          <p:nvPicPr>
            <p:cNvPr id="71" name="Graphic 70" descr="Stopwatch">
              <a:extLst>
                <a:ext uri="{FF2B5EF4-FFF2-40B4-BE49-F238E27FC236}">
                  <a16:creationId xmlns:a16="http://schemas.microsoft.com/office/drawing/2014/main" id="{22CC52E1-ECBB-7EE1-01A5-EC3260B93DA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5723" y="4764315"/>
              <a:ext cx="366647" cy="346389"/>
            </a:xfrm>
            <a:prstGeom prst="rect">
              <a:avLst/>
            </a:prstGeom>
          </p:spPr>
        </p:pic>
        <p:sp>
          <p:nvSpPr>
            <p:cNvPr id="72" name="TextBox 71">
              <a:extLst>
                <a:ext uri="{FF2B5EF4-FFF2-40B4-BE49-F238E27FC236}">
                  <a16:creationId xmlns:a16="http://schemas.microsoft.com/office/drawing/2014/main" id="{22F3D427-4A70-A350-9236-C877E2ED653F}"/>
                </a:ext>
              </a:extLst>
            </p:cNvPr>
            <p:cNvSpPr txBox="1"/>
            <p:nvPr/>
          </p:nvSpPr>
          <p:spPr>
            <a:xfrm>
              <a:off x="4378882" y="4933377"/>
              <a:ext cx="244737" cy="151901"/>
            </a:xfrm>
            <a:prstGeom prst="rect">
              <a:avLst/>
            </a:prstGeom>
            <a:noFill/>
          </p:spPr>
          <p:txBody>
            <a:bodyPr wrap="square" rtlCol="0">
              <a:spAutoFit/>
            </a:bodyPr>
            <a:lstStyle/>
            <a:p>
              <a:pPr defTabSz="609585" fontAlgn="auto">
                <a:spcBef>
                  <a:spcPts val="0"/>
                </a:spcBef>
                <a:spcAft>
                  <a:spcPts val="0"/>
                </a:spcAft>
                <a:buClrTx/>
                <a:buNone/>
              </a:pPr>
              <a:r>
                <a:rPr lang="en-US" sz="387" b="0" dirty="0">
                  <a:solidFill>
                    <a:prstClr val="white"/>
                  </a:solidFill>
                  <a:latin typeface="Calibri" panose="020F0502020204030204"/>
                </a:rPr>
                <a:t>1h</a:t>
              </a:r>
              <a:endParaRPr lang="en-GB" sz="387" b="0" dirty="0">
                <a:solidFill>
                  <a:prstClr val="white"/>
                </a:solidFill>
                <a:latin typeface="Calibri" panose="020F0502020204030204"/>
              </a:endParaRPr>
            </a:p>
          </p:txBody>
        </p:sp>
        <p:sp>
          <p:nvSpPr>
            <p:cNvPr id="73" name="Oval 72">
              <a:extLst>
                <a:ext uri="{FF2B5EF4-FFF2-40B4-BE49-F238E27FC236}">
                  <a16:creationId xmlns:a16="http://schemas.microsoft.com/office/drawing/2014/main" id="{77D68BAA-0EA2-FB98-16E8-DC926C413E9C}"/>
                </a:ext>
              </a:extLst>
            </p:cNvPr>
            <p:cNvSpPr/>
            <p:nvPr/>
          </p:nvSpPr>
          <p:spPr>
            <a:xfrm>
              <a:off x="4349411" y="4852061"/>
              <a:ext cx="219272" cy="2063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sp>
          <p:nvSpPr>
            <p:cNvPr id="74" name="TextBox 73">
              <a:extLst>
                <a:ext uri="{FF2B5EF4-FFF2-40B4-BE49-F238E27FC236}">
                  <a16:creationId xmlns:a16="http://schemas.microsoft.com/office/drawing/2014/main" id="{AB15E52D-F3D4-37B3-9198-08457E4C80A9}"/>
                </a:ext>
              </a:extLst>
            </p:cNvPr>
            <p:cNvSpPr txBox="1"/>
            <p:nvPr/>
          </p:nvSpPr>
          <p:spPr>
            <a:xfrm>
              <a:off x="4014159" y="4968985"/>
              <a:ext cx="865621" cy="253787"/>
            </a:xfrm>
            <a:prstGeom prst="rect">
              <a:avLst/>
            </a:prstGeom>
            <a:noFill/>
          </p:spPr>
          <p:txBody>
            <a:bodyPr wrap="square" rtlCol="0">
              <a:spAutoFit/>
            </a:bodyPr>
            <a:lstStyle/>
            <a:p>
              <a:pPr algn="ctr" defTabSz="609585" fontAlgn="auto">
                <a:spcBef>
                  <a:spcPts val="0"/>
                </a:spcBef>
                <a:spcAft>
                  <a:spcPts val="0"/>
                </a:spcAft>
                <a:buClrTx/>
                <a:buNone/>
              </a:pPr>
              <a:r>
                <a:rPr lang="en-US" sz="1049" dirty="0">
                  <a:solidFill>
                    <a:prstClr val="black"/>
                  </a:solidFill>
                  <a:latin typeface="Calibri" panose="020F0502020204030204"/>
                </a:rPr>
                <a:t>15 min</a:t>
              </a:r>
              <a:endParaRPr lang="en-GB" sz="1049" dirty="0">
                <a:solidFill>
                  <a:prstClr val="black"/>
                </a:solidFill>
                <a:latin typeface="Calibri" panose="020F0502020204030204"/>
              </a:endParaRPr>
            </a:p>
          </p:txBody>
        </p:sp>
        <p:pic>
          <p:nvPicPr>
            <p:cNvPr id="75" name="Graphic 74" descr="Stopwatch">
              <a:extLst>
                <a:ext uri="{FF2B5EF4-FFF2-40B4-BE49-F238E27FC236}">
                  <a16:creationId xmlns:a16="http://schemas.microsoft.com/office/drawing/2014/main" id="{FEC38A27-FE94-09C0-9299-FC2963F0138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26062" y="4770541"/>
              <a:ext cx="331711" cy="346389"/>
            </a:xfrm>
            <a:prstGeom prst="rect">
              <a:avLst/>
            </a:prstGeom>
          </p:spPr>
        </p:pic>
        <p:sp>
          <p:nvSpPr>
            <p:cNvPr id="76" name="Oval 75">
              <a:extLst>
                <a:ext uri="{FF2B5EF4-FFF2-40B4-BE49-F238E27FC236}">
                  <a16:creationId xmlns:a16="http://schemas.microsoft.com/office/drawing/2014/main" id="{99B5E07A-E7A9-C9A3-07DD-6ADF910B279A}"/>
                </a:ext>
              </a:extLst>
            </p:cNvPr>
            <p:cNvSpPr/>
            <p:nvPr/>
          </p:nvSpPr>
          <p:spPr>
            <a:xfrm>
              <a:off x="3088509" y="4851029"/>
              <a:ext cx="203848" cy="205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sp>
          <p:nvSpPr>
            <p:cNvPr id="77" name="TextBox 76">
              <a:extLst>
                <a:ext uri="{FF2B5EF4-FFF2-40B4-BE49-F238E27FC236}">
                  <a16:creationId xmlns:a16="http://schemas.microsoft.com/office/drawing/2014/main" id="{199F8BE2-57FB-1548-7FC2-1B6D52890D10}"/>
                </a:ext>
              </a:extLst>
            </p:cNvPr>
            <p:cNvSpPr txBox="1"/>
            <p:nvPr/>
          </p:nvSpPr>
          <p:spPr>
            <a:xfrm flipH="1">
              <a:off x="2865117" y="4965772"/>
              <a:ext cx="1114992" cy="253787"/>
            </a:xfrm>
            <a:prstGeom prst="rect">
              <a:avLst/>
            </a:prstGeom>
            <a:noFill/>
          </p:spPr>
          <p:txBody>
            <a:bodyPr wrap="square" rtlCol="0">
              <a:spAutoFit/>
            </a:bodyPr>
            <a:lstStyle/>
            <a:p>
              <a:pPr defTabSz="609585" fontAlgn="auto">
                <a:spcBef>
                  <a:spcPts val="0"/>
                </a:spcBef>
                <a:spcAft>
                  <a:spcPts val="0"/>
                </a:spcAft>
                <a:buClrTx/>
                <a:buNone/>
              </a:pPr>
              <a:r>
                <a:rPr lang="en-US" sz="1049" dirty="0">
                  <a:solidFill>
                    <a:prstClr val="black"/>
                  </a:solidFill>
                  <a:latin typeface="Calibri" panose="020F0502020204030204"/>
                </a:rPr>
                <a:t>seconds</a:t>
              </a:r>
              <a:endParaRPr lang="en-GB" sz="1049" dirty="0">
                <a:solidFill>
                  <a:prstClr val="black"/>
                </a:solidFill>
                <a:latin typeface="Calibri" panose="020F0502020204030204"/>
              </a:endParaRPr>
            </a:p>
          </p:txBody>
        </p:sp>
        <p:pic>
          <p:nvPicPr>
            <p:cNvPr id="78" name="Graphic 77" descr="Stopwatch">
              <a:extLst>
                <a:ext uri="{FF2B5EF4-FFF2-40B4-BE49-F238E27FC236}">
                  <a16:creationId xmlns:a16="http://schemas.microsoft.com/office/drawing/2014/main" id="{91BEF162-613D-7794-7846-B427A2F467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4142" y="4762370"/>
              <a:ext cx="384905" cy="345751"/>
            </a:xfrm>
            <a:prstGeom prst="rect">
              <a:avLst/>
            </a:prstGeom>
          </p:spPr>
        </p:pic>
        <p:sp>
          <p:nvSpPr>
            <p:cNvPr id="79" name="Oval 78">
              <a:extLst>
                <a:ext uri="{FF2B5EF4-FFF2-40B4-BE49-F238E27FC236}">
                  <a16:creationId xmlns:a16="http://schemas.microsoft.com/office/drawing/2014/main" id="{D30CB93E-EA82-AE20-6616-B4F394D6D5BF}"/>
                </a:ext>
              </a:extLst>
            </p:cNvPr>
            <p:cNvSpPr/>
            <p:nvPr/>
          </p:nvSpPr>
          <p:spPr>
            <a:xfrm>
              <a:off x="10035593" y="4842931"/>
              <a:ext cx="235275" cy="2183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sp>
          <p:nvSpPr>
            <p:cNvPr id="80" name="TextBox 79">
              <a:extLst>
                <a:ext uri="{FF2B5EF4-FFF2-40B4-BE49-F238E27FC236}">
                  <a16:creationId xmlns:a16="http://schemas.microsoft.com/office/drawing/2014/main" id="{130B3553-A8FB-8B99-7CEB-61DCD2C7197F}"/>
                </a:ext>
              </a:extLst>
            </p:cNvPr>
            <p:cNvSpPr txBox="1"/>
            <p:nvPr/>
          </p:nvSpPr>
          <p:spPr>
            <a:xfrm>
              <a:off x="9650089" y="4977036"/>
              <a:ext cx="1088161" cy="253787"/>
            </a:xfrm>
            <a:prstGeom prst="rect">
              <a:avLst/>
            </a:prstGeom>
            <a:noFill/>
          </p:spPr>
          <p:txBody>
            <a:bodyPr wrap="square" rtlCol="0">
              <a:spAutoFit/>
            </a:bodyPr>
            <a:lstStyle/>
            <a:p>
              <a:pPr algn="ctr" defTabSz="609585" fontAlgn="auto">
                <a:spcBef>
                  <a:spcPts val="0"/>
                </a:spcBef>
                <a:spcAft>
                  <a:spcPts val="0"/>
                </a:spcAft>
                <a:buClrTx/>
                <a:buNone/>
              </a:pPr>
              <a:r>
                <a:rPr lang="en-US" sz="1049" dirty="0">
                  <a:solidFill>
                    <a:prstClr val="black"/>
                  </a:solidFill>
                  <a:latin typeface="Calibri" panose="020F0502020204030204"/>
                </a:rPr>
                <a:t>48 hours</a:t>
              </a:r>
              <a:r>
                <a:rPr lang="en-GB" sz="1049" dirty="0">
                  <a:solidFill>
                    <a:prstClr val="black"/>
                  </a:solidFill>
                  <a:latin typeface="Calibri" panose="020F0502020204030204"/>
                </a:rPr>
                <a:t>+ </a:t>
              </a:r>
              <a:endParaRPr lang="en-US" sz="1049" dirty="0">
                <a:solidFill>
                  <a:prstClr val="black"/>
                </a:solidFill>
                <a:latin typeface="Calibri" panose="020F0502020204030204"/>
              </a:endParaRPr>
            </a:p>
          </p:txBody>
        </p:sp>
        <p:sp>
          <p:nvSpPr>
            <p:cNvPr id="81" name="TextBox 80">
              <a:extLst>
                <a:ext uri="{FF2B5EF4-FFF2-40B4-BE49-F238E27FC236}">
                  <a16:creationId xmlns:a16="http://schemas.microsoft.com/office/drawing/2014/main" id="{865787C4-59FA-8651-07CB-B18A6C95DF0D}"/>
                </a:ext>
              </a:extLst>
            </p:cNvPr>
            <p:cNvSpPr txBox="1"/>
            <p:nvPr/>
          </p:nvSpPr>
          <p:spPr>
            <a:xfrm>
              <a:off x="8941357" y="3329487"/>
              <a:ext cx="1087335" cy="364459"/>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black"/>
                  </a:solidFill>
                  <a:latin typeface="Calibri" panose="020F0502020204030204"/>
                </a:rPr>
                <a:t>Characterization and Screening </a:t>
              </a:r>
            </a:p>
          </p:txBody>
        </p:sp>
        <p:pic>
          <p:nvPicPr>
            <p:cNvPr id="82" name="Graphic 81" descr="Teacher with solid fill">
              <a:extLst>
                <a:ext uri="{FF2B5EF4-FFF2-40B4-BE49-F238E27FC236}">
                  <a16:creationId xmlns:a16="http://schemas.microsoft.com/office/drawing/2014/main" id="{6DAFFD33-2FAA-CC5F-F8A3-5D39BD0B498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45856" y="3421263"/>
              <a:ext cx="331711" cy="346389"/>
            </a:xfrm>
            <a:prstGeom prst="rect">
              <a:avLst/>
            </a:prstGeom>
          </p:spPr>
        </p:pic>
        <p:sp>
          <p:nvSpPr>
            <p:cNvPr id="83" name="TextBox 82">
              <a:extLst>
                <a:ext uri="{FF2B5EF4-FFF2-40B4-BE49-F238E27FC236}">
                  <a16:creationId xmlns:a16="http://schemas.microsoft.com/office/drawing/2014/main" id="{D65C2EA9-687B-26D1-2157-A3BD69ACA512}"/>
                </a:ext>
              </a:extLst>
            </p:cNvPr>
            <p:cNvSpPr txBox="1"/>
            <p:nvPr/>
          </p:nvSpPr>
          <p:spPr>
            <a:xfrm>
              <a:off x="7816093" y="3249138"/>
              <a:ext cx="721813" cy="253787"/>
            </a:xfrm>
            <a:prstGeom prst="rect">
              <a:avLst/>
            </a:prstGeom>
            <a:noFill/>
          </p:spPr>
          <p:txBody>
            <a:bodyPr wrap="square" rtlCol="0">
              <a:spAutoFit/>
            </a:bodyPr>
            <a:lstStyle/>
            <a:p>
              <a:pPr defTabSz="609585" fontAlgn="auto">
                <a:spcBef>
                  <a:spcPts val="0"/>
                </a:spcBef>
                <a:spcAft>
                  <a:spcPts val="0"/>
                </a:spcAft>
                <a:buClrTx/>
                <a:buNone/>
              </a:pPr>
              <a:r>
                <a:rPr lang="en-US" sz="1049" dirty="0">
                  <a:solidFill>
                    <a:prstClr val="black"/>
                  </a:solidFill>
                  <a:latin typeface="Calibri" panose="020F0502020204030204"/>
                </a:rPr>
                <a:t>Analysis</a:t>
              </a:r>
            </a:p>
          </p:txBody>
        </p:sp>
        <p:sp>
          <p:nvSpPr>
            <p:cNvPr id="84" name="TextBox 83">
              <a:extLst>
                <a:ext uri="{FF2B5EF4-FFF2-40B4-BE49-F238E27FC236}">
                  <a16:creationId xmlns:a16="http://schemas.microsoft.com/office/drawing/2014/main" id="{C03810A9-0F5F-4890-C169-AE5D37EEDFB0}"/>
                </a:ext>
              </a:extLst>
            </p:cNvPr>
            <p:cNvSpPr txBox="1"/>
            <p:nvPr/>
          </p:nvSpPr>
          <p:spPr>
            <a:xfrm>
              <a:off x="4135517" y="2332701"/>
              <a:ext cx="1457577" cy="500522"/>
            </a:xfrm>
            <a:prstGeom prst="rect">
              <a:avLst/>
            </a:prstGeom>
            <a:noFill/>
          </p:spPr>
          <p:txBody>
            <a:bodyPr wrap="square" rtlCol="0">
              <a:spAutoFit/>
            </a:bodyPr>
            <a:lstStyle/>
            <a:p>
              <a:pPr defTabSz="609585" fontAlgn="auto">
                <a:spcBef>
                  <a:spcPts val="0"/>
                </a:spcBef>
                <a:spcAft>
                  <a:spcPts val="0"/>
                </a:spcAft>
                <a:buClrTx/>
                <a:buNone/>
              </a:pPr>
              <a:r>
                <a:rPr lang="fr-FR" sz="884" dirty="0">
                  <a:solidFill>
                    <a:prstClr val="black"/>
                  </a:solidFill>
                  <a:latin typeface="Calibri" panose="020F0502020204030204"/>
                </a:rPr>
                <a:t>Station </a:t>
              </a:r>
              <a:r>
                <a:rPr lang="fr-FR" sz="884" dirty="0" err="1">
                  <a:solidFill>
                    <a:prstClr val="black"/>
                  </a:solidFill>
                  <a:latin typeface="Calibri" panose="020F0502020204030204"/>
                </a:rPr>
                <a:t>processing</a:t>
              </a:r>
              <a:r>
                <a:rPr lang="fr-FR" sz="884" dirty="0">
                  <a:solidFill>
                    <a:prstClr val="black"/>
                  </a:solidFill>
                  <a:latin typeface="Calibri" panose="020F0502020204030204"/>
                </a:rPr>
                <a:t> of </a:t>
              </a:r>
              <a:r>
                <a:rPr lang="fr-FR" sz="884" dirty="0" err="1">
                  <a:solidFill>
                    <a:prstClr val="black"/>
                  </a:solidFill>
                  <a:latin typeface="Calibri" panose="020F0502020204030204"/>
                </a:rPr>
                <a:t>waveform</a:t>
              </a:r>
              <a:r>
                <a:rPr lang="fr-FR" sz="884" dirty="0">
                  <a:solidFill>
                    <a:prstClr val="black"/>
                  </a:solidFill>
                  <a:latin typeface="Calibri" panose="020F0502020204030204"/>
                </a:rPr>
                <a:t> segments
</a:t>
              </a:r>
              <a:endParaRPr lang="en-GB" sz="884" dirty="0">
                <a:solidFill>
                  <a:prstClr val="black"/>
                </a:solidFill>
                <a:latin typeface="Calibri" panose="020F0502020204030204"/>
              </a:endParaRPr>
            </a:p>
          </p:txBody>
        </p:sp>
        <p:sp>
          <p:nvSpPr>
            <p:cNvPr id="85" name="TextBox 84">
              <a:extLst>
                <a:ext uri="{FF2B5EF4-FFF2-40B4-BE49-F238E27FC236}">
                  <a16:creationId xmlns:a16="http://schemas.microsoft.com/office/drawing/2014/main" id="{64C4CCF7-634C-1F99-D876-E326BA1F2DA1}"/>
                </a:ext>
              </a:extLst>
            </p:cNvPr>
            <p:cNvSpPr txBox="1"/>
            <p:nvPr/>
          </p:nvSpPr>
          <p:spPr>
            <a:xfrm>
              <a:off x="5638621" y="2582488"/>
              <a:ext cx="828667" cy="338554"/>
            </a:xfrm>
            <a:prstGeom prst="rect">
              <a:avLst/>
            </a:prstGeom>
            <a:solidFill>
              <a:schemeClr val="bg1"/>
            </a:solidFill>
          </p:spPr>
          <p:txBody>
            <a:bodyPr wrap="square" rtlCol="0">
              <a:spAutoFit/>
            </a:bodyPr>
            <a:lstStyle/>
            <a:p>
              <a:pPr defTabSz="609585" fontAlgn="auto">
                <a:spcBef>
                  <a:spcPts val="0"/>
                </a:spcBef>
                <a:spcAft>
                  <a:spcPts val="0"/>
                </a:spcAft>
                <a:buClrTx/>
                <a:buNone/>
              </a:pPr>
              <a:r>
                <a:rPr lang="en-US" sz="800" dirty="0">
                  <a:solidFill>
                    <a:schemeClr val="tx1"/>
                  </a:solidFill>
                  <a:latin typeface="+mn-lt"/>
                </a:rPr>
                <a:t>SEL1-based request </a:t>
              </a:r>
            </a:p>
          </p:txBody>
        </p:sp>
        <p:sp>
          <p:nvSpPr>
            <p:cNvPr id="86" name="Rectangle 85">
              <a:extLst>
                <a:ext uri="{FF2B5EF4-FFF2-40B4-BE49-F238E27FC236}">
                  <a16:creationId xmlns:a16="http://schemas.microsoft.com/office/drawing/2014/main" id="{128355DC-096B-930F-6CE5-1C3A2E2341CF}"/>
                </a:ext>
              </a:extLst>
            </p:cNvPr>
            <p:cNvSpPr/>
            <p:nvPr/>
          </p:nvSpPr>
          <p:spPr>
            <a:xfrm>
              <a:off x="9615132" y="3038127"/>
              <a:ext cx="970031" cy="16459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87" name="TextBox 86">
              <a:extLst>
                <a:ext uri="{FF2B5EF4-FFF2-40B4-BE49-F238E27FC236}">
                  <a16:creationId xmlns:a16="http://schemas.microsoft.com/office/drawing/2014/main" id="{FD348E54-1946-86F9-B037-F6518ED914C7}"/>
                </a:ext>
              </a:extLst>
            </p:cNvPr>
            <p:cNvSpPr txBox="1"/>
            <p:nvPr/>
          </p:nvSpPr>
          <p:spPr>
            <a:xfrm>
              <a:off x="9759351" y="3019626"/>
              <a:ext cx="664548" cy="228396"/>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black"/>
                  </a:solidFill>
                  <a:latin typeface="Calibri" panose="020F0502020204030204"/>
                </a:rPr>
                <a:t>SEB/SSEB</a:t>
              </a:r>
              <a:endParaRPr lang="en-GB" sz="884" dirty="0">
                <a:solidFill>
                  <a:prstClr val="black"/>
                </a:solidFill>
                <a:latin typeface="Calibri" panose="020F0502020204030204"/>
              </a:endParaRPr>
            </a:p>
          </p:txBody>
        </p:sp>
        <p:sp>
          <p:nvSpPr>
            <p:cNvPr id="88" name="Rectangle 87">
              <a:extLst>
                <a:ext uri="{FF2B5EF4-FFF2-40B4-BE49-F238E27FC236}">
                  <a16:creationId xmlns:a16="http://schemas.microsoft.com/office/drawing/2014/main" id="{2B4AC340-3F02-7C62-77D5-0B6E474FD63C}"/>
                </a:ext>
              </a:extLst>
            </p:cNvPr>
            <p:cNvSpPr/>
            <p:nvPr/>
          </p:nvSpPr>
          <p:spPr>
            <a:xfrm>
              <a:off x="2330945" y="5177518"/>
              <a:ext cx="9367361" cy="40665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89" name="TextBox 88">
              <a:extLst>
                <a:ext uri="{FF2B5EF4-FFF2-40B4-BE49-F238E27FC236}">
                  <a16:creationId xmlns:a16="http://schemas.microsoft.com/office/drawing/2014/main" id="{6DFE1F43-ACD0-48F1-7555-57C0278D61C6}"/>
                </a:ext>
              </a:extLst>
            </p:cNvPr>
            <p:cNvSpPr txBox="1"/>
            <p:nvPr/>
          </p:nvSpPr>
          <p:spPr>
            <a:xfrm>
              <a:off x="2564729" y="5179436"/>
              <a:ext cx="774792" cy="500522"/>
            </a:xfrm>
            <a:prstGeom prst="rect">
              <a:avLst/>
            </a:prstGeom>
            <a:noFill/>
          </p:spPr>
          <p:txBody>
            <a:bodyPr wrap="square" rtlCol="0">
              <a:spAutoFit/>
            </a:bodyPr>
            <a:lstStyle/>
            <a:p>
              <a:pPr algn="ctr" defTabSz="609585" fontAlgn="auto">
                <a:spcBef>
                  <a:spcPts val="0"/>
                </a:spcBef>
                <a:spcAft>
                  <a:spcPts val="0"/>
                </a:spcAft>
                <a:buClrTx/>
                <a:buNone/>
              </a:pPr>
              <a:r>
                <a:rPr lang="en-US" sz="884" dirty="0">
                  <a:solidFill>
                    <a:prstClr val="white"/>
                  </a:solidFill>
                  <a:latin typeface="Calibri" panose="020F0502020204030204"/>
                </a:rPr>
                <a:t> Continuous acquisition
</a:t>
              </a:r>
            </a:p>
          </p:txBody>
        </p:sp>
        <p:sp>
          <p:nvSpPr>
            <p:cNvPr id="90" name="TextBox 89">
              <a:extLst>
                <a:ext uri="{FF2B5EF4-FFF2-40B4-BE49-F238E27FC236}">
                  <a16:creationId xmlns:a16="http://schemas.microsoft.com/office/drawing/2014/main" id="{C21694BC-8046-7553-FF36-C8D02485EC6A}"/>
                </a:ext>
              </a:extLst>
            </p:cNvPr>
            <p:cNvSpPr txBox="1"/>
            <p:nvPr/>
          </p:nvSpPr>
          <p:spPr>
            <a:xfrm>
              <a:off x="3993450" y="5182172"/>
              <a:ext cx="865621" cy="500522"/>
            </a:xfrm>
            <a:prstGeom prst="rect">
              <a:avLst/>
            </a:prstGeom>
            <a:noFill/>
          </p:spPr>
          <p:txBody>
            <a:bodyPr wrap="square" rtlCol="0">
              <a:spAutoFit/>
            </a:bodyPr>
            <a:lstStyle/>
            <a:p>
              <a:pPr algn="ctr" defTabSz="609585" fontAlgn="auto">
                <a:spcBef>
                  <a:spcPts val="0"/>
                </a:spcBef>
                <a:spcAft>
                  <a:spcPts val="0"/>
                </a:spcAft>
                <a:buClrTx/>
                <a:buNone/>
              </a:pPr>
              <a:r>
                <a:rPr lang="en-US" sz="884" dirty="0">
                  <a:solidFill>
                    <a:prstClr val="white"/>
                  </a:solidFill>
                  <a:latin typeface="Calibri" panose="020F0502020204030204"/>
                </a:rPr>
                <a:t>Station Processing
</a:t>
              </a:r>
            </a:p>
          </p:txBody>
        </p:sp>
        <p:sp>
          <p:nvSpPr>
            <p:cNvPr id="91" name="TextBox 90">
              <a:extLst>
                <a:ext uri="{FF2B5EF4-FFF2-40B4-BE49-F238E27FC236}">
                  <a16:creationId xmlns:a16="http://schemas.microsoft.com/office/drawing/2014/main" id="{B307A5C6-E7FA-3F75-9A73-E8E2BA3B0E01}"/>
                </a:ext>
              </a:extLst>
            </p:cNvPr>
            <p:cNvSpPr txBox="1"/>
            <p:nvPr/>
          </p:nvSpPr>
          <p:spPr>
            <a:xfrm>
              <a:off x="5690767" y="5247693"/>
              <a:ext cx="1482457" cy="364459"/>
            </a:xfrm>
            <a:prstGeom prst="rect">
              <a:avLst/>
            </a:prstGeom>
            <a:noFill/>
          </p:spPr>
          <p:txBody>
            <a:bodyPr wrap="square" rtlCol="0">
              <a:spAutoFit/>
            </a:bodyPr>
            <a:lstStyle/>
            <a:p>
              <a:pPr algn="ctr" defTabSz="609585" fontAlgn="auto">
                <a:spcBef>
                  <a:spcPts val="0"/>
                </a:spcBef>
                <a:spcAft>
                  <a:spcPts val="0"/>
                </a:spcAft>
                <a:buClrTx/>
                <a:buNone/>
              </a:pPr>
              <a:r>
                <a:rPr lang="en-US" sz="884" dirty="0">
                  <a:solidFill>
                    <a:prstClr val="white"/>
                  </a:solidFill>
                  <a:latin typeface="Calibri" panose="020F0502020204030204"/>
                </a:rPr>
                <a:t>Network processing
</a:t>
              </a:r>
            </a:p>
          </p:txBody>
        </p:sp>
        <p:sp>
          <p:nvSpPr>
            <p:cNvPr id="92" name="TextBox 91">
              <a:extLst>
                <a:ext uri="{FF2B5EF4-FFF2-40B4-BE49-F238E27FC236}">
                  <a16:creationId xmlns:a16="http://schemas.microsoft.com/office/drawing/2014/main" id="{64B998F3-B86A-0111-6AE4-72945459AC4B}"/>
                </a:ext>
              </a:extLst>
            </p:cNvPr>
            <p:cNvSpPr txBox="1"/>
            <p:nvPr/>
          </p:nvSpPr>
          <p:spPr>
            <a:xfrm>
              <a:off x="7898158" y="5233359"/>
              <a:ext cx="769377" cy="364459"/>
            </a:xfrm>
            <a:prstGeom prst="rect">
              <a:avLst/>
            </a:prstGeom>
            <a:noFill/>
          </p:spPr>
          <p:txBody>
            <a:bodyPr wrap="square" rtlCol="0">
              <a:spAutoFit/>
            </a:bodyPr>
            <a:lstStyle/>
            <a:p>
              <a:pPr defTabSz="609585" fontAlgn="auto">
                <a:spcBef>
                  <a:spcPts val="0"/>
                </a:spcBef>
                <a:spcAft>
                  <a:spcPts val="0"/>
                </a:spcAft>
                <a:buClrTx/>
                <a:buNone/>
              </a:pPr>
              <a:r>
                <a:rPr lang="en-US" sz="884" dirty="0" err="1">
                  <a:solidFill>
                    <a:prstClr val="white"/>
                  </a:solidFill>
                  <a:latin typeface="Calibri" panose="020F0502020204030204"/>
                </a:rPr>
                <a:t>Analyse</a:t>
              </a:r>
              <a:r>
                <a:rPr lang="en-US" sz="884" dirty="0">
                  <a:solidFill>
                    <a:prstClr val="white"/>
                  </a:solidFill>
                  <a:latin typeface="Calibri" panose="020F0502020204030204"/>
                </a:rPr>
                <a:t>
</a:t>
              </a:r>
            </a:p>
          </p:txBody>
        </p:sp>
        <p:sp>
          <p:nvSpPr>
            <p:cNvPr id="93" name="TextBox 92">
              <a:extLst>
                <a:ext uri="{FF2B5EF4-FFF2-40B4-BE49-F238E27FC236}">
                  <a16:creationId xmlns:a16="http://schemas.microsoft.com/office/drawing/2014/main" id="{F76B9311-5333-6F9B-1DDA-5B5DA62F8AE9}"/>
                </a:ext>
              </a:extLst>
            </p:cNvPr>
            <p:cNvSpPr txBox="1"/>
            <p:nvPr/>
          </p:nvSpPr>
          <p:spPr>
            <a:xfrm>
              <a:off x="9131863" y="5189429"/>
              <a:ext cx="859363" cy="364459"/>
            </a:xfrm>
            <a:prstGeom prst="rect">
              <a:avLst/>
            </a:prstGeom>
            <a:noFill/>
          </p:spPr>
          <p:txBody>
            <a:bodyPr wrap="square" rtlCol="0">
              <a:spAutoFit/>
            </a:bodyPr>
            <a:lstStyle/>
            <a:p>
              <a:pPr algn="ctr" defTabSz="609585" fontAlgn="auto">
                <a:spcBef>
                  <a:spcPts val="0"/>
                </a:spcBef>
                <a:spcAft>
                  <a:spcPts val="0"/>
                </a:spcAft>
                <a:buClrTx/>
                <a:buNone/>
              </a:pPr>
              <a:r>
                <a:rPr lang="en-US" sz="884" dirty="0">
                  <a:solidFill>
                    <a:prstClr val="white"/>
                  </a:solidFill>
                  <a:latin typeface="Calibri" panose="020F0502020204030204"/>
                </a:rPr>
                <a:t> Post-analysis Processing</a:t>
              </a:r>
            </a:p>
          </p:txBody>
        </p:sp>
        <p:sp>
          <p:nvSpPr>
            <p:cNvPr id="94" name="TextBox 93">
              <a:extLst>
                <a:ext uri="{FF2B5EF4-FFF2-40B4-BE49-F238E27FC236}">
                  <a16:creationId xmlns:a16="http://schemas.microsoft.com/office/drawing/2014/main" id="{D7920E8C-8A81-D10D-B81F-13FA2856050A}"/>
                </a:ext>
              </a:extLst>
            </p:cNvPr>
            <p:cNvSpPr txBox="1"/>
            <p:nvPr/>
          </p:nvSpPr>
          <p:spPr>
            <a:xfrm>
              <a:off x="1114447" y="4858119"/>
              <a:ext cx="963474" cy="245452"/>
            </a:xfrm>
            <a:prstGeom prst="rect">
              <a:avLst/>
            </a:prstGeom>
            <a:noFill/>
          </p:spPr>
          <p:txBody>
            <a:bodyPr wrap="square" rtlCol="0">
              <a:spAutoFit/>
            </a:bodyPr>
            <a:lstStyle/>
            <a:p>
              <a:pPr defTabSz="609585" fontAlgn="auto">
                <a:spcBef>
                  <a:spcPts val="0"/>
                </a:spcBef>
                <a:spcAft>
                  <a:spcPts val="0"/>
                </a:spcAft>
                <a:buClrTx/>
                <a:buNone/>
              </a:pPr>
              <a:r>
                <a:rPr lang="en-US" sz="995" dirty="0">
                  <a:solidFill>
                    <a:prstClr val="black"/>
                  </a:solidFill>
                  <a:latin typeface="Calibri" panose="020F0502020204030204"/>
                </a:rPr>
                <a:t>Time scale</a:t>
              </a:r>
            </a:p>
          </p:txBody>
        </p:sp>
        <p:sp>
          <p:nvSpPr>
            <p:cNvPr id="95" name="TextBox 94">
              <a:extLst>
                <a:ext uri="{FF2B5EF4-FFF2-40B4-BE49-F238E27FC236}">
                  <a16:creationId xmlns:a16="http://schemas.microsoft.com/office/drawing/2014/main" id="{9DAB267C-AE43-6B0B-1A58-0C99E4F00C39}"/>
                </a:ext>
              </a:extLst>
            </p:cNvPr>
            <p:cNvSpPr txBox="1"/>
            <p:nvPr/>
          </p:nvSpPr>
          <p:spPr>
            <a:xfrm>
              <a:off x="1066950" y="5249979"/>
              <a:ext cx="1309976" cy="245452"/>
            </a:xfrm>
            <a:prstGeom prst="rect">
              <a:avLst/>
            </a:prstGeom>
            <a:noFill/>
          </p:spPr>
          <p:txBody>
            <a:bodyPr wrap="square" rtlCol="0">
              <a:spAutoFit/>
            </a:bodyPr>
            <a:lstStyle/>
            <a:p>
              <a:pPr defTabSz="609585" fontAlgn="auto">
                <a:spcBef>
                  <a:spcPts val="0"/>
                </a:spcBef>
                <a:spcAft>
                  <a:spcPts val="0"/>
                </a:spcAft>
                <a:buClrTx/>
                <a:buNone/>
              </a:pPr>
              <a:r>
                <a:rPr lang="en-US" sz="995" dirty="0">
                  <a:solidFill>
                    <a:prstClr val="black"/>
                  </a:solidFill>
                  <a:latin typeface="Calibri" panose="020F0502020204030204"/>
                </a:rPr>
                <a:t>Processing Stages</a:t>
              </a:r>
            </a:p>
          </p:txBody>
        </p:sp>
        <p:cxnSp>
          <p:nvCxnSpPr>
            <p:cNvPr id="96" name="Straight Arrow Connector 95">
              <a:extLst>
                <a:ext uri="{FF2B5EF4-FFF2-40B4-BE49-F238E27FC236}">
                  <a16:creationId xmlns:a16="http://schemas.microsoft.com/office/drawing/2014/main" id="{2EF2EBF5-8CAE-DB29-CF8D-B3753808CADE}"/>
                </a:ext>
              </a:extLst>
            </p:cNvPr>
            <p:cNvCxnSpPr>
              <a:cxnSpLocks/>
            </p:cNvCxnSpPr>
            <p:nvPr/>
          </p:nvCxnSpPr>
          <p:spPr>
            <a:xfrm flipV="1">
              <a:off x="6819366" y="2896376"/>
              <a:ext cx="208276" cy="148626"/>
            </a:xfrm>
            <a:prstGeom prst="straightConnector1">
              <a:avLst/>
            </a:prstGeom>
            <a:ln w="12700">
              <a:solidFill>
                <a:schemeClr val="tx1">
                  <a:lumMod val="50000"/>
                  <a:lumOff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10E859E0-D3A3-A407-FA93-D47650391C7F}"/>
                </a:ext>
              </a:extLst>
            </p:cNvPr>
            <p:cNvSpPr/>
            <p:nvPr/>
          </p:nvSpPr>
          <p:spPr>
            <a:xfrm>
              <a:off x="5108529" y="4322881"/>
              <a:ext cx="2572432" cy="2823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r>
                <a:rPr lang="fr-FR" sz="1050" b="0" dirty="0" err="1">
                  <a:solidFill>
                    <a:schemeClr val="bg1"/>
                  </a:solidFill>
                </a:rPr>
                <a:t>Three</a:t>
              </a:r>
              <a:r>
                <a:rPr lang="fr-FR" sz="1050" b="0" dirty="0">
                  <a:solidFill>
                    <a:schemeClr val="bg1"/>
                  </a:solidFill>
                </a:rPr>
                <a:t> </a:t>
              </a:r>
              <a:r>
                <a:rPr lang="fr-FR" sz="1050" b="0" dirty="0" err="1">
                  <a:solidFill>
                    <a:schemeClr val="bg1"/>
                  </a:solidFill>
                </a:rPr>
                <a:t>steps</a:t>
              </a:r>
              <a:r>
                <a:rPr lang="fr-FR" sz="1050" b="0" dirty="0">
                  <a:solidFill>
                    <a:schemeClr val="bg1"/>
                  </a:solidFill>
                </a:rPr>
                <a:t> of network </a:t>
              </a:r>
              <a:r>
                <a:rPr lang="fr-FR" sz="1050" b="0" dirty="0" err="1">
                  <a:solidFill>
                    <a:schemeClr val="bg1"/>
                  </a:solidFill>
                </a:rPr>
                <a:t>processing</a:t>
              </a:r>
              <a:r>
                <a:rPr lang="fr-FR" sz="1050" b="0" dirty="0">
                  <a:solidFill>
                    <a:schemeClr val="bg1"/>
                  </a:solidFill>
                </a:rPr>
                <a:t> 
</a:t>
              </a:r>
              <a:endParaRPr lang="en-GB" sz="1050" b="0" dirty="0">
                <a:solidFill>
                  <a:schemeClr val="bg1"/>
                </a:solidFill>
                <a:latin typeface="Calibri" panose="020F0502020204030204"/>
              </a:endParaRPr>
            </a:p>
          </p:txBody>
        </p:sp>
        <p:sp>
          <p:nvSpPr>
            <p:cNvPr id="98" name="Arrow: Right 97">
              <a:extLst>
                <a:ext uri="{FF2B5EF4-FFF2-40B4-BE49-F238E27FC236}">
                  <a16:creationId xmlns:a16="http://schemas.microsoft.com/office/drawing/2014/main" id="{9D1871C2-13F3-F855-5B28-68707E7185A0}"/>
                </a:ext>
              </a:extLst>
            </p:cNvPr>
            <p:cNvSpPr/>
            <p:nvPr/>
          </p:nvSpPr>
          <p:spPr>
            <a:xfrm>
              <a:off x="6970465" y="3747792"/>
              <a:ext cx="791830" cy="20458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white"/>
                </a:solidFill>
                <a:latin typeface="Calibri" panose="020F0502020204030204"/>
              </a:endParaRPr>
            </a:p>
          </p:txBody>
        </p:sp>
        <p:sp>
          <p:nvSpPr>
            <p:cNvPr id="99" name="TextBox 98">
              <a:extLst>
                <a:ext uri="{FF2B5EF4-FFF2-40B4-BE49-F238E27FC236}">
                  <a16:creationId xmlns:a16="http://schemas.microsoft.com/office/drawing/2014/main" id="{4FC3ED90-4898-E80B-77D7-0EDEDAD2E690}"/>
                </a:ext>
              </a:extLst>
            </p:cNvPr>
            <p:cNvSpPr txBox="1"/>
            <p:nvPr/>
          </p:nvSpPr>
          <p:spPr>
            <a:xfrm>
              <a:off x="7082634" y="3737182"/>
              <a:ext cx="547692" cy="228396"/>
            </a:xfrm>
            <a:prstGeom prst="rect">
              <a:avLst/>
            </a:prstGeom>
            <a:noFill/>
          </p:spPr>
          <p:txBody>
            <a:bodyPr wrap="square" rtlCol="0">
              <a:spAutoFit/>
            </a:bodyPr>
            <a:lstStyle/>
            <a:p>
              <a:pPr defTabSz="609585" fontAlgn="auto">
                <a:spcBef>
                  <a:spcPts val="0"/>
                </a:spcBef>
                <a:spcAft>
                  <a:spcPts val="0"/>
                </a:spcAft>
                <a:buClrTx/>
                <a:buNone/>
              </a:pPr>
              <a:r>
                <a:rPr lang="en-US" sz="884" dirty="0">
                  <a:solidFill>
                    <a:prstClr val="white"/>
                  </a:solidFill>
                  <a:latin typeface="Calibri" panose="020F0502020204030204"/>
                </a:rPr>
                <a:t>VSEL3</a:t>
              </a:r>
              <a:endParaRPr lang="en-GB" sz="884" dirty="0">
                <a:solidFill>
                  <a:prstClr val="white"/>
                </a:solidFill>
                <a:latin typeface="Calibri" panose="020F0502020204030204"/>
              </a:endParaRPr>
            </a:p>
          </p:txBody>
        </p:sp>
        <p:sp>
          <p:nvSpPr>
            <p:cNvPr id="100" name="Arrow: Bent 99">
              <a:extLst>
                <a:ext uri="{FF2B5EF4-FFF2-40B4-BE49-F238E27FC236}">
                  <a16:creationId xmlns:a16="http://schemas.microsoft.com/office/drawing/2014/main" id="{1B811604-0A1A-1125-0433-80DA89F7C959}"/>
                </a:ext>
              </a:extLst>
            </p:cNvPr>
            <p:cNvSpPr/>
            <p:nvPr/>
          </p:nvSpPr>
          <p:spPr>
            <a:xfrm rot="5400000">
              <a:off x="6232737" y="2507426"/>
              <a:ext cx="204584" cy="2359267"/>
            </a:xfrm>
            <a:prstGeom prst="bentArrow">
              <a:avLst>
                <a:gd name="adj1" fmla="val 13961"/>
                <a:gd name="adj2" fmla="val 18110"/>
                <a:gd name="adj3" fmla="val 28138"/>
                <a:gd name="adj4" fmla="val 57446"/>
              </a:avLst>
            </a:prstGeom>
            <a:pattFill prst="wdUpDiag">
              <a:fgClr>
                <a:schemeClr val="accent5">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101" name="Arrow: Bent 100">
              <a:extLst>
                <a:ext uri="{FF2B5EF4-FFF2-40B4-BE49-F238E27FC236}">
                  <a16:creationId xmlns:a16="http://schemas.microsoft.com/office/drawing/2014/main" id="{2D3DE3F8-2ADD-D40F-EA77-D69A4F2F1A6E}"/>
                </a:ext>
              </a:extLst>
            </p:cNvPr>
            <p:cNvSpPr/>
            <p:nvPr/>
          </p:nvSpPr>
          <p:spPr>
            <a:xfrm rot="5400000">
              <a:off x="5916027" y="2357933"/>
              <a:ext cx="302333" cy="2543852"/>
            </a:xfrm>
            <a:prstGeom prst="bentArrow">
              <a:avLst>
                <a:gd name="adj1" fmla="val 5566"/>
                <a:gd name="adj2" fmla="val 9756"/>
                <a:gd name="adj3" fmla="val 15998"/>
                <a:gd name="adj4" fmla="val 56895"/>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102" name="Arrow: Bent 101">
              <a:extLst>
                <a:ext uri="{FF2B5EF4-FFF2-40B4-BE49-F238E27FC236}">
                  <a16:creationId xmlns:a16="http://schemas.microsoft.com/office/drawing/2014/main" id="{52FEFA56-BC93-1E77-62F6-C0E526580A0C}"/>
                </a:ext>
              </a:extLst>
            </p:cNvPr>
            <p:cNvSpPr/>
            <p:nvPr/>
          </p:nvSpPr>
          <p:spPr>
            <a:xfrm rot="5400000">
              <a:off x="5684635" y="2296790"/>
              <a:ext cx="436967" cy="2524955"/>
            </a:xfrm>
            <a:prstGeom prst="bentArrow">
              <a:avLst>
                <a:gd name="adj1" fmla="val 7383"/>
                <a:gd name="adj2" fmla="val 7291"/>
                <a:gd name="adj3" fmla="val 12249"/>
                <a:gd name="adj4" fmla="val 28117"/>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dirty="0">
                <a:solidFill>
                  <a:prstClr val="black"/>
                </a:solidFill>
                <a:latin typeface="Calibri" panose="020F0502020204030204"/>
              </a:endParaRPr>
            </a:p>
          </p:txBody>
        </p:sp>
        <p:sp>
          <p:nvSpPr>
            <p:cNvPr id="103" name="Rectangle: Rounded Corners 102">
              <a:extLst>
                <a:ext uri="{FF2B5EF4-FFF2-40B4-BE49-F238E27FC236}">
                  <a16:creationId xmlns:a16="http://schemas.microsoft.com/office/drawing/2014/main" id="{B2711FE4-6099-14AA-7A7A-69A6C07AC0C8}"/>
                </a:ext>
              </a:extLst>
            </p:cNvPr>
            <p:cNvSpPr/>
            <p:nvPr/>
          </p:nvSpPr>
          <p:spPr>
            <a:xfrm>
              <a:off x="7765848" y="2785681"/>
              <a:ext cx="727283" cy="487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104" name="TextBox 103">
              <a:extLst>
                <a:ext uri="{FF2B5EF4-FFF2-40B4-BE49-F238E27FC236}">
                  <a16:creationId xmlns:a16="http://schemas.microsoft.com/office/drawing/2014/main" id="{E0AD5CEC-9298-F110-5328-8181D7E0FF81}"/>
                </a:ext>
              </a:extLst>
            </p:cNvPr>
            <p:cNvSpPr txBox="1"/>
            <p:nvPr/>
          </p:nvSpPr>
          <p:spPr>
            <a:xfrm>
              <a:off x="7769778" y="2768016"/>
              <a:ext cx="721813" cy="369332"/>
            </a:xfrm>
            <a:prstGeom prst="rect">
              <a:avLst/>
            </a:prstGeom>
            <a:noFill/>
          </p:spPr>
          <p:txBody>
            <a:bodyPr wrap="square" rtlCol="0">
              <a:spAutoFit/>
            </a:bodyPr>
            <a:lstStyle/>
            <a:p>
              <a:pPr algn="ctr" defTabSz="609585" fontAlgn="auto">
                <a:spcBef>
                  <a:spcPts val="0"/>
                </a:spcBef>
                <a:spcAft>
                  <a:spcPts val="0"/>
                </a:spcAft>
                <a:buClrTx/>
                <a:buNone/>
              </a:pPr>
              <a:r>
                <a:rPr lang="en-US" sz="900" dirty="0">
                  <a:solidFill>
                    <a:schemeClr val="bg1"/>
                  </a:solidFill>
                  <a:latin typeface="Calibri" panose="020F0502020204030204"/>
                </a:rPr>
                <a:t>(1) Review of SEL3</a:t>
              </a:r>
            </a:p>
          </p:txBody>
        </p:sp>
        <p:sp>
          <p:nvSpPr>
            <p:cNvPr id="105" name="Rectangle: Rounded Corners 104">
              <a:extLst>
                <a:ext uri="{FF2B5EF4-FFF2-40B4-BE49-F238E27FC236}">
                  <a16:creationId xmlns:a16="http://schemas.microsoft.com/office/drawing/2014/main" id="{06116B84-3DA0-5C2D-C519-96D409A50D79}"/>
                </a:ext>
              </a:extLst>
            </p:cNvPr>
            <p:cNvSpPr/>
            <p:nvPr/>
          </p:nvSpPr>
          <p:spPr>
            <a:xfrm>
              <a:off x="7763423" y="3723113"/>
              <a:ext cx="727283" cy="80866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106" name="Rectangle: Rounded Corners 105">
              <a:extLst>
                <a:ext uri="{FF2B5EF4-FFF2-40B4-BE49-F238E27FC236}">
                  <a16:creationId xmlns:a16="http://schemas.microsoft.com/office/drawing/2014/main" id="{55D3314F-E9ED-413D-4590-8E76A8A92273}"/>
                </a:ext>
              </a:extLst>
            </p:cNvPr>
            <p:cNvSpPr/>
            <p:nvPr/>
          </p:nvSpPr>
          <p:spPr>
            <a:xfrm>
              <a:off x="7758229" y="3768205"/>
              <a:ext cx="727283" cy="25786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107" name="TextBox 106">
              <a:extLst>
                <a:ext uri="{FF2B5EF4-FFF2-40B4-BE49-F238E27FC236}">
                  <a16:creationId xmlns:a16="http://schemas.microsoft.com/office/drawing/2014/main" id="{68D7273A-FE44-36D7-5732-5E0376238B44}"/>
                </a:ext>
              </a:extLst>
            </p:cNvPr>
            <p:cNvSpPr txBox="1"/>
            <p:nvPr/>
          </p:nvSpPr>
          <p:spPr>
            <a:xfrm>
              <a:off x="7742495" y="3732967"/>
              <a:ext cx="750636" cy="230832"/>
            </a:xfrm>
            <a:prstGeom prst="rect">
              <a:avLst/>
            </a:prstGeom>
            <a:noFill/>
          </p:spPr>
          <p:txBody>
            <a:bodyPr wrap="square" rtlCol="0">
              <a:spAutoFit/>
            </a:bodyPr>
            <a:lstStyle/>
            <a:p>
              <a:pPr algn="ctr" defTabSz="609585" fontAlgn="auto">
                <a:spcBef>
                  <a:spcPts val="0"/>
                </a:spcBef>
                <a:spcAft>
                  <a:spcPts val="0"/>
                </a:spcAft>
                <a:buClrTx/>
                <a:buNone/>
              </a:pPr>
              <a:r>
                <a:rPr lang="en-US" sz="900" dirty="0">
                  <a:solidFill>
                    <a:schemeClr val="bg1"/>
                  </a:solidFill>
                  <a:latin typeface="Calibri" panose="020F0502020204030204"/>
                </a:rPr>
                <a:t> VSEL3</a:t>
              </a:r>
            </a:p>
          </p:txBody>
        </p:sp>
        <p:sp>
          <p:nvSpPr>
            <p:cNvPr id="108" name="Rectangle: Rounded Corners 107">
              <a:extLst>
                <a:ext uri="{FF2B5EF4-FFF2-40B4-BE49-F238E27FC236}">
                  <a16:creationId xmlns:a16="http://schemas.microsoft.com/office/drawing/2014/main" id="{18099C80-C82E-E129-5E7B-25436965176C}"/>
                </a:ext>
              </a:extLst>
            </p:cNvPr>
            <p:cNvSpPr/>
            <p:nvPr/>
          </p:nvSpPr>
          <p:spPr>
            <a:xfrm>
              <a:off x="7765848" y="4087647"/>
              <a:ext cx="724858" cy="2742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109" name="TextBox 108">
              <a:extLst>
                <a:ext uri="{FF2B5EF4-FFF2-40B4-BE49-F238E27FC236}">
                  <a16:creationId xmlns:a16="http://schemas.microsoft.com/office/drawing/2014/main" id="{0F1141C4-4EFD-8B02-FDEB-0B4A87C4784B}"/>
                </a:ext>
              </a:extLst>
            </p:cNvPr>
            <p:cNvSpPr txBox="1"/>
            <p:nvPr/>
          </p:nvSpPr>
          <p:spPr>
            <a:xfrm>
              <a:off x="7750804" y="4093286"/>
              <a:ext cx="721813" cy="230832"/>
            </a:xfrm>
            <a:prstGeom prst="rect">
              <a:avLst/>
            </a:prstGeom>
            <a:noFill/>
          </p:spPr>
          <p:txBody>
            <a:bodyPr wrap="square" rtlCol="0">
              <a:spAutoFit/>
            </a:bodyPr>
            <a:lstStyle/>
            <a:p>
              <a:pPr algn="ctr" defTabSz="609585" fontAlgn="auto">
                <a:spcBef>
                  <a:spcPts val="0"/>
                </a:spcBef>
                <a:spcAft>
                  <a:spcPts val="0"/>
                </a:spcAft>
                <a:buClrTx/>
                <a:buNone/>
              </a:pPr>
              <a:r>
                <a:rPr lang="en-US" sz="900" dirty="0">
                  <a:solidFill>
                    <a:schemeClr val="bg1"/>
                  </a:solidFill>
                  <a:latin typeface="Calibri" panose="020F0502020204030204"/>
                </a:rPr>
                <a:t>Scanner</a:t>
              </a:r>
            </a:p>
          </p:txBody>
        </p:sp>
        <p:sp>
          <p:nvSpPr>
            <p:cNvPr id="110" name="TextBox 109">
              <a:extLst>
                <a:ext uri="{FF2B5EF4-FFF2-40B4-BE49-F238E27FC236}">
                  <a16:creationId xmlns:a16="http://schemas.microsoft.com/office/drawing/2014/main" id="{45CFFA3A-DB8C-2B80-3224-7A6A3C0874D8}"/>
                </a:ext>
              </a:extLst>
            </p:cNvPr>
            <p:cNvSpPr txBox="1"/>
            <p:nvPr/>
          </p:nvSpPr>
          <p:spPr>
            <a:xfrm>
              <a:off x="7758229" y="4333599"/>
              <a:ext cx="721813" cy="230832"/>
            </a:xfrm>
            <a:prstGeom prst="rect">
              <a:avLst/>
            </a:prstGeom>
            <a:noFill/>
          </p:spPr>
          <p:txBody>
            <a:bodyPr wrap="square" rtlCol="0">
              <a:spAutoFit/>
            </a:bodyPr>
            <a:lstStyle/>
            <a:p>
              <a:pPr algn="ctr" defTabSz="609585" fontAlgn="auto">
                <a:spcBef>
                  <a:spcPts val="0"/>
                </a:spcBef>
                <a:spcAft>
                  <a:spcPts val="0"/>
                </a:spcAft>
                <a:buClrTx/>
                <a:buNone/>
              </a:pPr>
              <a:r>
                <a:rPr lang="en-US" sz="900" dirty="0">
                  <a:solidFill>
                    <a:schemeClr val="bg1"/>
                  </a:solidFill>
                  <a:latin typeface="Calibri" panose="020F0502020204030204"/>
                </a:rPr>
                <a:t>(2) SCAN</a:t>
              </a:r>
            </a:p>
          </p:txBody>
        </p:sp>
        <p:sp>
          <p:nvSpPr>
            <p:cNvPr id="111" name="Arrow: Right 110">
              <a:extLst>
                <a:ext uri="{FF2B5EF4-FFF2-40B4-BE49-F238E27FC236}">
                  <a16:creationId xmlns:a16="http://schemas.microsoft.com/office/drawing/2014/main" id="{43E63F35-D449-EFF1-C28C-AAB82B4189E1}"/>
                </a:ext>
              </a:extLst>
            </p:cNvPr>
            <p:cNvSpPr/>
            <p:nvPr/>
          </p:nvSpPr>
          <p:spPr>
            <a:xfrm>
              <a:off x="6970465" y="4218665"/>
              <a:ext cx="787764" cy="80775"/>
            </a:xfrm>
            <a:prstGeom prst="rightArrow">
              <a:avLst/>
            </a:prstGeom>
            <a:pattFill prst="wdUp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112" name="Arrow: Right 111">
              <a:extLst>
                <a:ext uri="{FF2B5EF4-FFF2-40B4-BE49-F238E27FC236}">
                  <a16:creationId xmlns:a16="http://schemas.microsoft.com/office/drawing/2014/main" id="{C5E83E0E-D701-4DD7-9299-12E5905A41F1}"/>
                </a:ext>
              </a:extLst>
            </p:cNvPr>
            <p:cNvSpPr/>
            <p:nvPr/>
          </p:nvSpPr>
          <p:spPr>
            <a:xfrm>
              <a:off x="6970465" y="4120682"/>
              <a:ext cx="795382" cy="74985"/>
            </a:xfrm>
            <a:prstGeom prst="rightArrow">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buClrTx/>
                <a:buNone/>
              </a:pPr>
              <a:endParaRPr lang="en-GB" sz="497" b="0">
                <a:solidFill>
                  <a:prstClr val="white"/>
                </a:solidFill>
                <a:latin typeface="Calibri" panose="020F0502020204030204"/>
              </a:endParaRPr>
            </a:p>
          </p:txBody>
        </p:sp>
        <p:sp>
          <p:nvSpPr>
            <p:cNvPr id="113" name="TextBox 112">
              <a:extLst>
                <a:ext uri="{FF2B5EF4-FFF2-40B4-BE49-F238E27FC236}">
                  <a16:creationId xmlns:a16="http://schemas.microsoft.com/office/drawing/2014/main" id="{B6BA1097-9055-A4DD-36DF-212D3ADBC3C4}"/>
                </a:ext>
              </a:extLst>
            </p:cNvPr>
            <p:cNvSpPr txBox="1"/>
            <p:nvPr/>
          </p:nvSpPr>
          <p:spPr>
            <a:xfrm>
              <a:off x="10331533" y="6425102"/>
              <a:ext cx="301686" cy="369332"/>
            </a:xfrm>
            <a:prstGeom prst="rect">
              <a:avLst/>
            </a:prstGeom>
            <a:noFill/>
          </p:spPr>
          <p:txBody>
            <a:bodyPr wrap="none" rtlCol="0">
              <a:spAutoFit/>
            </a:bodyPr>
            <a:lstStyle/>
            <a:p>
              <a:r>
                <a:rPr lang="en-US" dirty="0">
                  <a:solidFill>
                    <a:schemeClr val="bg1"/>
                  </a:solidFill>
                </a:rPr>
                <a:t>2</a:t>
              </a:r>
            </a:p>
          </p:txBody>
        </p:sp>
      </p:gr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145472"/>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Objectives</a:t>
            </a:r>
            <a:endParaRPr lang="en-AT" sz="2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P2.1-575</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56648DC-CB8D-4C7A-6214-4A1F0F11F331}"/>
              </a:ext>
            </a:extLst>
          </p:cNvPr>
          <p:cNvSpPr/>
          <p:nvPr/>
        </p:nvSpPr>
        <p:spPr>
          <a:xfrm>
            <a:off x="178670" y="1193316"/>
            <a:ext cx="10296825" cy="923330"/>
          </a:xfrm>
          <a:prstGeom prst="rect">
            <a:avLst/>
          </a:prstGeom>
        </p:spPr>
        <p:txBody>
          <a:bodyPr wrap="square">
            <a:spAutoFit/>
          </a:bodyPr>
          <a:lstStyle/>
          <a:p>
            <a:pPr marL="266700" indent="-266700">
              <a:buFont typeface="Arial" panose="020B0604020202020204" pitchFamily="34" charset="0"/>
              <a:buChar char="•"/>
            </a:pPr>
            <a:r>
              <a:rPr lang="en-GB" dirty="0">
                <a:ea typeface="+mn-lt"/>
                <a:cs typeface="+mn-lt"/>
              </a:rPr>
              <a:t>We used three distinct time periods, each including 1200 days, two before and one after the NET-VISA scanner implementation to evaluate the NET-VISA performance as well as to exclude the effect of other possible factors, such as global seismicity and network performance</a:t>
            </a:r>
            <a:r>
              <a:rPr lang="en-GB" b="0" i="0" dirty="0">
                <a:effectLst/>
                <a:latin typeface="Roboto" panose="02000000000000000000" pitchFamily="2" charset="0"/>
              </a:rPr>
              <a:t>.</a:t>
            </a:r>
            <a:endParaRPr lang="en-US" dirty="0">
              <a:latin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6972BCAA-2533-F282-EF49-1C683A844FDA}"/>
              </a:ext>
            </a:extLst>
          </p:cNvPr>
          <p:cNvGrpSpPr/>
          <p:nvPr/>
        </p:nvGrpSpPr>
        <p:grpSpPr>
          <a:xfrm>
            <a:off x="1" y="2198255"/>
            <a:ext cx="10788072" cy="4659746"/>
            <a:chOff x="0" y="1943829"/>
            <a:chExt cx="12119079" cy="4386170"/>
          </a:xfrm>
        </p:grpSpPr>
        <p:pic>
          <p:nvPicPr>
            <p:cNvPr id="6" name="Picture 5" descr="Chart, histogram&#10;&#10;Description automatically generated">
              <a:extLst>
                <a:ext uri="{FF2B5EF4-FFF2-40B4-BE49-F238E27FC236}">
                  <a16:creationId xmlns:a16="http://schemas.microsoft.com/office/drawing/2014/main" id="{72A74D80-E1F8-46A4-2D98-381331E9C6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121" t="3481" r="12811" b="5998"/>
            <a:stretch/>
          </p:blipFill>
          <p:spPr>
            <a:xfrm>
              <a:off x="7780589" y="1943829"/>
              <a:ext cx="4338490" cy="2327237"/>
            </a:xfrm>
            <a:prstGeom prst="rect">
              <a:avLst/>
            </a:prstGeom>
          </p:spPr>
        </p:pic>
        <p:pic>
          <p:nvPicPr>
            <p:cNvPr id="7" name="Picture 6" descr="Chart, histogram&#10;&#10;Description automatically generated">
              <a:extLst>
                <a:ext uri="{FF2B5EF4-FFF2-40B4-BE49-F238E27FC236}">
                  <a16:creationId xmlns:a16="http://schemas.microsoft.com/office/drawing/2014/main" id="{1118F394-6D0E-F02C-5B2E-CAF0B6502EEA}"/>
                </a:ext>
              </a:extLst>
            </p:cNvPr>
            <p:cNvPicPr>
              <a:picLocks noChangeAspect="1"/>
            </p:cNvPicPr>
            <p:nvPr/>
          </p:nvPicPr>
          <p:blipFill rotWithShape="1">
            <a:blip r:embed="rId3">
              <a:extLst>
                <a:ext uri="{28A0092B-C50C-407E-A947-70E740481C1C}">
                  <a14:useLocalDpi xmlns:a14="http://schemas.microsoft.com/office/drawing/2010/main" val="0"/>
                </a:ext>
              </a:extLst>
            </a:blip>
            <a:srcRect l="17674" t="3598" r="13043" b="2874"/>
            <a:stretch/>
          </p:blipFill>
          <p:spPr>
            <a:xfrm>
              <a:off x="0" y="1943829"/>
              <a:ext cx="4638675" cy="2327238"/>
            </a:xfrm>
            <a:prstGeom prst="rect">
              <a:avLst/>
            </a:prstGeom>
          </p:spPr>
        </p:pic>
        <p:pic>
          <p:nvPicPr>
            <p:cNvPr id="9" name="Picture 8" descr="Chart, histogram&#10;&#10;Description automatically generated">
              <a:extLst>
                <a:ext uri="{FF2B5EF4-FFF2-40B4-BE49-F238E27FC236}">
                  <a16:creationId xmlns:a16="http://schemas.microsoft.com/office/drawing/2014/main" id="{0D184A06-3116-6D6E-0888-819B3924D8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63" t="4083" r="12968" b="3768"/>
            <a:stretch/>
          </p:blipFill>
          <p:spPr>
            <a:xfrm>
              <a:off x="3828625" y="4081796"/>
              <a:ext cx="4886749" cy="2248203"/>
            </a:xfrm>
            <a:prstGeom prst="rect">
              <a:avLst/>
            </a:prstGeom>
          </p:spPr>
        </p:pic>
        <p:sp>
          <p:nvSpPr>
            <p:cNvPr id="10" name="Rectangle 9">
              <a:extLst>
                <a:ext uri="{FF2B5EF4-FFF2-40B4-BE49-F238E27FC236}">
                  <a16:creationId xmlns:a16="http://schemas.microsoft.com/office/drawing/2014/main" id="{88B6CC06-4690-8BAA-E65A-0B0EF0469222}"/>
                </a:ext>
              </a:extLst>
            </p:cNvPr>
            <p:cNvSpPr/>
            <p:nvPr/>
          </p:nvSpPr>
          <p:spPr>
            <a:xfrm>
              <a:off x="203148" y="5343479"/>
              <a:ext cx="3143251" cy="384721"/>
            </a:xfrm>
            <a:prstGeom prst="rect">
              <a:avLst/>
            </a:prstGeom>
          </p:spPr>
          <p:txBody>
            <a:bodyPr wrap="square">
              <a:spAutoFit/>
            </a:bodyPr>
            <a:lstStyle/>
            <a:p>
              <a:pPr marL="266700" indent="-266700">
                <a:buFont typeface="Arial" panose="020B0604020202020204" pitchFamily="34" charset="0"/>
                <a:buChar char="•"/>
              </a:pPr>
              <a:r>
                <a:rPr lang="en-GB" sz="1900" dirty="0">
                  <a:latin typeface="Calibri" panose="020F0502020204030204" pitchFamily="34" charset="0"/>
                  <a:cs typeface="Times New Roman" panose="02020603050405020304" pitchFamily="18" charset="0"/>
                </a:rPr>
                <a:t>Period 1 from 2012-2014</a:t>
              </a:r>
              <a:endParaRPr lang="en-US" sz="1900" dirty="0">
                <a:latin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276C832-4C3F-E1C5-6887-466B940F96C9}"/>
                </a:ext>
              </a:extLst>
            </p:cNvPr>
            <p:cNvSpPr/>
            <p:nvPr/>
          </p:nvSpPr>
          <p:spPr>
            <a:xfrm>
              <a:off x="4700373" y="2691726"/>
              <a:ext cx="3143251" cy="384721"/>
            </a:xfrm>
            <a:prstGeom prst="rect">
              <a:avLst/>
            </a:prstGeom>
          </p:spPr>
          <p:txBody>
            <a:bodyPr wrap="square">
              <a:spAutoFit/>
            </a:bodyPr>
            <a:lstStyle/>
            <a:p>
              <a:pPr marL="266700" indent="-266700">
                <a:buFont typeface="Arial" panose="020B0604020202020204" pitchFamily="34" charset="0"/>
                <a:buChar char="•"/>
              </a:pPr>
              <a:r>
                <a:rPr lang="en-GB" sz="1900" dirty="0">
                  <a:latin typeface="Calibri" panose="020F0502020204030204" pitchFamily="34" charset="0"/>
                  <a:cs typeface="Times New Roman" panose="02020603050405020304" pitchFamily="18" charset="0"/>
                </a:rPr>
                <a:t>Period 2 from 2015-2018</a:t>
              </a:r>
              <a:endParaRPr lang="en-US" sz="1900" dirty="0">
                <a:latin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258182E0-6D2F-E0B7-BBE8-D9FD261347F9}"/>
                </a:ext>
              </a:extLst>
            </p:cNvPr>
            <p:cNvSpPr/>
            <p:nvPr/>
          </p:nvSpPr>
          <p:spPr>
            <a:xfrm>
              <a:off x="8975828" y="5294560"/>
              <a:ext cx="3143251" cy="384721"/>
            </a:xfrm>
            <a:prstGeom prst="rect">
              <a:avLst/>
            </a:prstGeom>
          </p:spPr>
          <p:txBody>
            <a:bodyPr wrap="square">
              <a:spAutoFit/>
            </a:bodyPr>
            <a:lstStyle/>
            <a:p>
              <a:pPr marL="266700" indent="-266700">
                <a:buFont typeface="Arial" panose="020B0604020202020204" pitchFamily="34" charset="0"/>
                <a:buChar char="•"/>
              </a:pPr>
              <a:r>
                <a:rPr lang="en-GB" sz="1900" dirty="0">
                  <a:latin typeface="Calibri" panose="020F0502020204030204" pitchFamily="34" charset="0"/>
                  <a:cs typeface="Times New Roman" panose="02020603050405020304" pitchFamily="18" charset="0"/>
                </a:rPr>
                <a:t>Period 3 from 2018-2021</a:t>
              </a:r>
              <a:endParaRPr lang="en-US" sz="1900" dirty="0">
                <a:latin typeface="Calibri" panose="020F0502020204030204" pitchFamily="34" charset="0"/>
                <a:cs typeface="Times New Roman" panose="02020603050405020304" pitchFamily="18" charset="0"/>
              </a:endParaRPr>
            </a:p>
          </p:txBody>
        </p:sp>
        <p:sp>
          <p:nvSpPr>
            <p:cNvPr id="13" name="Arrow: Right 12">
              <a:extLst>
                <a:ext uri="{FF2B5EF4-FFF2-40B4-BE49-F238E27FC236}">
                  <a16:creationId xmlns:a16="http://schemas.microsoft.com/office/drawing/2014/main" id="{7EB80959-8F46-F947-8473-8A7D2526BF8B}"/>
                </a:ext>
              </a:extLst>
            </p:cNvPr>
            <p:cNvSpPr/>
            <p:nvPr/>
          </p:nvSpPr>
          <p:spPr>
            <a:xfrm rot="16200000">
              <a:off x="1598725" y="4688401"/>
              <a:ext cx="735614" cy="429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E321220-1EAC-B76C-2EC1-1EA614030C6E}"/>
                </a:ext>
              </a:extLst>
            </p:cNvPr>
            <p:cNvSpPr/>
            <p:nvPr/>
          </p:nvSpPr>
          <p:spPr>
            <a:xfrm rot="16200000">
              <a:off x="9856587" y="4698756"/>
              <a:ext cx="737002" cy="430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D6473F32-CCEF-A519-CF88-1EED5718625B}"/>
                </a:ext>
              </a:extLst>
            </p:cNvPr>
            <p:cNvSpPr/>
            <p:nvPr/>
          </p:nvSpPr>
          <p:spPr>
            <a:xfrm rot="5400000">
              <a:off x="5856087" y="3412881"/>
              <a:ext cx="737002" cy="430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211482" y="137021"/>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Methods/Data</a:t>
            </a:r>
            <a:endParaRPr lang="en-AT" sz="2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6" name="Picture 15" descr="Chart, line chart&#10;&#10;Description automatically generated">
            <a:extLst>
              <a:ext uri="{FF2B5EF4-FFF2-40B4-BE49-F238E27FC236}">
                <a16:creationId xmlns:a16="http://schemas.microsoft.com/office/drawing/2014/main" id="{85A844C7-233C-C844-6466-A1C2FA11838B}"/>
              </a:ext>
            </a:extLst>
          </p:cNvPr>
          <p:cNvPicPr>
            <a:picLocks noChangeAspect="1"/>
          </p:cNvPicPr>
          <p:nvPr/>
        </p:nvPicPr>
        <p:blipFill rotWithShape="1">
          <a:blip r:embed="rId2">
            <a:extLst>
              <a:ext uri="{28A0092B-C50C-407E-A947-70E740481C1C}">
                <a14:useLocalDpi xmlns:a14="http://schemas.microsoft.com/office/drawing/2010/main" val="0"/>
              </a:ext>
            </a:extLst>
          </a:blip>
          <a:srcRect l="8925" t="1639" r="8725"/>
          <a:stretch/>
        </p:blipFill>
        <p:spPr>
          <a:xfrm>
            <a:off x="5682867" y="2207490"/>
            <a:ext cx="4922982" cy="3574473"/>
          </a:xfrm>
          <a:prstGeom prst="rect">
            <a:avLst/>
          </a:prstGeom>
        </p:spPr>
      </p:pic>
      <p:sp>
        <p:nvSpPr>
          <p:cNvPr id="17" name="Rectangle 16">
            <a:extLst>
              <a:ext uri="{FF2B5EF4-FFF2-40B4-BE49-F238E27FC236}">
                <a16:creationId xmlns:a16="http://schemas.microsoft.com/office/drawing/2014/main" id="{F16743C0-2879-4AB4-D394-EA9DF7149B1C}"/>
              </a:ext>
            </a:extLst>
          </p:cNvPr>
          <p:cNvSpPr/>
          <p:nvPr/>
        </p:nvSpPr>
        <p:spPr>
          <a:xfrm>
            <a:off x="6222236" y="6009755"/>
            <a:ext cx="4046289" cy="369332"/>
          </a:xfrm>
          <a:prstGeom prst="rect">
            <a:avLst/>
          </a:prstGeom>
        </p:spPr>
        <p:txBody>
          <a:bodyPr wrap="square">
            <a:spAutoFit/>
          </a:bodyPr>
          <a:lstStyle/>
          <a:p>
            <a:r>
              <a:rPr lang="en-GB" dirty="0">
                <a:latin typeface="Calibri" panose="020F0502020204030204" pitchFamily="34" charset="0"/>
                <a:cs typeface="Times New Roman" panose="02020603050405020304" pitchFamily="18" charset="0"/>
              </a:rPr>
              <a:t>Cumulative number of events since 2018</a:t>
            </a:r>
            <a:endParaRPr lang="en-US" dirty="0">
              <a:latin typeface="Calibri" panose="020F0502020204030204" pitchFamily="34" charset="0"/>
              <a:cs typeface="Times New Roman" panose="02020603050405020304" pitchFamily="18" charset="0"/>
            </a:endParaRPr>
          </a:p>
        </p:txBody>
      </p:sp>
      <p:pic>
        <p:nvPicPr>
          <p:cNvPr id="18" name="Picture 17" descr="Chart, histogram&#10;&#10;Description automatically generated">
            <a:extLst>
              <a:ext uri="{FF2B5EF4-FFF2-40B4-BE49-F238E27FC236}">
                <a16:creationId xmlns:a16="http://schemas.microsoft.com/office/drawing/2014/main" id="{C8C7B5B3-6CAF-CC78-B5F7-FF8732DD9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50" y="2272145"/>
            <a:ext cx="5486823" cy="3500782"/>
          </a:xfrm>
          <a:prstGeom prst="rect">
            <a:avLst/>
          </a:prstGeom>
        </p:spPr>
      </p:pic>
      <p:sp>
        <p:nvSpPr>
          <p:cNvPr id="19" name="Rectangle 18">
            <a:extLst>
              <a:ext uri="{FF2B5EF4-FFF2-40B4-BE49-F238E27FC236}">
                <a16:creationId xmlns:a16="http://schemas.microsoft.com/office/drawing/2014/main" id="{F9E0FB8F-12E7-86F7-1EC9-A36A229C8DD1}"/>
              </a:ext>
            </a:extLst>
          </p:cNvPr>
          <p:cNvSpPr/>
          <p:nvPr/>
        </p:nvSpPr>
        <p:spPr>
          <a:xfrm>
            <a:off x="495109" y="5756177"/>
            <a:ext cx="4922982" cy="923330"/>
          </a:xfrm>
          <a:prstGeom prst="rect">
            <a:avLst/>
          </a:prstGeom>
        </p:spPr>
        <p:txBody>
          <a:bodyPr wrap="square">
            <a:spAutoFit/>
          </a:bodyPr>
          <a:lstStyle/>
          <a:p>
            <a:r>
              <a:rPr lang="en-GB" dirty="0">
                <a:latin typeface="Calibri" panose="020F0502020204030204" pitchFamily="34" charset="0"/>
                <a:cs typeface="Times New Roman" panose="02020603050405020304" pitchFamily="18" charset="0"/>
              </a:rPr>
              <a:t>Number of VSEL3 events is slightly higher than SEL3 events, especially for moderate magnitude events between 3.5 and 5. </a:t>
            </a:r>
            <a:endParaRPr lang="en-US" dirty="0">
              <a:latin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6C711048-0217-3804-E6D2-1CE6EB9958AE}"/>
              </a:ext>
            </a:extLst>
          </p:cNvPr>
          <p:cNvSpPr/>
          <p:nvPr/>
        </p:nvSpPr>
        <p:spPr>
          <a:xfrm>
            <a:off x="356899" y="1194927"/>
            <a:ext cx="10332077" cy="1077218"/>
          </a:xfrm>
          <a:prstGeom prst="rect">
            <a:avLst/>
          </a:prstGeom>
        </p:spPr>
        <p:txBody>
          <a:bodyPr wrap="square">
            <a:spAutoFit/>
          </a:bodyPr>
          <a:lstStyle/>
          <a:p>
            <a:r>
              <a:rPr lang="en-GB" sz="1600" dirty="0">
                <a:ea typeface="+mn-lt"/>
                <a:cs typeface="+mn-lt"/>
              </a:rPr>
              <a:t>The Network Processing Vertically Integrated Seismic Analysis (NET-VISA) is a Bayesian seismic monitoring system designed to process IMS data to reduce the number of missed and false events in the automatic processing. In this study, we assess the effect of the NET-VISA automatic scanner on the number of events in the IDC bulletins. In particular, the impact of the NET-VISA scanner on the number of scanned events during the interactive analysis. </a:t>
            </a:r>
            <a:endParaRPr lang="en-US" sz="1600" dirty="0">
              <a:ea typeface="+mn-lt"/>
              <a:cs typeface="+mn-lt"/>
            </a:endParaRP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8" y="92291"/>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Results</a:t>
            </a:r>
            <a:endParaRPr lang="en-AT" sz="2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P2.1-575</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E5E7E41-E800-57B8-1145-127677E9535F}"/>
              </a:ext>
            </a:extLst>
          </p:cNvPr>
          <p:cNvPicPr>
            <a:picLocks noChangeAspect="1"/>
          </p:cNvPicPr>
          <p:nvPr/>
        </p:nvPicPr>
        <p:blipFill rotWithShape="1">
          <a:blip r:embed="rId2"/>
          <a:srcRect t="3537" b="2391"/>
          <a:stretch/>
        </p:blipFill>
        <p:spPr>
          <a:xfrm>
            <a:off x="76199" y="1748104"/>
            <a:ext cx="6306043" cy="3562798"/>
          </a:xfrm>
          <a:prstGeom prst="rect">
            <a:avLst/>
          </a:prstGeom>
        </p:spPr>
      </p:pic>
      <p:pic>
        <p:nvPicPr>
          <p:cNvPr id="5" name="Picture 4">
            <a:extLst>
              <a:ext uri="{FF2B5EF4-FFF2-40B4-BE49-F238E27FC236}">
                <a16:creationId xmlns:a16="http://schemas.microsoft.com/office/drawing/2014/main" id="{91A45F55-8718-FC82-6B0D-8CF00DFAE56B}"/>
              </a:ext>
            </a:extLst>
          </p:cNvPr>
          <p:cNvPicPr>
            <a:picLocks noChangeAspect="1"/>
          </p:cNvPicPr>
          <p:nvPr/>
        </p:nvPicPr>
        <p:blipFill rotWithShape="1">
          <a:blip r:embed="rId3"/>
          <a:srcRect l="1463" t="3759" r="48545" b="2906"/>
          <a:stretch/>
        </p:blipFill>
        <p:spPr>
          <a:xfrm>
            <a:off x="6308436" y="1711158"/>
            <a:ext cx="4256788" cy="3492186"/>
          </a:xfrm>
          <a:prstGeom prst="rect">
            <a:avLst/>
          </a:prstGeom>
        </p:spPr>
      </p:pic>
      <p:sp>
        <p:nvSpPr>
          <p:cNvPr id="7" name="Rectangle 6">
            <a:extLst>
              <a:ext uri="{FF2B5EF4-FFF2-40B4-BE49-F238E27FC236}">
                <a16:creationId xmlns:a16="http://schemas.microsoft.com/office/drawing/2014/main" id="{9A24DC5B-EF8E-35B4-5B61-1C5C547EAEFE}"/>
              </a:ext>
            </a:extLst>
          </p:cNvPr>
          <p:cNvSpPr/>
          <p:nvPr/>
        </p:nvSpPr>
        <p:spPr>
          <a:xfrm>
            <a:off x="248729" y="5283788"/>
            <a:ext cx="3205672" cy="1169551"/>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SEL3: automatically produced list of event</a:t>
            </a:r>
          </a:p>
          <a:p>
            <a:r>
              <a:rPr lang="en-US" sz="1400" dirty="0">
                <a:latin typeface="Calibri" panose="020F0502020204030204" pitchFamily="34" charset="0"/>
                <a:ea typeface="Calibri" panose="020F0502020204030204" pitchFamily="34" charset="0"/>
                <a:cs typeface="Times New Roman" panose="02020603050405020304" pitchFamily="18" charset="0"/>
              </a:rPr>
              <a:t>LEB: Late Event Bulletin</a:t>
            </a:r>
            <a:r>
              <a:rPr lang="en-US" sz="1400" dirty="0">
                <a:effectLst/>
              </a:rPr>
              <a:t> 	</a:t>
            </a:r>
          </a:p>
          <a:p>
            <a:r>
              <a:rPr lang="en-US" sz="1400" dirty="0">
                <a:latin typeface="Calibri" panose="020F0502020204030204" pitchFamily="34" charset="0"/>
                <a:ea typeface="Calibri" panose="020F0502020204030204" pitchFamily="34" charset="0"/>
                <a:cs typeface="Times New Roman" panose="02020603050405020304" pitchFamily="18" charset="0"/>
              </a:rPr>
              <a:t>REB: Reviewed Event Bulletin</a:t>
            </a:r>
          </a:p>
          <a:p>
            <a:r>
              <a:rPr lang="en-US" sz="1400" dirty="0">
                <a:latin typeface="Calibri" panose="020F0502020204030204" pitchFamily="34" charset="0"/>
                <a:ea typeface="Calibri" panose="020F0502020204030204" pitchFamily="34" charset="0"/>
                <a:cs typeface="Times New Roman" panose="02020603050405020304" pitchFamily="18" charset="0"/>
              </a:rPr>
              <a:t>SCN: Scanned Events</a:t>
            </a:r>
          </a:p>
          <a:p>
            <a:r>
              <a:rPr lang="en-US" sz="1400" dirty="0">
                <a:latin typeface="Calibri" panose="020F0502020204030204" pitchFamily="34" charset="0"/>
                <a:ea typeface="Calibri" panose="020F0502020204030204" pitchFamily="34" charset="0"/>
                <a:cs typeface="Times New Roman" panose="02020603050405020304" pitchFamily="18" charset="0"/>
              </a:rPr>
              <a:t>RJCT: Rejected Events </a:t>
            </a:r>
          </a:p>
        </p:txBody>
      </p:sp>
      <p:sp>
        <p:nvSpPr>
          <p:cNvPr id="8" name="Rectangle 7">
            <a:extLst>
              <a:ext uri="{FF2B5EF4-FFF2-40B4-BE49-F238E27FC236}">
                <a16:creationId xmlns:a16="http://schemas.microsoft.com/office/drawing/2014/main" id="{89804427-EFE9-6A64-8850-2002CEFCF198}"/>
              </a:ext>
            </a:extLst>
          </p:cNvPr>
          <p:cNvSpPr/>
          <p:nvPr/>
        </p:nvSpPr>
        <p:spPr>
          <a:xfrm>
            <a:off x="248729" y="6403672"/>
            <a:ext cx="6253671"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The increase in the scanned events in the 3</a:t>
            </a:r>
            <a:r>
              <a:rPr lang="en-US" baseline="30000" dirty="0">
                <a:latin typeface="Calibri" panose="020F0502020204030204" pitchFamily="34" charset="0"/>
                <a:ea typeface="Calibri" panose="020F0502020204030204" pitchFamily="34" charset="0"/>
                <a:cs typeface="Times New Roman" panose="02020603050405020304" pitchFamily="18" charset="0"/>
              </a:rPr>
              <a:t>rd</a:t>
            </a:r>
            <a:r>
              <a:rPr lang="en-US" dirty="0">
                <a:latin typeface="Calibri" panose="020F0502020204030204" pitchFamily="34" charset="0"/>
                <a:ea typeface="Calibri" panose="020F0502020204030204" pitchFamily="34" charset="0"/>
                <a:cs typeface="Times New Roman" panose="02020603050405020304" pitchFamily="18" charset="0"/>
              </a:rPr>
              <a:t> period is notable. </a:t>
            </a:r>
            <a:endParaRPr lang="en-US" dirty="0"/>
          </a:p>
        </p:txBody>
      </p:sp>
      <p:sp>
        <p:nvSpPr>
          <p:cNvPr id="9" name="Rectangle 8">
            <a:extLst>
              <a:ext uri="{FF2B5EF4-FFF2-40B4-BE49-F238E27FC236}">
                <a16:creationId xmlns:a16="http://schemas.microsoft.com/office/drawing/2014/main" id="{5B762F00-CEEA-DB67-C00D-D8DABF771753}"/>
              </a:ext>
            </a:extLst>
          </p:cNvPr>
          <p:cNvSpPr/>
          <p:nvPr/>
        </p:nvSpPr>
        <p:spPr>
          <a:xfrm>
            <a:off x="6424174" y="1102444"/>
            <a:ext cx="4356321" cy="646331"/>
          </a:xfrm>
          <a:prstGeom prst="rect">
            <a:avLst/>
          </a:prstGeom>
        </p:spPr>
        <p:txBody>
          <a:bodyPr wrap="none">
            <a:spAutoFit/>
          </a:bodyPr>
          <a:lstStyle/>
          <a:p>
            <a:pPr algn="ctr"/>
            <a:r>
              <a:rPr lang="en-U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Yearly comparison of the number of events,</a:t>
            </a:r>
          </a:p>
          <a:p>
            <a:pPr algn="ctr"/>
            <a:r>
              <a:rPr lang="en-U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2012-2021 </a:t>
            </a:r>
            <a:endParaRPr lang="en-US" dirty="0">
              <a:solidFill>
                <a:schemeClr val="accent1"/>
              </a:solidFill>
            </a:endParaRPr>
          </a:p>
        </p:txBody>
      </p:sp>
      <p:sp>
        <p:nvSpPr>
          <p:cNvPr id="10" name="Title 1">
            <a:extLst>
              <a:ext uri="{FF2B5EF4-FFF2-40B4-BE49-F238E27FC236}">
                <a16:creationId xmlns:a16="http://schemas.microsoft.com/office/drawing/2014/main" id="{666217D1-F5E8-98C2-237B-802C37FEABDB}"/>
              </a:ext>
            </a:extLst>
          </p:cNvPr>
          <p:cNvSpPr txBox="1">
            <a:spLocks/>
          </p:cNvSpPr>
          <p:nvPr/>
        </p:nvSpPr>
        <p:spPr>
          <a:xfrm>
            <a:off x="891245" y="971249"/>
            <a:ext cx="4876582" cy="908719"/>
          </a:xfrm>
        </p:spPr>
        <p:txBody>
          <a:bodyPr anchor="ctr"/>
          <a:lstStyle>
            <a:defPPr>
              <a:defRPr lang="en-US"/>
            </a:defPPr>
            <a:lvl1pPr marR="0" lvl="0" indent="0" defTabSz="685800" fontAlgn="auto">
              <a:lnSpc>
                <a:spcPct val="90000"/>
              </a:lnSpc>
              <a:spcBef>
                <a:spcPct val="0"/>
              </a:spcBef>
              <a:spcAft>
                <a:spcPts val="0"/>
              </a:spcAft>
              <a:buClrTx/>
              <a:buSzTx/>
              <a:buFontTx/>
              <a:buNone/>
              <a:tabLst/>
              <a:defRPr kumimoji="0" sz="3200" b="1" i="0" u="none" strike="noStrike" cap="none" spc="0" normalizeH="0" baseline="0">
                <a:ln>
                  <a:noFill/>
                </a:ln>
                <a:solidFill>
                  <a:prstClr val="white"/>
                </a:solidFill>
                <a:effectLst/>
                <a:uLnTx/>
                <a:uFillTx/>
                <a:latin typeface="Calibri Light" panose="020F0302020204030204"/>
                <a:ea typeface="+mj-ea"/>
                <a:cs typeface="+mj-cs"/>
              </a:defRPr>
            </a:lvl1pPr>
          </a:lstStyle>
          <a:p>
            <a:pPr algn="ctr" defTabSz="914400"/>
            <a:r>
              <a:rPr lang="en-US" sz="1800" dirty="0">
                <a:solidFill>
                  <a:schemeClr val="accent1"/>
                </a:solidFill>
                <a:latin typeface="Calibri" panose="020F0502020204030204" pitchFamily="34" charset="0"/>
                <a:cs typeface="Times New Roman" panose="02020603050405020304" pitchFamily="18" charset="0"/>
              </a:rPr>
              <a:t>Comparison of the number of events for the three assessed periods</a:t>
            </a:r>
          </a:p>
        </p:txBody>
      </p:sp>
      <p:sp>
        <p:nvSpPr>
          <p:cNvPr id="11" name="Rectangle 10">
            <a:extLst>
              <a:ext uri="{FF2B5EF4-FFF2-40B4-BE49-F238E27FC236}">
                <a16:creationId xmlns:a16="http://schemas.microsoft.com/office/drawing/2014/main" id="{9819EE76-8720-D863-3C64-0D791367287A}"/>
              </a:ext>
            </a:extLst>
          </p:cNvPr>
          <p:cNvSpPr/>
          <p:nvPr/>
        </p:nvSpPr>
        <p:spPr>
          <a:xfrm>
            <a:off x="6203762" y="5269625"/>
            <a:ext cx="4658201" cy="1569660"/>
          </a:xfrm>
          <a:prstGeom prst="rect">
            <a:avLst/>
          </a:prstGeom>
        </p:spPr>
        <p:txBody>
          <a:bodyPr wrap="square">
            <a:spAutoFit/>
          </a:bodyPr>
          <a:lstStyle/>
          <a:p>
            <a:pPr marL="176213" indent="-176213">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Number of SEL3 from 2018 to 2021 is slightly decreasing -&gt; Due to lower seismicity</a:t>
            </a:r>
          </a:p>
          <a:p>
            <a:pPr marL="176213" indent="-176213">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Not the case for REB and LEB especially for Scanned events (SCN)!</a:t>
            </a:r>
          </a:p>
          <a:p>
            <a:pPr marL="176213" indent="-176213">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We relate this to the implementation of the Net-VISA scanner </a:t>
            </a:r>
            <a:r>
              <a:rPr lang="en-US" sz="1600" dirty="0">
                <a:effectLst/>
              </a:rPr>
              <a:t>in 2018</a:t>
            </a:r>
            <a:endParaRPr lang="en-US" sz="1600" dirty="0"/>
          </a:p>
        </p:txBody>
      </p: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74537" y="94504"/>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Conclusion</a:t>
            </a:r>
            <a:endParaRPr lang="en-AT" sz="2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P2.1-575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BFBB757-D241-FBBB-82FF-57BA1CBE0BB6}"/>
              </a:ext>
            </a:extLst>
          </p:cNvPr>
          <p:cNvSpPr/>
          <p:nvPr/>
        </p:nvSpPr>
        <p:spPr>
          <a:xfrm>
            <a:off x="248728" y="1320540"/>
            <a:ext cx="1847927" cy="461665"/>
          </a:xfrm>
          <a:prstGeom prst="rect">
            <a:avLst/>
          </a:prstGeom>
        </p:spPr>
        <p:txBody>
          <a:bodyPr wrap="square">
            <a:spAutoFit/>
          </a:bodyPr>
          <a:lstStyle/>
          <a:p>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Conclusion</a:t>
            </a:r>
            <a:endParaRPr lang="en-US" sz="2400" dirty="0">
              <a:solidFill>
                <a:schemeClr val="accent1"/>
              </a:solidFill>
            </a:endParaRPr>
          </a:p>
        </p:txBody>
      </p:sp>
      <p:sp>
        <p:nvSpPr>
          <p:cNvPr id="4" name="Rectangle 3">
            <a:extLst>
              <a:ext uri="{FF2B5EF4-FFF2-40B4-BE49-F238E27FC236}">
                <a16:creationId xmlns:a16="http://schemas.microsoft.com/office/drawing/2014/main" id="{0F32489F-12C8-CB0F-D794-3E7D4DF0296E}"/>
              </a:ext>
            </a:extLst>
          </p:cNvPr>
          <p:cNvSpPr/>
          <p:nvPr/>
        </p:nvSpPr>
        <p:spPr>
          <a:xfrm>
            <a:off x="248728" y="1941932"/>
            <a:ext cx="10188363" cy="2246769"/>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Comparison between the different bulletins shows that the NET-VISA scanner </a:t>
            </a:r>
            <a:r>
              <a:rPr lang="en-US" sz="2000" dirty="0">
                <a:effectLst/>
              </a:rPr>
              <a:t>helps to build more valid events during the interactive analysis.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GB" sz="2000" dirty="0">
                <a:latin typeface="Calibri" panose="020F0502020204030204" pitchFamily="34" charset="0"/>
                <a:cs typeface="Times New Roman" panose="02020603050405020304" pitchFamily="18" charset="0"/>
              </a:rPr>
              <a:t> The results show about a 4.6% increase in the number of LEB events after including the NET-VISA scanner in operation, with an average of 7 events per day, and a notable increase of 17.90% in the number of scanned events.</a:t>
            </a:r>
          </a:p>
          <a:p>
            <a:pPr marL="285750" indent="-285750" algn="just">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2F99382-E515-2B2D-B338-BF39E4C4E2BE}"/>
              </a:ext>
            </a:extLst>
          </p:cNvPr>
          <p:cNvSpPr/>
          <p:nvPr/>
        </p:nvSpPr>
        <p:spPr>
          <a:xfrm>
            <a:off x="324928" y="4168515"/>
            <a:ext cx="2519872" cy="461665"/>
          </a:xfrm>
          <a:prstGeom prst="rect">
            <a:avLst/>
          </a:prstGeom>
        </p:spPr>
        <p:txBody>
          <a:bodyPr wrap="square">
            <a:spAutoFit/>
          </a:bodyPr>
          <a:lstStyle/>
          <a:p>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Recommendation</a:t>
            </a:r>
            <a:endParaRPr lang="en-US" sz="2400" dirty="0">
              <a:solidFill>
                <a:schemeClr val="accent1"/>
              </a:solidFill>
            </a:endParaRPr>
          </a:p>
        </p:txBody>
      </p:sp>
      <p:sp>
        <p:nvSpPr>
          <p:cNvPr id="8" name="Rectangle 7">
            <a:extLst>
              <a:ext uri="{FF2B5EF4-FFF2-40B4-BE49-F238E27FC236}">
                <a16:creationId xmlns:a16="http://schemas.microsoft.com/office/drawing/2014/main" id="{4CBA4BF9-7044-88E3-3021-7C2B326E9D53}"/>
              </a:ext>
            </a:extLst>
          </p:cNvPr>
          <p:cNvSpPr/>
          <p:nvPr/>
        </p:nvSpPr>
        <p:spPr>
          <a:xfrm>
            <a:off x="182053" y="4767186"/>
            <a:ext cx="10524875" cy="1015663"/>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Swapping between GA and NET-VISA </a:t>
            </a:r>
            <a:r>
              <a:rPr lang="en-GB" sz="2000" dirty="0"/>
              <a:t>would be beneficial for the interactive analysis in order to review the SEL3 bulletin based on NET-VISA and </a:t>
            </a:r>
            <a:r>
              <a:rPr lang="en-US" sz="2000" dirty="0">
                <a:latin typeface="Calibri" panose="020F0502020204030204" pitchFamily="34" charset="0"/>
                <a:ea typeface="Calibri" panose="020F0502020204030204" pitchFamily="34" charset="0"/>
                <a:cs typeface="Times New Roman" panose="02020603050405020304" pitchFamily="18" charset="0"/>
              </a:rPr>
              <a:t>could help to increase the number of valid events and reduce the scanning time.</a:t>
            </a:r>
            <a:endParaRPr lang="en-US" sz="2000" dirty="0"/>
          </a:p>
        </p:txBody>
      </p:sp>
    </p:spTree>
    <p:extLst>
      <p:ext uri="{BB962C8B-B14F-4D97-AF65-F5344CB8AC3E}">
        <p14:creationId xmlns:p14="http://schemas.microsoft.com/office/powerpoint/2010/main" val="2852003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4270</TotalTime>
  <Words>903</Words>
  <Application>Microsoft Office PowerPoint</Application>
  <PresentationFormat>Widescreen</PresentationFormat>
  <Paragraphs>96</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Roboto</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ALI Sherif Mohamed</cp:lastModifiedBy>
  <cp:revision>25</cp:revision>
  <dcterms:created xsi:type="dcterms:W3CDTF">2023-04-18T13:25:54Z</dcterms:created>
  <dcterms:modified xsi:type="dcterms:W3CDTF">2023-06-09T14:56:35Z</dcterms:modified>
</cp:coreProperties>
</file>