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254E7C"/>
    <a:srgbClr val="182C4A"/>
    <a:srgbClr val="377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560" autoAdjust="0"/>
    <p:restoredTop sz="79836" autoAdjust="0"/>
  </p:normalViewPr>
  <p:slideViewPr>
    <p:cSldViewPr snapToGrid="0">
      <p:cViewPr varScale="1">
        <p:scale>
          <a:sx n="130" d="100"/>
          <a:sy n="130" d="100"/>
        </p:scale>
        <p:origin x="2226" y="16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70F5-B4E9-40D3-9D7F-0E0775148B29}" type="datetimeFigureOut">
              <a:rPr lang="sv-SE" smtClean="0"/>
              <a:t>2023-06-09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D7E-F530-4FDF-A05D-AB3B93177197}" type="slidenum">
              <a:rPr lang="sv-SE" smtClean="0"/>
              <a:t>‹#›</a:t>
            </a:fld>
            <a:endParaRPr lang="sv-SE"/>
          </a:p>
        </p:txBody>
      </p:sp>
    </p:spTree>
    <p:extLst>
      <p:ext uri="{BB962C8B-B14F-4D97-AF65-F5344CB8AC3E}">
        <p14:creationId xmlns:p14="http://schemas.microsoft.com/office/powerpoint/2010/main" val="1340677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3A77D7E-F530-4FDF-A05D-AB3B93177197}" type="slidenum">
              <a:rPr lang="sv-SE" smtClean="0"/>
              <a:t>1</a:t>
            </a:fld>
            <a:endParaRPr lang="sv-SE" dirty="0"/>
          </a:p>
        </p:txBody>
      </p:sp>
    </p:spTree>
    <p:extLst>
      <p:ext uri="{BB962C8B-B14F-4D97-AF65-F5344CB8AC3E}">
        <p14:creationId xmlns:p14="http://schemas.microsoft.com/office/powerpoint/2010/main" val="195535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3A77D7E-F530-4FDF-A05D-AB3B93177197}" type="slidenum">
              <a:rPr lang="sv-SE" smtClean="0"/>
              <a:t>3</a:t>
            </a:fld>
            <a:endParaRPr lang="sv-SE"/>
          </a:p>
        </p:txBody>
      </p:sp>
    </p:spTree>
    <p:extLst>
      <p:ext uri="{BB962C8B-B14F-4D97-AF65-F5344CB8AC3E}">
        <p14:creationId xmlns:p14="http://schemas.microsoft.com/office/powerpoint/2010/main" val="3422474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3A77D7E-F530-4FDF-A05D-AB3B93177197}" type="slidenum">
              <a:rPr lang="sv-SE" smtClean="0"/>
              <a:t>4</a:t>
            </a:fld>
            <a:endParaRPr lang="sv-SE"/>
          </a:p>
        </p:txBody>
      </p:sp>
    </p:spTree>
    <p:extLst>
      <p:ext uri="{BB962C8B-B14F-4D97-AF65-F5344CB8AC3E}">
        <p14:creationId xmlns:p14="http://schemas.microsoft.com/office/powerpoint/2010/main" val="249906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Samplecontainerstatus</a:t>
            </a:r>
            <a:r>
              <a:rPr lang="sv-SE" dirty="0" smtClean="0"/>
              <a:t> och </a:t>
            </a:r>
            <a:r>
              <a:rPr lang="sv-SE" dirty="0" err="1" smtClean="0"/>
              <a:t>chain-of-custody</a:t>
            </a:r>
            <a:endParaRPr lang="sv-SE" dirty="0" smtClean="0"/>
          </a:p>
          <a:p>
            <a:endParaRPr lang="sv-SE" dirty="0" smtClean="0"/>
          </a:p>
          <a:p>
            <a:pPr marL="285750" indent="-285750">
              <a:buFont typeface="Arial" panose="020B0604020202020204" pitchFamily="34" charset="0"/>
              <a:buChar char="•"/>
            </a:pPr>
            <a:r>
              <a:rPr lang="sv-SE" sz="1200" dirty="0" err="1" smtClean="0">
                <a:solidFill>
                  <a:schemeClr val="tx1"/>
                </a:solidFill>
              </a:rPr>
              <a:t>Develop</a:t>
            </a:r>
            <a:r>
              <a:rPr lang="sv-SE" sz="1200" dirty="0" smtClean="0">
                <a:solidFill>
                  <a:schemeClr val="tx1"/>
                </a:solidFill>
              </a:rPr>
              <a:t> </a:t>
            </a:r>
            <a:r>
              <a:rPr lang="sv-SE" sz="1200" dirty="0" err="1" smtClean="0">
                <a:solidFill>
                  <a:schemeClr val="tx1"/>
                </a:solidFill>
              </a:rPr>
              <a:t>methods</a:t>
            </a:r>
            <a:r>
              <a:rPr lang="sv-SE" sz="1200" dirty="0" smtClean="0">
                <a:solidFill>
                  <a:schemeClr val="tx1"/>
                </a:solidFill>
              </a:rPr>
              <a:t> and </a:t>
            </a:r>
            <a:r>
              <a:rPr lang="sv-SE" sz="1200" dirty="0" err="1" smtClean="0">
                <a:solidFill>
                  <a:schemeClr val="tx1"/>
                </a:solidFill>
              </a:rPr>
              <a:t>routines</a:t>
            </a:r>
            <a:r>
              <a:rPr lang="sv-SE" sz="1200" dirty="0" smtClean="0">
                <a:solidFill>
                  <a:schemeClr val="tx1"/>
                </a:solidFill>
              </a:rPr>
              <a:t> </a:t>
            </a:r>
            <a:r>
              <a:rPr lang="sv-SE" sz="1200" dirty="0" err="1" smtClean="0">
                <a:solidFill>
                  <a:schemeClr val="tx1"/>
                </a:solidFill>
              </a:rPr>
              <a:t>that</a:t>
            </a:r>
            <a:r>
              <a:rPr lang="sv-SE" sz="1200" dirty="0" smtClean="0">
                <a:solidFill>
                  <a:schemeClr val="tx1"/>
                </a:solidFill>
              </a:rPr>
              <a:t> </a:t>
            </a:r>
            <a:r>
              <a:rPr lang="sv-SE" sz="1200" dirty="0" err="1" smtClean="0">
                <a:solidFill>
                  <a:schemeClr val="tx1"/>
                </a:solidFill>
              </a:rPr>
              <a:t>minimise</a:t>
            </a:r>
            <a:r>
              <a:rPr lang="sv-SE" sz="1200" dirty="0" smtClean="0">
                <a:solidFill>
                  <a:schemeClr val="tx1"/>
                </a:solidFill>
              </a:rPr>
              <a:t> the risk </a:t>
            </a:r>
          </a:p>
          <a:p>
            <a:pPr marL="285750" indent="-285750">
              <a:buFont typeface="Arial" panose="020B0604020202020204" pitchFamily="34" charset="0"/>
              <a:buChar char="•"/>
            </a:pPr>
            <a:r>
              <a:rPr lang="sv-SE" sz="1200" dirty="0" err="1" smtClean="0">
                <a:solidFill>
                  <a:schemeClr val="tx1"/>
                </a:solidFill>
              </a:rPr>
              <a:t>Sub</a:t>
            </a:r>
            <a:r>
              <a:rPr lang="sv-SE" sz="1200" dirty="0" smtClean="0">
                <a:solidFill>
                  <a:schemeClr val="tx1"/>
                </a:solidFill>
              </a:rPr>
              <a:t> </a:t>
            </a:r>
            <a:r>
              <a:rPr lang="sv-SE" sz="1200" dirty="0" err="1" smtClean="0">
                <a:solidFill>
                  <a:schemeClr val="tx1"/>
                </a:solidFill>
              </a:rPr>
              <a:t>soil</a:t>
            </a:r>
            <a:r>
              <a:rPr lang="sv-SE" sz="1200" dirty="0" smtClean="0">
                <a:solidFill>
                  <a:schemeClr val="tx1"/>
                </a:solidFill>
              </a:rPr>
              <a:t> gas </a:t>
            </a:r>
            <a:r>
              <a:rPr lang="sv-SE" sz="1200" dirty="0" err="1" smtClean="0">
                <a:solidFill>
                  <a:schemeClr val="tx1"/>
                </a:solidFill>
              </a:rPr>
              <a:t>samplers</a:t>
            </a:r>
            <a:r>
              <a:rPr lang="sv-SE" sz="1200" dirty="0" smtClean="0">
                <a:solidFill>
                  <a:schemeClr val="tx1"/>
                </a:solidFill>
              </a:rPr>
              <a:t> </a:t>
            </a:r>
            <a:r>
              <a:rPr lang="sv-SE" sz="1200" dirty="0" err="1" smtClean="0">
                <a:solidFill>
                  <a:schemeClr val="tx1"/>
                </a:solidFill>
              </a:rPr>
              <a:t>that</a:t>
            </a:r>
            <a:r>
              <a:rPr lang="sv-SE" sz="1200" dirty="0" smtClean="0">
                <a:solidFill>
                  <a:schemeClr val="tx1"/>
                </a:solidFill>
              </a:rPr>
              <a:t> store the sampling information </a:t>
            </a:r>
            <a:r>
              <a:rPr lang="sv-SE" sz="1200" dirty="0" err="1" smtClean="0">
                <a:solidFill>
                  <a:schemeClr val="tx1"/>
                </a:solidFill>
              </a:rPr>
              <a:t>automatically</a:t>
            </a:r>
            <a:endParaRPr lang="sv-SE" sz="1200" dirty="0" smtClean="0">
              <a:solidFill>
                <a:schemeClr val="tx1"/>
              </a:solidFill>
            </a:endParaRPr>
          </a:p>
          <a:p>
            <a:pPr marL="285750" indent="-285750">
              <a:buFont typeface="Arial" panose="020B0604020202020204" pitchFamily="34" charset="0"/>
              <a:buChar char="•"/>
            </a:pPr>
            <a:r>
              <a:rPr lang="sv-SE" sz="1200" dirty="0" err="1" smtClean="0">
                <a:solidFill>
                  <a:schemeClr val="tx1"/>
                </a:solidFill>
              </a:rPr>
              <a:t>Sample</a:t>
            </a:r>
            <a:r>
              <a:rPr lang="sv-SE" sz="1200" dirty="0" smtClean="0">
                <a:solidFill>
                  <a:schemeClr val="tx1"/>
                </a:solidFill>
              </a:rPr>
              <a:t> containers </a:t>
            </a:r>
            <a:r>
              <a:rPr lang="sv-SE" sz="1200" dirty="0" err="1" smtClean="0">
                <a:solidFill>
                  <a:schemeClr val="tx1"/>
                </a:solidFill>
              </a:rPr>
              <a:t>equipped</a:t>
            </a:r>
            <a:r>
              <a:rPr lang="sv-SE" sz="1200" dirty="0" smtClean="0">
                <a:solidFill>
                  <a:schemeClr val="tx1"/>
                </a:solidFill>
              </a:rPr>
              <a:t> </a:t>
            </a:r>
            <a:r>
              <a:rPr lang="sv-SE" sz="1200" dirty="0" err="1" smtClean="0">
                <a:solidFill>
                  <a:schemeClr val="tx1"/>
                </a:solidFill>
              </a:rPr>
              <a:t>with</a:t>
            </a:r>
            <a:r>
              <a:rPr lang="sv-SE" sz="1200" dirty="0" smtClean="0">
                <a:solidFill>
                  <a:schemeClr val="tx1"/>
                </a:solidFill>
              </a:rPr>
              <a:t> RFID tags </a:t>
            </a:r>
            <a:r>
              <a:rPr lang="sv-SE" sz="1200" dirty="0" err="1" smtClean="0">
                <a:solidFill>
                  <a:schemeClr val="tx1"/>
                </a:solidFill>
              </a:rPr>
              <a:t>that</a:t>
            </a:r>
            <a:r>
              <a:rPr lang="sv-SE" sz="1200" dirty="0" smtClean="0">
                <a:solidFill>
                  <a:schemeClr val="tx1"/>
                </a:solidFill>
              </a:rPr>
              <a:t> store </a:t>
            </a:r>
            <a:r>
              <a:rPr lang="sv-SE" sz="1200" dirty="0" err="1" smtClean="0">
                <a:solidFill>
                  <a:schemeClr val="tx1"/>
                </a:solidFill>
              </a:rPr>
              <a:t>sample</a:t>
            </a:r>
            <a:r>
              <a:rPr lang="sv-SE" sz="1200" dirty="0" smtClean="0">
                <a:solidFill>
                  <a:schemeClr val="tx1"/>
                </a:solidFill>
              </a:rPr>
              <a:t> information</a:t>
            </a:r>
          </a:p>
          <a:p>
            <a:pPr marL="285750" indent="-285750">
              <a:buFont typeface="Arial" panose="020B0604020202020204" pitchFamily="34" charset="0"/>
              <a:buChar char="•"/>
            </a:pPr>
            <a:r>
              <a:rPr lang="sv-SE" sz="1200" dirty="0" smtClean="0">
                <a:solidFill>
                  <a:schemeClr val="tx1"/>
                </a:solidFill>
              </a:rPr>
              <a:t>A </a:t>
            </a:r>
            <a:r>
              <a:rPr lang="sv-SE" sz="1200" dirty="0" err="1" smtClean="0">
                <a:solidFill>
                  <a:schemeClr val="tx1"/>
                </a:solidFill>
              </a:rPr>
              <a:t>field</a:t>
            </a:r>
            <a:r>
              <a:rPr lang="sv-SE" sz="1200" dirty="0" smtClean="0">
                <a:solidFill>
                  <a:schemeClr val="tx1"/>
                </a:solidFill>
              </a:rPr>
              <a:t> </a:t>
            </a:r>
            <a:r>
              <a:rPr lang="sv-SE" sz="1200" dirty="0" err="1" smtClean="0">
                <a:solidFill>
                  <a:schemeClr val="tx1"/>
                </a:solidFill>
              </a:rPr>
              <a:t>protocol</a:t>
            </a:r>
            <a:r>
              <a:rPr lang="sv-SE" sz="1200" dirty="0" smtClean="0">
                <a:solidFill>
                  <a:schemeClr val="tx1"/>
                </a:solidFill>
              </a:rPr>
              <a:t> </a:t>
            </a:r>
            <a:r>
              <a:rPr lang="sv-SE" sz="1200" dirty="0" err="1" smtClean="0">
                <a:solidFill>
                  <a:schemeClr val="tx1"/>
                </a:solidFill>
              </a:rPr>
              <a:t>that</a:t>
            </a:r>
            <a:r>
              <a:rPr lang="sv-SE" sz="1200" dirty="0" smtClean="0">
                <a:solidFill>
                  <a:schemeClr val="tx1"/>
                </a:solidFill>
              </a:rPr>
              <a:t> </a:t>
            </a:r>
            <a:r>
              <a:rPr lang="sv-SE" sz="1200" dirty="0" err="1" smtClean="0">
                <a:solidFill>
                  <a:schemeClr val="tx1"/>
                </a:solidFill>
              </a:rPr>
              <a:t>focuses</a:t>
            </a:r>
            <a:r>
              <a:rPr lang="sv-SE" sz="1200" dirty="0" smtClean="0">
                <a:solidFill>
                  <a:schemeClr val="tx1"/>
                </a:solidFill>
              </a:rPr>
              <a:t> on </a:t>
            </a:r>
            <a:r>
              <a:rPr lang="sv-SE" sz="1200" dirty="0" err="1" smtClean="0">
                <a:solidFill>
                  <a:schemeClr val="tx1"/>
                </a:solidFill>
              </a:rPr>
              <a:t>ease</a:t>
            </a:r>
            <a:r>
              <a:rPr lang="sv-SE" sz="1200" dirty="0" smtClean="0">
                <a:solidFill>
                  <a:schemeClr val="tx1"/>
                </a:solidFill>
              </a:rPr>
              <a:t> </a:t>
            </a:r>
            <a:r>
              <a:rPr lang="sv-SE" sz="1200" dirty="0" err="1" smtClean="0">
                <a:solidFill>
                  <a:schemeClr val="tx1"/>
                </a:solidFill>
              </a:rPr>
              <a:t>of</a:t>
            </a:r>
            <a:r>
              <a:rPr lang="sv-SE" sz="1200" dirty="0" smtClean="0">
                <a:solidFill>
                  <a:schemeClr val="tx1"/>
                </a:solidFill>
              </a:rPr>
              <a:t> </a:t>
            </a:r>
            <a:r>
              <a:rPr lang="sv-SE" sz="1200" dirty="0" err="1" smtClean="0">
                <a:solidFill>
                  <a:schemeClr val="tx1"/>
                </a:solidFill>
              </a:rPr>
              <a:t>use</a:t>
            </a:r>
            <a:r>
              <a:rPr lang="sv-SE" sz="1200" dirty="0" smtClean="0">
                <a:solidFill>
                  <a:schemeClr val="tx1"/>
                </a:solidFill>
              </a:rPr>
              <a:t> and minimises </a:t>
            </a:r>
            <a:r>
              <a:rPr lang="sv-SE" sz="1200" dirty="0" err="1" smtClean="0">
                <a:solidFill>
                  <a:schemeClr val="tx1"/>
                </a:solidFill>
              </a:rPr>
              <a:t>need</a:t>
            </a:r>
            <a:r>
              <a:rPr lang="sv-SE" sz="1200" dirty="0" smtClean="0">
                <a:solidFill>
                  <a:schemeClr val="tx1"/>
                </a:solidFill>
              </a:rPr>
              <a:t> for </a:t>
            </a:r>
            <a:r>
              <a:rPr lang="sv-SE" sz="1200" dirty="0" err="1" smtClean="0">
                <a:solidFill>
                  <a:schemeClr val="tx1"/>
                </a:solidFill>
              </a:rPr>
              <a:t>user</a:t>
            </a:r>
            <a:r>
              <a:rPr lang="sv-SE" sz="1200" dirty="0" smtClean="0">
                <a:solidFill>
                  <a:schemeClr val="tx1"/>
                </a:solidFill>
              </a:rPr>
              <a:t> input</a:t>
            </a:r>
          </a:p>
          <a:p>
            <a:pPr marL="285750" indent="-285750">
              <a:buFont typeface="Arial" panose="020B0604020202020204" pitchFamily="34" charset="0"/>
              <a:buChar char="•"/>
            </a:pPr>
            <a:r>
              <a:rPr lang="sv-SE" sz="1200" dirty="0" err="1" smtClean="0">
                <a:solidFill>
                  <a:schemeClr val="tx1"/>
                </a:solidFill>
              </a:rPr>
              <a:t>Equip</a:t>
            </a:r>
            <a:r>
              <a:rPr lang="sv-SE" sz="1200" dirty="0" smtClean="0">
                <a:solidFill>
                  <a:schemeClr val="tx1"/>
                </a:solidFill>
              </a:rPr>
              <a:t> </a:t>
            </a:r>
            <a:r>
              <a:rPr lang="sv-SE" sz="1200" dirty="0" err="1" smtClean="0">
                <a:solidFill>
                  <a:schemeClr val="tx1"/>
                </a:solidFill>
              </a:rPr>
              <a:t>lab</a:t>
            </a:r>
            <a:r>
              <a:rPr lang="sv-SE" sz="1200" dirty="0" smtClean="0">
                <a:solidFill>
                  <a:schemeClr val="tx1"/>
                </a:solidFill>
              </a:rPr>
              <a:t> </a:t>
            </a:r>
            <a:r>
              <a:rPr lang="sv-SE" sz="1200" dirty="0" err="1" smtClean="0">
                <a:solidFill>
                  <a:schemeClr val="tx1"/>
                </a:solidFill>
              </a:rPr>
              <a:t>analysis</a:t>
            </a:r>
            <a:r>
              <a:rPr lang="sv-SE" sz="1200" dirty="0" smtClean="0">
                <a:solidFill>
                  <a:schemeClr val="tx1"/>
                </a:solidFill>
              </a:rPr>
              <a:t> instruments </a:t>
            </a:r>
            <a:r>
              <a:rPr lang="sv-SE" sz="1200" dirty="0" err="1" smtClean="0">
                <a:solidFill>
                  <a:schemeClr val="tx1"/>
                </a:solidFill>
              </a:rPr>
              <a:t>with</a:t>
            </a:r>
            <a:r>
              <a:rPr lang="sv-SE" sz="1200" dirty="0" smtClean="0">
                <a:solidFill>
                  <a:schemeClr val="tx1"/>
                </a:solidFill>
              </a:rPr>
              <a:t> </a:t>
            </a:r>
            <a:r>
              <a:rPr lang="sv-SE" sz="1200" dirty="0" err="1" smtClean="0">
                <a:solidFill>
                  <a:schemeClr val="tx1"/>
                </a:solidFill>
              </a:rPr>
              <a:t>automatic</a:t>
            </a:r>
            <a:r>
              <a:rPr lang="sv-SE" sz="1200" dirty="0" smtClean="0">
                <a:solidFill>
                  <a:schemeClr val="tx1"/>
                </a:solidFill>
              </a:rPr>
              <a:t> </a:t>
            </a:r>
            <a:r>
              <a:rPr lang="sv-SE" sz="1200" dirty="0" err="1" smtClean="0">
                <a:solidFill>
                  <a:schemeClr val="tx1"/>
                </a:solidFill>
              </a:rPr>
              <a:t>readout</a:t>
            </a:r>
            <a:r>
              <a:rPr lang="sv-SE" sz="1200" dirty="0" smtClean="0">
                <a:solidFill>
                  <a:schemeClr val="tx1"/>
                </a:solidFill>
              </a:rPr>
              <a:t> from RFID tags</a:t>
            </a:r>
          </a:p>
          <a:p>
            <a:endParaRPr lang="sv-SE" dirty="0"/>
          </a:p>
        </p:txBody>
      </p:sp>
      <p:sp>
        <p:nvSpPr>
          <p:cNvPr id="4" name="Platshållare för bildnummer 3"/>
          <p:cNvSpPr>
            <a:spLocks noGrp="1"/>
          </p:cNvSpPr>
          <p:nvPr>
            <p:ph type="sldNum" sz="quarter" idx="10"/>
          </p:nvPr>
        </p:nvSpPr>
        <p:spPr/>
        <p:txBody>
          <a:bodyPr/>
          <a:lstStyle/>
          <a:p>
            <a:fld id="{63A77D7E-F530-4FDF-A05D-AB3B93177197}" type="slidenum">
              <a:rPr lang="sv-SE" smtClean="0"/>
              <a:t>6</a:t>
            </a:fld>
            <a:endParaRPr lang="sv-SE"/>
          </a:p>
        </p:txBody>
      </p:sp>
    </p:spTree>
    <p:extLst>
      <p:ext uri="{BB962C8B-B14F-4D97-AF65-F5344CB8AC3E}">
        <p14:creationId xmlns:p14="http://schemas.microsoft.com/office/powerpoint/2010/main" val="236114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 Id="rId9" Type="http://schemas.openxmlformats.org/officeDocument/2006/relationships/image" Target="../media/image29.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2.jpe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29.png"/><Relationship Id="rId5" Type="http://schemas.openxmlformats.org/officeDocument/2006/relationships/image" Target="../media/image19.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image" Target="../media/image37.JP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jenvrad.2018.12.006"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s://doi.org/10.1016/j.jenvrad.2020.10645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Improvements in Methods and Chain of Custody for Measurements of Soil Gas </a:t>
            </a:r>
            <a:r>
              <a:rPr lang="en-US" b="1" dirty="0" smtClean="0">
                <a:solidFill>
                  <a:schemeClr val="bg1"/>
                </a:solidFill>
                <a:latin typeface="Arial" panose="020B0604020202020204" pitchFamily="34" charset="0"/>
                <a:cs typeface="Arial" panose="020B0604020202020204" pitchFamily="34" charset="0"/>
              </a:rPr>
              <a:t>Samples</a:t>
            </a:r>
            <a:endParaRPr lang="en-AT" b="1" dirty="0">
              <a:solidFill>
                <a:schemeClr val="bg1"/>
              </a:solidFill>
              <a:latin typeface="Arial" panose="020B0604020202020204" pitchFamily="34" charset="0"/>
              <a:cs typeface="Arial" panose="020B0604020202020204" pitchFamily="34" charset="0"/>
            </a:endParaRPr>
          </a:p>
          <a:p>
            <a:pPr algn="ctr"/>
            <a:r>
              <a:rPr lang="sv-SE" dirty="0">
                <a:solidFill>
                  <a:schemeClr val="bg1"/>
                </a:solidFill>
                <a:latin typeface="Arial" panose="020B0604020202020204" pitchFamily="34" charset="0"/>
                <a:cs typeface="Arial" panose="020B0604020202020204" pitchFamily="34" charset="0"/>
              </a:rPr>
              <a:t>Henrik Olsson, Mattias Aldener, Klas Elmgren, Tomas Fritioff, Lindsay Karlkvist, Johan Kastlander, Catharina Söderström</a:t>
            </a:r>
          </a:p>
          <a:p>
            <a:pPr algn="ctr"/>
            <a:r>
              <a:rPr lang="en-US" sz="1400" dirty="0">
                <a:solidFill>
                  <a:schemeClr val="bg1"/>
                </a:solidFill>
                <a:latin typeface="Arial" panose="020B0604020202020204" pitchFamily="34" charset="0"/>
                <a:cs typeface="Arial" panose="020B0604020202020204" pitchFamily="34" charset="0"/>
              </a:rPr>
              <a:t>Swedish </a:t>
            </a:r>
            <a:r>
              <a:rPr lang="en-GB" sz="1400" dirty="0" smtClean="0">
                <a:solidFill>
                  <a:schemeClr val="bg1"/>
                </a:solidFill>
                <a:latin typeface="Arial" panose="020B0604020202020204" pitchFamily="34" charset="0"/>
                <a:cs typeface="Arial" panose="020B0604020202020204" pitchFamily="34" charset="0"/>
              </a:rPr>
              <a:t>Defence</a:t>
            </a:r>
            <a:r>
              <a:rPr lang="en-US" sz="1400" dirty="0" smtClean="0">
                <a:solidFill>
                  <a:schemeClr val="bg1"/>
                </a:solidFill>
                <a:latin typeface="Arial" panose="020B0604020202020204" pitchFamily="34" charset="0"/>
                <a:cs typeface="Arial" panose="020B0604020202020204" pitchFamily="34" charset="0"/>
              </a:rPr>
              <a:t> </a:t>
            </a:r>
            <a:r>
              <a:rPr lang="en-US" sz="1400" dirty="0">
                <a:solidFill>
                  <a:schemeClr val="bg1"/>
                </a:solidFill>
                <a:latin typeface="Arial" panose="020B0604020202020204" pitchFamily="34" charset="0"/>
                <a:cs typeface="Arial" panose="020B0604020202020204" pitchFamily="34" charset="0"/>
              </a:rPr>
              <a:t>Research Agency FOI, Sweden</a:t>
            </a: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t"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Measurement in </a:t>
            </a:r>
            <a:r>
              <a:rPr lang="en-US" sz="1200" dirty="0" err="1" smtClean="0">
                <a:latin typeface="Arial" panose="020B0604020202020204" pitchFamily="34" charset="0"/>
                <a:cs typeface="Arial" panose="020B0604020202020204" pitchFamily="34" charset="0"/>
              </a:rPr>
              <a:t>Kvarntorp</a:t>
            </a:r>
            <a:r>
              <a:rPr lang="en-US" sz="1200" dirty="0" smtClean="0">
                <a:latin typeface="Arial" panose="020B0604020202020204" pitchFamily="34" charset="0"/>
                <a:cs typeface="Arial" panose="020B0604020202020204" pitchFamily="34" charset="0"/>
              </a:rPr>
              <a:t>, Sweden</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solidFill>
                  <a:schemeClr val="bg1"/>
                </a:solidFill>
                <a:latin typeface="Arial" panose="020B0604020202020204" pitchFamily="34" charset="0"/>
                <a:cs typeface="Arial" panose="020B0604020202020204" pitchFamily="34" charset="0"/>
              </a:rPr>
              <a:t>P2.2-625</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t"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a:t>
            </a:r>
            <a:r>
              <a:rPr lang="en-US" sz="1200" dirty="0" smtClean="0">
                <a:latin typeface="Arial" panose="020B0604020202020204" pitchFamily="34" charset="0"/>
                <a:cs typeface="Arial" panose="020B0604020202020204" pitchFamily="34" charset="0"/>
              </a:rPr>
              <a:t>oil gas sampler</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t"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Multi-sample inlet module for the SAUNA Field xenon system</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t"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Conclusions</a:t>
            </a:r>
            <a:endParaRPr lang="en-US" sz="1200" dirty="0">
              <a:latin typeface="Arial" panose="020B0604020202020204" pitchFamily="34" charset="0"/>
              <a:cs typeface="Arial" panose="020B0604020202020204" pitchFamily="34" charset="0"/>
            </a:endParaRPr>
          </a:p>
        </p:txBody>
      </p:sp>
      <p:pic>
        <p:nvPicPr>
          <p:cNvPr id="10" name="Picture 2" descr="https://intranet.foi.se/images/18.31b2467115a3d2a174ab97/1487166291168/FOI-logotyp-farg.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8393" y1="42056" x2="38393" y2="42056"/>
                        <a14:foregroundMark x1="56250" y1="43302" x2="56250" y2="43302"/>
                        <a14:foregroundMark x1="83929" y1="42368" x2="83929" y2="42368"/>
                        <a14:foregroundMark x1="11830" y1="44548" x2="11830" y2="44548"/>
                      </a14:backgroundRemoval>
                    </a14:imgEffect>
                  </a14:imgLayer>
                </a14:imgProps>
              </a:ext>
              <a:ext uri="{28A0092B-C50C-407E-A947-70E740481C1C}">
                <a14:useLocalDpi xmlns:a14="http://schemas.microsoft.com/office/drawing/2010/main" val="0"/>
              </a:ext>
            </a:extLst>
          </a:blip>
          <a:srcRect/>
          <a:stretch>
            <a:fillRect/>
          </a:stretch>
        </p:blipFill>
        <p:spPr bwMode="auto">
          <a:xfrm>
            <a:off x="10057532" y="278271"/>
            <a:ext cx="1824901" cy="1307575"/>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p:cNvPicPr>
            <a:picLocks noChangeAspect="1"/>
          </p:cNvPicPr>
          <p:nvPr/>
        </p:nvPicPr>
        <p:blipFill>
          <a:blip r:embed="rId5"/>
          <a:stretch>
            <a:fillRect/>
          </a:stretch>
        </p:blipFill>
        <p:spPr>
          <a:xfrm>
            <a:off x="375055" y="3577043"/>
            <a:ext cx="1682345" cy="1243956"/>
          </a:xfrm>
          <a:prstGeom prst="rect">
            <a:avLst/>
          </a:prstGeom>
          <a:noFill/>
          <a:ln>
            <a:solidFill>
              <a:srgbClr val="254E7C"/>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6"/>
          <a:stretch>
            <a:fillRect/>
          </a:stretch>
        </p:blipFill>
        <p:spPr>
          <a:xfrm rot="16200000">
            <a:off x="3136340" y="3444380"/>
            <a:ext cx="1179959" cy="1573279"/>
          </a:xfrm>
          <a:prstGeom prst="rect">
            <a:avLst/>
          </a:prstGeom>
          <a:ln>
            <a:solidFill>
              <a:srgbClr val="254E7C"/>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9136" y="3611184"/>
            <a:ext cx="1613087" cy="1209815"/>
          </a:xfrm>
          <a:prstGeom prst="rect">
            <a:avLst/>
          </a:prstGeom>
          <a:ln>
            <a:solidFill>
              <a:srgbClr val="254E7C"/>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Our Motivation</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10" name="Bildobjekt 9"/>
          <p:cNvPicPr>
            <a:picLocks noChangeAspect="1"/>
          </p:cNvPicPr>
          <p:nvPr/>
        </p:nvPicPr>
        <p:blipFill>
          <a:blip r:embed="rId2"/>
          <a:stretch>
            <a:fillRect/>
          </a:stretch>
        </p:blipFill>
        <p:spPr>
          <a:xfrm>
            <a:off x="549260" y="3616836"/>
            <a:ext cx="1695403" cy="2207223"/>
          </a:xfrm>
          <a:prstGeom prst="rect">
            <a:avLst/>
          </a:prstGeom>
          <a:ln>
            <a:solidFill>
              <a:srgbClr val="254E7C"/>
            </a:solidFill>
          </a:ln>
        </p:spPr>
      </p:pic>
      <p:sp>
        <p:nvSpPr>
          <p:cNvPr id="11" name="textruta 10"/>
          <p:cNvSpPr txBox="1"/>
          <p:nvPr/>
        </p:nvSpPr>
        <p:spPr>
          <a:xfrm>
            <a:off x="549260" y="1377782"/>
            <a:ext cx="9713027" cy="2062103"/>
          </a:xfrm>
          <a:prstGeom prst="rect">
            <a:avLst/>
          </a:prstGeom>
          <a:noFill/>
          <a:ln>
            <a:solidFill>
              <a:srgbClr val="254E7C"/>
            </a:solidFill>
          </a:ln>
        </p:spPr>
        <p:txBody>
          <a:bodyPr wrap="square" rtlCol="0">
            <a:spAutoFit/>
          </a:bodyPr>
          <a:lstStyle/>
          <a:p>
            <a:r>
              <a:rPr lang="en-GB" sz="1600" dirty="0" smtClean="0">
                <a:ea typeface="Tahoma" panose="020B0604030504040204" pitchFamily="34" charset="0"/>
                <a:cs typeface="Arial" panose="020B0604020202020204" pitchFamily="34" charset="0"/>
              </a:rPr>
              <a:t>An important aspect of an On-site inspection (OSI) is the measurement of soil gas samples. As with any field work, the risk of human error is not negligible, which is why there is a large motivation for simplifying operating procedures and improving the chain-of-custody for collected samples. Since 2016, we have conducted five large measurement campaigns in </a:t>
            </a:r>
            <a:r>
              <a:rPr lang="en-GB" sz="1600" dirty="0" err="1" smtClean="0">
                <a:ea typeface="Tahoma" panose="020B0604030504040204" pitchFamily="34" charset="0"/>
                <a:cs typeface="Arial" panose="020B0604020202020204" pitchFamily="34" charset="0"/>
              </a:rPr>
              <a:t>Kvarntorp</a:t>
            </a:r>
            <a:r>
              <a:rPr lang="en-GB" sz="1600" dirty="0" smtClean="0">
                <a:ea typeface="Tahoma" panose="020B0604030504040204" pitchFamily="34" charset="0"/>
                <a:cs typeface="Arial" panose="020B0604020202020204" pitchFamily="34" charset="0"/>
              </a:rPr>
              <a:t> Sweden, where soil gas was collected and the radioxenon concentration subsequently analysed with a SAUNA Field in our lab in Stockholm. During the latest campaigns, we have averaged 41 collected samples over a period of a week. The experience gained from these campaigns have led to continuous improvements in both technical equipment and routines and this work will focus on the routines used in our latest campaign in 2022.</a:t>
            </a:r>
            <a:endParaRPr lang="en-GB" dirty="0">
              <a:solidFill>
                <a:srgbClr val="FF0000"/>
              </a:solidFill>
              <a:ea typeface="Tahoma" panose="020B0604030504040204" pitchFamily="34" charset="0"/>
              <a:cs typeface="Arial" panose="020B0604020202020204" pitchFamily="34" charset="0"/>
            </a:endParaRPr>
          </a:p>
        </p:txBody>
      </p:sp>
      <p:pic>
        <p:nvPicPr>
          <p:cNvPr id="14" name="Picture 2" descr="https://intranet.foi.se/images/18.31b2467115a3d2a174ab97/1487166291168/FOI-logotyp-fa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sp>
        <p:nvSpPr>
          <p:cNvPr id="13" name="textruta 12"/>
          <p:cNvSpPr txBox="1"/>
          <p:nvPr/>
        </p:nvSpPr>
        <p:spPr>
          <a:xfrm>
            <a:off x="549260" y="5837086"/>
            <a:ext cx="1695403" cy="900246"/>
          </a:xfrm>
          <a:prstGeom prst="rect">
            <a:avLst/>
          </a:prstGeom>
          <a:noFill/>
        </p:spPr>
        <p:txBody>
          <a:bodyPr wrap="square" rtlCol="0">
            <a:spAutoFit/>
          </a:bodyPr>
          <a:lstStyle/>
          <a:p>
            <a:r>
              <a:rPr lang="en-GB" sz="1050" dirty="0" err="1" smtClean="0"/>
              <a:t>Kvarntorp</a:t>
            </a:r>
            <a:r>
              <a:rPr lang="en-GB" sz="1050" dirty="0" smtClean="0"/>
              <a:t> Sweden. The site has uranium rich alum shale and thus naturally </a:t>
            </a:r>
            <a:r>
              <a:rPr lang="en-GB" sz="1050" dirty="0" err="1" smtClean="0"/>
              <a:t>occuring</a:t>
            </a:r>
            <a:r>
              <a:rPr lang="en-GB" sz="1050" dirty="0" smtClean="0"/>
              <a:t> radioxenon in the soil gas</a:t>
            </a:r>
            <a:endParaRPr lang="en-GB" sz="1050" dirty="0"/>
          </a:p>
        </p:txBody>
      </p:sp>
      <p:pic>
        <p:nvPicPr>
          <p:cNvPr id="16" name="Bildobjekt 15"/>
          <p:cNvPicPr>
            <a:picLocks noChangeAspect="1"/>
          </p:cNvPicPr>
          <p:nvPr/>
        </p:nvPicPr>
        <p:blipFill>
          <a:blip r:embed="rId4"/>
          <a:stretch>
            <a:fillRect/>
          </a:stretch>
        </p:blipFill>
        <p:spPr>
          <a:xfrm>
            <a:off x="3683405" y="3616836"/>
            <a:ext cx="2833216" cy="2094931"/>
          </a:xfrm>
          <a:prstGeom prst="rect">
            <a:avLst/>
          </a:prstGeom>
          <a:noFill/>
          <a:ln>
            <a:solidFill>
              <a:srgbClr val="254E7C"/>
            </a:solidFill>
          </a:ln>
        </p:spPr>
      </p:pic>
      <p:sp>
        <p:nvSpPr>
          <p:cNvPr id="18" name="textruta 17"/>
          <p:cNvSpPr txBox="1"/>
          <p:nvPr/>
        </p:nvSpPr>
        <p:spPr>
          <a:xfrm>
            <a:off x="3683405" y="5725879"/>
            <a:ext cx="2833216" cy="738664"/>
          </a:xfrm>
          <a:prstGeom prst="rect">
            <a:avLst/>
          </a:prstGeom>
          <a:noFill/>
        </p:spPr>
        <p:txBody>
          <a:bodyPr wrap="square" rtlCol="0">
            <a:spAutoFit/>
          </a:bodyPr>
          <a:lstStyle/>
          <a:p>
            <a:r>
              <a:rPr lang="en-GB" sz="1050" dirty="0" smtClean="0"/>
              <a:t>Picture from the measurement campaign 2022. The balloons in the foreground contain collected soil gas. The gas is then compressed and transferred to scuba bottles for easy shipping</a:t>
            </a:r>
            <a:endParaRPr lang="en-GB" sz="1050" dirty="0"/>
          </a:p>
        </p:txBody>
      </p:sp>
      <p:sp>
        <p:nvSpPr>
          <p:cNvPr id="20" name="textruta 19"/>
          <p:cNvSpPr txBox="1"/>
          <p:nvPr/>
        </p:nvSpPr>
        <p:spPr>
          <a:xfrm>
            <a:off x="7955362" y="5737042"/>
            <a:ext cx="2396669" cy="577081"/>
          </a:xfrm>
          <a:prstGeom prst="rect">
            <a:avLst/>
          </a:prstGeom>
          <a:noFill/>
        </p:spPr>
        <p:txBody>
          <a:bodyPr wrap="square" rtlCol="0">
            <a:spAutoFit/>
          </a:bodyPr>
          <a:lstStyle/>
          <a:p>
            <a:r>
              <a:rPr lang="en-GB" sz="1050" dirty="0" smtClean="0"/>
              <a:t>The SAUNA Field system used for analysis of </a:t>
            </a:r>
            <a:r>
              <a:rPr lang="en-GB" sz="1050" dirty="0" err="1" smtClean="0"/>
              <a:t>radioxenon</a:t>
            </a:r>
            <a:r>
              <a:rPr lang="en-GB" sz="1050" dirty="0" smtClean="0"/>
              <a:t> concentration in collected soil gas</a:t>
            </a:r>
            <a:endParaRPr lang="en-GB" sz="1050" dirty="0"/>
          </a:p>
        </p:txBody>
      </p:sp>
      <p:pic>
        <p:nvPicPr>
          <p:cNvPr id="6" name="Bildobjekt 5"/>
          <p:cNvPicPr>
            <a:picLocks noChangeAspect="1"/>
          </p:cNvPicPr>
          <p:nvPr/>
        </p:nvPicPr>
        <p:blipFill rotWithShape="1">
          <a:blip r:embed="rId5"/>
          <a:srcRect l="12114" r="13713"/>
          <a:stretch/>
        </p:blipFill>
        <p:spPr>
          <a:xfrm>
            <a:off x="7955362" y="3616836"/>
            <a:ext cx="2341593" cy="2106000"/>
          </a:xfrm>
          <a:prstGeom prst="rect">
            <a:avLst/>
          </a:prstGeom>
          <a:ln>
            <a:solidFill>
              <a:srgbClr val="254E7C"/>
            </a:solidFill>
          </a:ln>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smtClean="0">
                <a:solidFill>
                  <a:schemeClr val="bg1"/>
                </a:solidFill>
                <a:latin typeface="Arial" panose="020B0604020202020204" pitchFamily="34" charset="0"/>
                <a:cs typeface="Arial" panose="020B0604020202020204" pitchFamily="34" charset="0"/>
              </a:rPr>
              <a:t>Improving</a:t>
            </a:r>
            <a:r>
              <a:rPr lang="sv-SE" sz="1800" dirty="0" smtClean="0">
                <a:solidFill>
                  <a:schemeClr val="bg1"/>
                </a:solidFill>
                <a:latin typeface="Arial" panose="020B0604020202020204" pitchFamily="34" charset="0"/>
                <a:cs typeface="Arial" panose="020B0604020202020204" pitchFamily="34" charset="0"/>
              </a:rPr>
              <a:t> Data </a:t>
            </a:r>
            <a:r>
              <a:rPr lang="sv-SE" sz="1800" dirty="0" err="1" smtClean="0">
                <a:solidFill>
                  <a:schemeClr val="bg1"/>
                </a:solidFill>
                <a:latin typeface="Arial" panose="020B0604020202020204" pitchFamily="34" charset="0"/>
                <a:cs typeface="Arial" panose="020B0604020202020204" pitchFamily="34" charset="0"/>
              </a:rPr>
              <a:t>Reliability</a:t>
            </a:r>
            <a:r>
              <a:rPr lang="sv-SE" sz="1800" dirty="0" smtClean="0">
                <a:solidFill>
                  <a:schemeClr val="bg1"/>
                </a:solidFill>
                <a:latin typeface="Arial" panose="020B0604020202020204" pitchFamily="34" charset="0"/>
                <a:cs typeface="Arial" panose="020B0604020202020204" pitchFamily="34" charset="0"/>
              </a:rPr>
              <a:t> and </a:t>
            </a:r>
            <a:r>
              <a:rPr lang="sv-SE" sz="1800" dirty="0" err="1" smtClean="0">
                <a:solidFill>
                  <a:schemeClr val="bg1"/>
                </a:solidFill>
                <a:latin typeface="Arial" panose="020B0604020202020204" pitchFamily="34" charset="0"/>
                <a:cs typeface="Arial" panose="020B0604020202020204" pitchFamily="34" charset="0"/>
              </a:rPr>
              <a:t>Traceability</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11" name="Picture 2" descr="https://intranet.foi.se/images/18.31b2467115a3d2a174ab97/1487166291168/FOI-logotyp-fa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sp>
        <p:nvSpPr>
          <p:cNvPr id="12" name="Rektangel 11"/>
          <p:cNvSpPr/>
          <p:nvPr/>
        </p:nvSpPr>
        <p:spPr>
          <a:xfrm>
            <a:off x="7691846" y="1652240"/>
            <a:ext cx="2986697" cy="1773195"/>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Human errors</a:t>
            </a:r>
            <a:br>
              <a:rPr lang="en-GB" sz="1200" b="1" dirty="0" smtClean="0">
                <a:solidFill>
                  <a:schemeClr val="tx1"/>
                </a:solidFill>
              </a:rPr>
            </a:br>
            <a:endParaRPr lang="en-GB" sz="1200" b="1"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Minimise manual text entry</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Less focus on tedious work </a:t>
            </a:r>
            <a:r>
              <a:rPr lang="en-GB" sz="1200" i="1" dirty="0" smtClean="0">
                <a:solidFill>
                  <a:schemeClr val="tx1"/>
                </a:solidFill>
              </a:rPr>
              <a:t>e.g</a:t>
            </a:r>
            <a:r>
              <a:rPr lang="en-GB" sz="1200" dirty="0" smtClean="0">
                <a:solidFill>
                  <a:schemeClr val="tx1"/>
                </a:solidFill>
              </a:rPr>
              <a:t>. data input – more focus on the big picture</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endParaRPr lang="en-GB" sz="1200" b="1" dirty="0" smtClean="0">
              <a:solidFill>
                <a:schemeClr val="tx1"/>
              </a:solidFill>
            </a:endParaRPr>
          </a:p>
        </p:txBody>
      </p:sp>
      <p:sp>
        <p:nvSpPr>
          <p:cNvPr id="16" name="Rektangel 15"/>
          <p:cNvSpPr/>
          <p:nvPr/>
        </p:nvSpPr>
        <p:spPr>
          <a:xfrm>
            <a:off x="4322578" y="1652240"/>
            <a:ext cx="2986697" cy="1773195"/>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Process</a:t>
            </a:r>
            <a:br>
              <a:rPr lang="en-GB" sz="1200" b="1" dirty="0" smtClean="0">
                <a:solidFill>
                  <a:schemeClr val="tx1"/>
                </a:solidFill>
              </a:rPr>
            </a:br>
            <a:endParaRPr lang="en-GB" sz="1200" b="1"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Streamlined process improves chances of detecting short-lived radioxenon isotopes</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Pen and paper is replaced with </a:t>
            </a:r>
            <a:r>
              <a:rPr lang="en-GB" sz="1200" dirty="0" smtClean="0">
                <a:solidFill>
                  <a:schemeClr val="tx1"/>
                </a:solidFill>
              </a:rPr>
              <a:t>digital </a:t>
            </a:r>
            <a:r>
              <a:rPr lang="en-GB" sz="1200" dirty="0" smtClean="0">
                <a:solidFill>
                  <a:schemeClr val="tx1"/>
                </a:solidFill>
              </a:rPr>
              <a:t>counterparts. Ultimately with equipment that transfers data amongst themselves</a:t>
            </a:r>
          </a:p>
          <a:p>
            <a:pPr marL="171450" indent="-171450">
              <a:buFont typeface="Arial" panose="020B0604020202020204" pitchFamily="34" charset="0"/>
              <a:buChar char="•"/>
            </a:pPr>
            <a:endParaRPr lang="en-GB" sz="1200" b="1" dirty="0" smtClean="0">
              <a:solidFill>
                <a:schemeClr val="tx1"/>
              </a:solidFill>
            </a:endParaRPr>
          </a:p>
        </p:txBody>
      </p:sp>
      <p:sp>
        <p:nvSpPr>
          <p:cNvPr id="21" name="Rektangel 20"/>
          <p:cNvSpPr/>
          <p:nvPr/>
        </p:nvSpPr>
        <p:spPr>
          <a:xfrm>
            <a:off x="151924" y="1652240"/>
            <a:ext cx="3788083" cy="1750569"/>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Data quality and chain-of-custody</a:t>
            </a:r>
            <a:br>
              <a:rPr lang="en-GB" sz="1200" b="1" dirty="0" smtClean="0">
                <a:solidFill>
                  <a:schemeClr val="tx1"/>
                </a:solidFill>
              </a:rPr>
            </a:br>
            <a:endParaRPr lang="en-GB" sz="1200" b="1"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Sample data and metadata automatically fingerprinted and stored from beginning of collection to end of measurement</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Traceability</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Weatherproofing equipment</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endParaRPr lang="en-GB" sz="1200" b="1" dirty="0" smtClean="0">
              <a:solidFill>
                <a:schemeClr val="tx1"/>
              </a:solidFill>
            </a:endParaRPr>
          </a:p>
        </p:txBody>
      </p:sp>
      <p:grpSp>
        <p:nvGrpSpPr>
          <p:cNvPr id="18" name="Grupp 17"/>
          <p:cNvGrpSpPr/>
          <p:nvPr/>
        </p:nvGrpSpPr>
        <p:grpSpPr>
          <a:xfrm>
            <a:off x="151924" y="3882815"/>
            <a:ext cx="3803598" cy="2665603"/>
            <a:chOff x="283890" y="4030296"/>
            <a:chExt cx="3803598" cy="2665603"/>
          </a:xfrm>
        </p:grpSpPr>
        <p:pic>
          <p:nvPicPr>
            <p:cNvPr id="13" name="Bildobjekt 12"/>
            <p:cNvPicPr>
              <a:picLocks noChangeAspect="1"/>
            </p:cNvPicPr>
            <p:nvPr/>
          </p:nvPicPr>
          <p:blipFill>
            <a:blip r:embed="rId4"/>
            <a:stretch>
              <a:fillRect/>
            </a:stretch>
          </p:blipFill>
          <p:spPr>
            <a:xfrm>
              <a:off x="283891" y="4030296"/>
              <a:ext cx="3803597" cy="2087414"/>
            </a:xfrm>
            <a:prstGeom prst="rect">
              <a:avLst/>
            </a:prstGeom>
            <a:ln>
              <a:solidFill>
                <a:srgbClr val="254E7C"/>
              </a:solidFill>
            </a:ln>
          </p:spPr>
        </p:pic>
        <p:sp>
          <p:nvSpPr>
            <p:cNvPr id="17" name="textruta 16"/>
            <p:cNvSpPr txBox="1"/>
            <p:nvPr/>
          </p:nvSpPr>
          <p:spPr>
            <a:xfrm>
              <a:off x="283890" y="6118818"/>
              <a:ext cx="3803597" cy="577081"/>
            </a:xfrm>
            <a:prstGeom prst="rect">
              <a:avLst/>
            </a:prstGeom>
            <a:noFill/>
          </p:spPr>
          <p:txBody>
            <a:bodyPr wrap="square" rtlCol="0">
              <a:spAutoFit/>
            </a:bodyPr>
            <a:lstStyle/>
            <a:p>
              <a:r>
                <a:rPr lang="en-GB" sz="1050" dirty="0" smtClean="0"/>
                <a:t>Soil gas being collected. The black suitcases are </a:t>
              </a:r>
              <a:r>
                <a:rPr lang="en-GB" sz="1050" dirty="0" smtClean="0"/>
                <a:t>Wi-Fi </a:t>
              </a:r>
              <a:r>
                <a:rPr lang="en-GB" sz="1050" dirty="0" smtClean="0"/>
                <a:t>controlled samplers with built in pumps. Gas from the soil is pumped and transferred to sample balloons</a:t>
              </a:r>
              <a:endParaRPr lang="en-GB" sz="1050" dirty="0"/>
            </a:p>
          </p:txBody>
        </p:sp>
      </p:grpSp>
      <p:grpSp>
        <p:nvGrpSpPr>
          <p:cNvPr id="15" name="Grupp 14"/>
          <p:cNvGrpSpPr/>
          <p:nvPr/>
        </p:nvGrpSpPr>
        <p:grpSpPr>
          <a:xfrm>
            <a:off x="4612085" y="3882815"/>
            <a:ext cx="2407681" cy="2767581"/>
            <a:chOff x="4420822" y="4030296"/>
            <a:chExt cx="2407681" cy="2767581"/>
          </a:xfrm>
        </p:grpSpPr>
        <p:grpSp>
          <p:nvGrpSpPr>
            <p:cNvPr id="10" name="Grupp 9"/>
            <p:cNvGrpSpPr/>
            <p:nvPr/>
          </p:nvGrpSpPr>
          <p:grpSpPr>
            <a:xfrm>
              <a:off x="4420823" y="4030296"/>
              <a:ext cx="2407680" cy="2193523"/>
              <a:chOff x="4420823" y="4030296"/>
              <a:chExt cx="2407680" cy="2193523"/>
            </a:xfrm>
          </p:grpSpPr>
          <p:pic>
            <p:nvPicPr>
              <p:cNvPr id="6146" name="Picture 2" descr="File:RFID module RC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166492" y="3906452"/>
                <a:ext cx="916343" cy="1374515"/>
              </a:xfrm>
              <a:prstGeom prst="rect">
                <a:avLst/>
              </a:prstGeom>
              <a:noFill/>
              <a:ln>
                <a:solidFill>
                  <a:srgbClr val="254E7C"/>
                </a:solidFill>
              </a:ln>
              <a:extLst>
                <a:ext uri="{909E8E84-426E-40DD-AFC4-6F175D3DCCD1}">
                  <a14:hiddenFill xmlns:a14="http://schemas.microsoft.com/office/drawing/2010/main">
                    <a:solidFill>
                      <a:srgbClr val="FFFFFF"/>
                    </a:solidFill>
                  </a14:hiddenFill>
                </a:ext>
              </a:extLst>
            </p:spPr>
          </p:pic>
          <p:grpSp>
            <p:nvGrpSpPr>
              <p:cNvPr id="4" name="Grupp 3"/>
              <p:cNvGrpSpPr/>
              <p:nvPr/>
            </p:nvGrpSpPr>
            <p:grpSpPr>
              <a:xfrm>
                <a:off x="4484514" y="5169715"/>
                <a:ext cx="2280299" cy="933247"/>
                <a:chOff x="4317906" y="3966613"/>
                <a:chExt cx="2280299" cy="933247"/>
              </a:xfrm>
            </p:grpSpPr>
            <p:pic>
              <p:nvPicPr>
                <p:cNvPr id="6148" name="Picture 4" descr="File:Notepad-117597 64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7906" y="3966613"/>
                  <a:ext cx="876215" cy="9332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File:Tablet pion.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7979" y="3988949"/>
                  <a:ext cx="660226" cy="888576"/>
                </a:xfrm>
                <a:prstGeom prst="rect">
                  <a:avLst/>
                </a:prstGeom>
                <a:noFill/>
                <a:extLst>
                  <a:ext uri="{909E8E84-426E-40DD-AFC4-6F175D3DCCD1}">
                    <a14:hiddenFill xmlns:a14="http://schemas.microsoft.com/office/drawing/2010/main">
                      <a:solidFill>
                        <a:srgbClr val="FFFFFF"/>
                      </a:solidFill>
                    </a14:hiddenFill>
                  </a:ext>
                </a:extLst>
              </p:spPr>
            </p:pic>
            <p:sp>
              <p:nvSpPr>
                <p:cNvPr id="3" name="Högerpil 2"/>
                <p:cNvSpPr/>
                <p:nvPr/>
              </p:nvSpPr>
              <p:spPr>
                <a:xfrm>
                  <a:off x="5361039" y="4291781"/>
                  <a:ext cx="435077" cy="361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ktangel 7"/>
              <p:cNvSpPr/>
              <p:nvPr/>
            </p:nvSpPr>
            <p:spPr>
              <a:xfrm>
                <a:off x="4420823" y="4030296"/>
                <a:ext cx="2407680" cy="2193523"/>
              </a:xfrm>
              <a:prstGeom prst="rect">
                <a:avLst/>
              </a:prstGeom>
              <a:noFill/>
              <a:ln w="9525">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textruta 21"/>
            <p:cNvSpPr txBox="1"/>
            <p:nvPr/>
          </p:nvSpPr>
          <p:spPr>
            <a:xfrm>
              <a:off x="4420822" y="6220796"/>
              <a:ext cx="2407681" cy="577081"/>
            </a:xfrm>
            <a:prstGeom prst="rect">
              <a:avLst/>
            </a:prstGeom>
            <a:noFill/>
          </p:spPr>
          <p:txBody>
            <a:bodyPr wrap="square" rtlCol="0">
              <a:spAutoFit/>
            </a:bodyPr>
            <a:lstStyle/>
            <a:p>
              <a:r>
                <a:rPr lang="en-GB" sz="1050" dirty="0" smtClean="0"/>
                <a:t>RFID tags are one way of minimising manual input and moving from analogue to digital protocols</a:t>
              </a:r>
              <a:endParaRPr lang="en-GB" sz="1050" dirty="0"/>
            </a:p>
          </p:txBody>
        </p:sp>
      </p:grpSp>
      <p:grpSp>
        <p:nvGrpSpPr>
          <p:cNvPr id="19" name="Grupp 18"/>
          <p:cNvGrpSpPr/>
          <p:nvPr/>
        </p:nvGrpSpPr>
        <p:grpSpPr>
          <a:xfrm>
            <a:off x="7981354" y="3882815"/>
            <a:ext cx="2407680" cy="2193523"/>
            <a:chOff x="7508671" y="4095289"/>
            <a:chExt cx="2407680" cy="2193523"/>
          </a:xfrm>
        </p:grpSpPr>
        <p:pic>
          <p:nvPicPr>
            <p:cNvPr id="14" name="Bildobjekt 13"/>
            <p:cNvPicPr>
              <a:picLocks noChangeAspect="1"/>
            </p:cNvPicPr>
            <p:nvPr/>
          </p:nvPicPr>
          <p:blipFill>
            <a:blip r:embed="rId8"/>
            <a:stretch>
              <a:fillRect/>
            </a:stretch>
          </p:blipFill>
          <p:spPr>
            <a:xfrm>
              <a:off x="7763465" y="4388478"/>
              <a:ext cx="1898092" cy="1607144"/>
            </a:xfrm>
            <a:prstGeom prst="rect">
              <a:avLst/>
            </a:prstGeom>
            <a:ln>
              <a:solidFill>
                <a:srgbClr val="254E7C"/>
              </a:solidFill>
            </a:ln>
          </p:spPr>
        </p:pic>
        <p:pic>
          <p:nvPicPr>
            <p:cNvPr id="1028" name="Picture 4" descr="File:Dtjohnnymonkey-Stopwatch-no-shading.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18376" y="4169484"/>
              <a:ext cx="703808" cy="874873"/>
            </a:xfrm>
            <a:prstGeom prst="rect">
              <a:avLst/>
            </a:prstGeom>
            <a:noFill/>
            <a:extLst>
              <a:ext uri="{909E8E84-426E-40DD-AFC4-6F175D3DCCD1}">
                <a14:hiddenFill xmlns:a14="http://schemas.microsoft.com/office/drawing/2010/main">
                  <a:solidFill>
                    <a:srgbClr val="FFFFFF"/>
                  </a:solidFill>
                </a14:hiddenFill>
              </a:ext>
            </a:extLst>
          </p:spPr>
        </p:pic>
        <p:sp>
          <p:nvSpPr>
            <p:cNvPr id="23" name="Rektangel 22"/>
            <p:cNvSpPr/>
            <p:nvPr/>
          </p:nvSpPr>
          <p:spPr>
            <a:xfrm>
              <a:off x="7508671" y="4095289"/>
              <a:ext cx="2407680" cy="2193523"/>
            </a:xfrm>
            <a:prstGeom prst="rect">
              <a:avLst/>
            </a:prstGeom>
            <a:noFill/>
            <a:ln w="9525">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1800" dirty="0" err="1" smtClean="0">
                <a:solidFill>
                  <a:schemeClr val="bg1"/>
                </a:solidFill>
                <a:latin typeface="Arial" panose="020B0604020202020204" pitchFamily="34" charset="0"/>
                <a:cs typeface="Arial" panose="020B0604020202020204" pitchFamily="34" charset="0"/>
              </a:rPr>
              <a:t>Soil</a:t>
            </a:r>
            <a:r>
              <a:rPr lang="sv-SE" sz="1800" dirty="0" smtClean="0">
                <a:solidFill>
                  <a:schemeClr val="bg1"/>
                </a:solidFill>
                <a:latin typeface="Arial" panose="020B0604020202020204" pitchFamily="34" charset="0"/>
                <a:cs typeface="Arial" panose="020B0604020202020204" pitchFamily="34" charset="0"/>
              </a:rPr>
              <a:t> Gas </a:t>
            </a:r>
            <a:r>
              <a:rPr lang="sv-SE" sz="1800" dirty="0" err="1" smtClean="0">
                <a:solidFill>
                  <a:schemeClr val="bg1"/>
                </a:solidFill>
                <a:latin typeface="Arial" panose="020B0604020202020204" pitchFamily="34" charset="0"/>
                <a:cs typeface="Arial" panose="020B0604020202020204" pitchFamily="34" charset="0"/>
              </a:rPr>
              <a:t>Sampler</a:t>
            </a:r>
            <a:r>
              <a:rPr lang="sv-SE" sz="1800" dirty="0" smtClean="0">
                <a:solidFill>
                  <a:schemeClr val="bg1"/>
                </a:solidFill>
                <a:latin typeface="Arial" panose="020B0604020202020204" pitchFamily="34" charset="0"/>
                <a:cs typeface="Arial" panose="020B0604020202020204" pitchFamily="34" charset="0"/>
              </a:rPr>
              <a:t> and RFID Writer</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12" name="Picture 2" descr="https://intranet.foi.se/images/18.31b2467115a3d2a174ab97/1487166291168/FOI-logotyp-fa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pic>
        <p:nvPicPr>
          <p:cNvPr id="5" name="Bildobjekt 4"/>
          <p:cNvPicPr>
            <a:picLocks noChangeAspect="1"/>
          </p:cNvPicPr>
          <p:nvPr/>
        </p:nvPicPr>
        <p:blipFill>
          <a:blip r:embed="rId4"/>
          <a:stretch>
            <a:fillRect/>
          </a:stretch>
        </p:blipFill>
        <p:spPr>
          <a:xfrm>
            <a:off x="9029041" y="1287702"/>
            <a:ext cx="1566107" cy="2384647"/>
          </a:xfrm>
          <a:prstGeom prst="rect">
            <a:avLst/>
          </a:prstGeom>
          <a:ln>
            <a:solidFill>
              <a:srgbClr val="254E7C"/>
            </a:solidFill>
          </a:ln>
        </p:spPr>
      </p:pic>
      <p:pic>
        <p:nvPicPr>
          <p:cNvPr id="11" name="Bildobjekt 10"/>
          <p:cNvPicPr>
            <a:picLocks noChangeAspect="1"/>
          </p:cNvPicPr>
          <p:nvPr/>
        </p:nvPicPr>
        <p:blipFill>
          <a:blip r:embed="rId5"/>
          <a:stretch>
            <a:fillRect/>
          </a:stretch>
        </p:blipFill>
        <p:spPr>
          <a:xfrm rot="5400000">
            <a:off x="2647635" y="1013411"/>
            <a:ext cx="1749924" cy="2333232"/>
          </a:xfrm>
          <a:prstGeom prst="rect">
            <a:avLst/>
          </a:prstGeom>
          <a:ln>
            <a:solidFill>
              <a:srgbClr val="254E7C"/>
            </a:solidFill>
          </a:ln>
        </p:spPr>
      </p:pic>
      <p:pic>
        <p:nvPicPr>
          <p:cNvPr id="14" name="Bildobjekt 13"/>
          <p:cNvPicPr>
            <a:picLocks noChangeAspect="1"/>
          </p:cNvPicPr>
          <p:nvPr/>
        </p:nvPicPr>
        <p:blipFill rotWithShape="1">
          <a:blip r:embed="rId6"/>
          <a:srcRect r="4354" b="16938"/>
          <a:stretch/>
        </p:blipFill>
        <p:spPr>
          <a:xfrm>
            <a:off x="2359977" y="3150851"/>
            <a:ext cx="2322636" cy="1726845"/>
          </a:xfrm>
          <a:prstGeom prst="rect">
            <a:avLst/>
          </a:prstGeom>
          <a:ln>
            <a:solidFill>
              <a:srgbClr val="254E7C"/>
            </a:solidFill>
          </a:ln>
        </p:spPr>
      </p:pic>
      <p:sp>
        <p:nvSpPr>
          <p:cNvPr id="20" name="Rektangel 19"/>
          <p:cNvSpPr/>
          <p:nvPr/>
        </p:nvSpPr>
        <p:spPr>
          <a:xfrm>
            <a:off x="145241" y="1287704"/>
            <a:ext cx="2109867" cy="3594732"/>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00"/>
              </a:spcAft>
            </a:pPr>
            <a:r>
              <a:rPr lang="en-GB" sz="1200" b="1" dirty="0" smtClean="0">
                <a:solidFill>
                  <a:schemeClr val="tx1"/>
                </a:solidFill>
              </a:rPr>
              <a:t>FOI soil gas sampler</a:t>
            </a:r>
          </a:p>
          <a:p>
            <a:pPr marL="171450" indent="-171450">
              <a:spcAft>
                <a:spcPts val="700"/>
              </a:spcAft>
              <a:buFont typeface="Arial" panose="020B0604020202020204" pitchFamily="34" charset="0"/>
              <a:buChar char="•"/>
            </a:pPr>
            <a:r>
              <a:rPr lang="en-GB" sz="1200" dirty="0" smtClean="0">
                <a:solidFill>
                  <a:schemeClr val="tx1"/>
                </a:solidFill>
              </a:rPr>
              <a:t>Simple prototyping based on the </a:t>
            </a:r>
            <a:r>
              <a:rPr lang="en-GB" sz="1200" b="1" dirty="0" smtClean="0">
                <a:solidFill>
                  <a:schemeClr val="tx1"/>
                </a:solidFill>
              </a:rPr>
              <a:t>Arduino</a:t>
            </a:r>
            <a:r>
              <a:rPr lang="en-GB" sz="1200" dirty="0" smtClean="0">
                <a:solidFill>
                  <a:schemeClr val="tx1"/>
                </a:solidFill>
              </a:rPr>
              <a:t> platform</a:t>
            </a:r>
          </a:p>
          <a:p>
            <a:pPr marL="171450" indent="-171450">
              <a:spcAft>
                <a:spcPts val="700"/>
              </a:spcAft>
              <a:buFont typeface="Arial" panose="020B0604020202020204" pitchFamily="34" charset="0"/>
              <a:buChar char="•"/>
            </a:pPr>
            <a:r>
              <a:rPr lang="en-GB" sz="1200" dirty="0" smtClean="0">
                <a:solidFill>
                  <a:schemeClr val="tx1"/>
                </a:solidFill>
              </a:rPr>
              <a:t>PID regulated pumping</a:t>
            </a:r>
          </a:p>
          <a:p>
            <a:pPr marL="171450" indent="-171450">
              <a:spcAft>
                <a:spcPts val="700"/>
              </a:spcAft>
              <a:buFont typeface="Arial" panose="020B0604020202020204" pitchFamily="34" charset="0"/>
              <a:buChar char="•"/>
            </a:pPr>
            <a:r>
              <a:rPr lang="en-GB" sz="1200" b="1" dirty="0" smtClean="0">
                <a:solidFill>
                  <a:schemeClr val="tx1"/>
                </a:solidFill>
              </a:rPr>
              <a:t>GPS</a:t>
            </a:r>
            <a:r>
              <a:rPr lang="en-GB" sz="1200" dirty="0" smtClean="0">
                <a:solidFill>
                  <a:schemeClr val="tx1"/>
                </a:solidFill>
              </a:rPr>
              <a:t> for time and location awareness</a:t>
            </a:r>
          </a:p>
          <a:p>
            <a:pPr marL="171450" indent="-171450">
              <a:spcAft>
                <a:spcPts val="700"/>
              </a:spcAft>
              <a:buFont typeface="Arial" panose="020B0604020202020204" pitchFamily="34" charset="0"/>
              <a:buChar char="•"/>
            </a:pPr>
            <a:r>
              <a:rPr lang="en-GB" sz="1200" dirty="0" smtClean="0">
                <a:solidFill>
                  <a:schemeClr val="tx1"/>
                </a:solidFill>
              </a:rPr>
              <a:t>Recording of </a:t>
            </a:r>
            <a:r>
              <a:rPr lang="en-GB" sz="1200" b="1" dirty="0" smtClean="0">
                <a:solidFill>
                  <a:schemeClr val="tx1"/>
                </a:solidFill>
              </a:rPr>
              <a:t>O</a:t>
            </a:r>
            <a:r>
              <a:rPr lang="en-GB" sz="1200" b="1" baseline="-25000" dirty="0" smtClean="0">
                <a:solidFill>
                  <a:schemeClr val="tx1"/>
                </a:solidFill>
              </a:rPr>
              <a:t>2</a:t>
            </a:r>
            <a:r>
              <a:rPr lang="en-GB" sz="1200" dirty="0" smtClean="0">
                <a:solidFill>
                  <a:schemeClr val="tx1"/>
                </a:solidFill>
              </a:rPr>
              <a:t>, </a:t>
            </a:r>
            <a:r>
              <a:rPr lang="en-GB" sz="1200" b="1" dirty="0" smtClean="0">
                <a:solidFill>
                  <a:schemeClr val="tx1"/>
                </a:solidFill>
              </a:rPr>
              <a:t>CO</a:t>
            </a:r>
            <a:r>
              <a:rPr lang="en-GB" sz="1200" b="1" baseline="-25000" dirty="0" smtClean="0">
                <a:solidFill>
                  <a:schemeClr val="tx1"/>
                </a:solidFill>
              </a:rPr>
              <a:t>2</a:t>
            </a:r>
            <a:r>
              <a:rPr lang="en-GB" sz="1200" dirty="0" smtClean="0">
                <a:solidFill>
                  <a:schemeClr val="tx1"/>
                </a:solidFill>
              </a:rPr>
              <a:t> and </a:t>
            </a:r>
            <a:r>
              <a:rPr lang="en-GB" sz="1200" b="1" dirty="0" smtClean="0">
                <a:solidFill>
                  <a:schemeClr val="tx1"/>
                </a:solidFill>
              </a:rPr>
              <a:t>Rn</a:t>
            </a:r>
            <a:r>
              <a:rPr lang="en-GB" sz="1200" dirty="0" smtClean="0">
                <a:solidFill>
                  <a:schemeClr val="tx1"/>
                </a:solidFill>
              </a:rPr>
              <a:t> concentration during sampling</a:t>
            </a:r>
          </a:p>
          <a:p>
            <a:pPr marL="171450" indent="-171450">
              <a:spcAft>
                <a:spcPts val="700"/>
              </a:spcAft>
              <a:buFont typeface="Arial" panose="020B0604020202020204" pitchFamily="34" charset="0"/>
              <a:buChar char="•"/>
            </a:pPr>
            <a:r>
              <a:rPr lang="en-GB" sz="1200" dirty="0" smtClean="0">
                <a:solidFill>
                  <a:schemeClr val="tx1"/>
                </a:solidFill>
              </a:rPr>
              <a:t>Data </a:t>
            </a:r>
            <a:r>
              <a:rPr lang="en-GB" sz="1200" b="1" dirty="0" smtClean="0">
                <a:solidFill>
                  <a:schemeClr val="tx1"/>
                </a:solidFill>
              </a:rPr>
              <a:t>logging</a:t>
            </a:r>
            <a:r>
              <a:rPr lang="en-GB" sz="1200" dirty="0" smtClean="0">
                <a:solidFill>
                  <a:schemeClr val="tx1"/>
                </a:solidFill>
              </a:rPr>
              <a:t> to SD card</a:t>
            </a:r>
          </a:p>
          <a:p>
            <a:pPr marL="171450" indent="-171450">
              <a:spcAft>
                <a:spcPts val="700"/>
              </a:spcAft>
              <a:buFont typeface="Arial" panose="020B0604020202020204" pitchFamily="34" charset="0"/>
              <a:buChar char="•"/>
            </a:pPr>
            <a:r>
              <a:rPr lang="en-GB" sz="1200" b="1" dirty="0" smtClean="0">
                <a:solidFill>
                  <a:schemeClr val="tx1"/>
                </a:solidFill>
              </a:rPr>
              <a:t>Wi-Fi</a:t>
            </a:r>
            <a:r>
              <a:rPr lang="en-GB" sz="1200" dirty="0" smtClean="0">
                <a:solidFill>
                  <a:schemeClr val="tx1"/>
                </a:solidFill>
              </a:rPr>
              <a:t> </a:t>
            </a:r>
            <a:r>
              <a:rPr lang="en-GB" sz="1200" dirty="0" smtClean="0">
                <a:solidFill>
                  <a:schemeClr val="tx1"/>
                </a:solidFill>
              </a:rPr>
              <a:t>and </a:t>
            </a:r>
            <a:r>
              <a:rPr lang="en-GB" sz="1200" b="1" dirty="0" smtClean="0">
                <a:solidFill>
                  <a:schemeClr val="tx1"/>
                </a:solidFill>
              </a:rPr>
              <a:t>web</a:t>
            </a:r>
            <a:r>
              <a:rPr lang="en-GB" sz="1200" b="1" i="1" dirty="0" smtClean="0">
                <a:solidFill>
                  <a:schemeClr val="tx1"/>
                </a:solidFill>
              </a:rPr>
              <a:t> </a:t>
            </a:r>
            <a:r>
              <a:rPr lang="en-GB" sz="1200" b="1" dirty="0" smtClean="0">
                <a:solidFill>
                  <a:schemeClr val="tx1"/>
                </a:solidFill>
              </a:rPr>
              <a:t>UI</a:t>
            </a:r>
            <a:r>
              <a:rPr lang="en-GB" sz="1200" dirty="0" smtClean="0">
                <a:solidFill>
                  <a:schemeClr val="tx1"/>
                </a:solidFill>
              </a:rPr>
              <a:t> for control and data download</a:t>
            </a:r>
          </a:p>
          <a:p>
            <a:pPr marL="171450" indent="-171450">
              <a:spcAft>
                <a:spcPts val="700"/>
              </a:spcAft>
              <a:buFont typeface="Arial" panose="020B0604020202020204" pitchFamily="34" charset="0"/>
              <a:buChar char="•"/>
            </a:pPr>
            <a:r>
              <a:rPr lang="en-GB" sz="1200" dirty="0" smtClean="0">
                <a:solidFill>
                  <a:schemeClr val="tx1"/>
                </a:solidFill>
              </a:rPr>
              <a:t>Low power consumption, can be run on 12 V battery for over night sampling</a:t>
            </a:r>
          </a:p>
        </p:txBody>
      </p:sp>
      <p:sp>
        <p:nvSpPr>
          <p:cNvPr id="23" name="Rektangel 22"/>
          <p:cNvSpPr/>
          <p:nvPr/>
        </p:nvSpPr>
        <p:spPr>
          <a:xfrm>
            <a:off x="6700652" y="1287703"/>
            <a:ext cx="2109867" cy="2384647"/>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700"/>
              </a:spcAft>
            </a:pPr>
            <a:r>
              <a:rPr lang="en-GB" sz="1200" b="1" dirty="0" smtClean="0">
                <a:solidFill>
                  <a:schemeClr val="tx1"/>
                </a:solidFill>
              </a:rPr>
              <a:t>RFID writer</a:t>
            </a:r>
          </a:p>
          <a:p>
            <a:pPr marL="171450" indent="-171450">
              <a:spcAft>
                <a:spcPts val="700"/>
              </a:spcAft>
              <a:buFont typeface="Arial" panose="020B0604020202020204" pitchFamily="34" charset="0"/>
              <a:buChar char="•"/>
            </a:pPr>
            <a:r>
              <a:rPr lang="en-GB" sz="1200" b="1" dirty="0" smtClean="0">
                <a:solidFill>
                  <a:schemeClr val="tx1"/>
                </a:solidFill>
              </a:rPr>
              <a:t>Arduino</a:t>
            </a:r>
            <a:r>
              <a:rPr lang="en-GB" sz="1200" dirty="0" smtClean="0">
                <a:solidFill>
                  <a:schemeClr val="tx1"/>
                </a:solidFill>
              </a:rPr>
              <a:t> powered </a:t>
            </a:r>
            <a:r>
              <a:rPr lang="en-GB" sz="1200" b="1" dirty="0" smtClean="0">
                <a:solidFill>
                  <a:schemeClr val="tx1"/>
                </a:solidFill>
              </a:rPr>
              <a:t>RFID</a:t>
            </a:r>
            <a:r>
              <a:rPr lang="en-GB" sz="1200" dirty="0" smtClean="0">
                <a:solidFill>
                  <a:schemeClr val="tx1"/>
                </a:solidFill>
              </a:rPr>
              <a:t> writer </a:t>
            </a:r>
            <a:r>
              <a:rPr lang="en-GB" sz="1200" smtClean="0">
                <a:solidFill>
                  <a:schemeClr val="tx1"/>
                </a:solidFill>
              </a:rPr>
              <a:t>with </a:t>
            </a:r>
            <a:r>
              <a:rPr lang="en-GB" sz="1200" b="1" smtClean="0">
                <a:solidFill>
                  <a:schemeClr val="tx1"/>
                </a:solidFill>
              </a:rPr>
              <a:t>Wi-Fi</a:t>
            </a:r>
            <a:endParaRPr lang="en-GB" sz="1200" dirty="0" smtClean="0">
              <a:solidFill>
                <a:schemeClr val="tx1"/>
              </a:solidFill>
            </a:endParaRPr>
          </a:p>
          <a:p>
            <a:pPr marL="171450" indent="-171450">
              <a:spcAft>
                <a:spcPts val="700"/>
              </a:spcAft>
              <a:buFont typeface="Arial" panose="020B0604020202020204" pitchFamily="34" charset="0"/>
              <a:buChar char="•"/>
            </a:pPr>
            <a:r>
              <a:rPr lang="en-GB" sz="1200" dirty="0" smtClean="0">
                <a:solidFill>
                  <a:schemeClr val="tx1"/>
                </a:solidFill>
              </a:rPr>
              <a:t>Sample containers equipped with </a:t>
            </a:r>
            <a:r>
              <a:rPr lang="en-GB" sz="1200" dirty="0" err="1" smtClean="0">
                <a:solidFill>
                  <a:schemeClr val="tx1"/>
                </a:solidFill>
              </a:rPr>
              <a:t>Mifare</a:t>
            </a:r>
            <a:r>
              <a:rPr lang="en-GB" sz="1200" dirty="0" smtClean="0">
                <a:solidFill>
                  <a:schemeClr val="tx1"/>
                </a:solidFill>
              </a:rPr>
              <a:t> classic 1K tags</a:t>
            </a:r>
          </a:p>
          <a:p>
            <a:pPr marL="171450" indent="-171450">
              <a:spcAft>
                <a:spcPts val="700"/>
              </a:spcAft>
              <a:buFont typeface="Arial" panose="020B0604020202020204" pitchFamily="34" charset="0"/>
              <a:buChar char="•"/>
            </a:pPr>
            <a:r>
              <a:rPr lang="en-GB" sz="1200" dirty="0" smtClean="0">
                <a:solidFill>
                  <a:schemeClr val="tx1"/>
                </a:solidFill>
              </a:rPr>
              <a:t>720 byte of metadata available on tag</a:t>
            </a:r>
          </a:p>
          <a:p>
            <a:pPr marL="171450" indent="-171450">
              <a:spcAft>
                <a:spcPts val="700"/>
              </a:spcAft>
              <a:buFont typeface="Arial" panose="020B0604020202020204" pitchFamily="34" charset="0"/>
              <a:buChar char="•"/>
            </a:pPr>
            <a:r>
              <a:rPr lang="en-GB" sz="1200" dirty="0" smtClean="0">
                <a:solidFill>
                  <a:schemeClr val="tx1"/>
                </a:solidFill>
              </a:rPr>
              <a:t>Communicates directly with digital field protocol</a:t>
            </a:r>
          </a:p>
        </p:txBody>
      </p:sp>
      <p:pic>
        <p:nvPicPr>
          <p:cNvPr id="25" name="Bildobjekt 24"/>
          <p:cNvPicPr>
            <a:picLocks noChangeAspect="1"/>
          </p:cNvPicPr>
          <p:nvPr/>
        </p:nvPicPr>
        <p:blipFill>
          <a:blip r:embed="rId7"/>
          <a:stretch>
            <a:fillRect/>
          </a:stretch>
        </p:blipFill>
        <p:spPr>
          <a:xfrm>
            <a:off x="4755224" y="1304667"/>
            <a:ext cx="1876021" cy="2204967"/>
          </a:xfrm>
          <a:prstGeom prst="rect">
            <a:avLst/>
          </a:prstGeom>
          <a:ln>
            <a:solidFill>
              <a:srgbClr val="254E7C"/>
            </a:solidFill>
          </a:ln>
        </p:spPr>
      </p:pic>
      <p:grpSp>
        <p:nvGrpSpPr>
          <p:cNvPr id="7" name="Grupp 6"/>
          <p:cNvGrpSpPr/>
          <p:nvPr/>
        </p:nvGrpSpPr>
        <p:grpSpPr>
          <a:xfrm>
            <a:off x="6700652" y="4446645"/>
            <a:ext cx="3894778" cy="2198379"/>
            <a:chOff x="6700652" y="4424513"/>
            <a:chExt cx="3894778" cy="2198379"/>
          </a:xfrm>
        </p:grpSpPr>
        <p:pic>
          <p:nvPicPr>
            <p:cNvPr id="26" name="Bildobjekt 25"/>
            <p:cNvPicPr>
              <a:picLocks noChangeAspect="1"/>
            </p:cNvPicPr>
            <p:nvPr/>
          </p:nvPicPr>
          <p:blipFill rotWithShape="1">
            <a:blip r:embed="rId8"/>
            <a:srcRect l="27659"/>
            <a:stretch/>
          </p:blipFill>
          <p:spPr>
            <a:xfrm>
              <a:off x="6700652" y="4424513"/>
              <a:ext cx="3894778" cy="1621298"/>
            </a:xfrm>
            <a:prstGeom prst="rect">
              <a:avLst/>
            </a:prstGeom>
            <a:ln>
              <a:solidFill>
                <a:srgbClr val="254E7C"/>
              </a:solidFill>
            </a:ln>
          </p:spPr>
        </p:pic>
        <p:sp>
          <p:nvSpPr>
            <p:cNvPr id="13" name="textruta 12"/>
            <p:cNvSpPr txBox="1"/>
            <p:nvPr/>
          </p:nvSpPr>
          <p:spPr>
            <a:xfrm>
              <a:off x="6700652" y="6045811"/>
              <a:ext cx="3894496" cy="577081"/>
            </a:xfrm>
            <a:prstGeom prst="rect">
              <a:avLst/>
            </a:prstGeom>
            <a:noFill/>
          </p:spPr>
          <p:txBody>
            <a:bodyPr wrap="square" rtlCol="0">
              <a:spAutoFit/>
            </a:bodyPr>
            <a:lstStyle/>
            <a:p>
              <a:r>
                <a:rPr lang="en-GB" sz="1050" dirty="0" smtClean="0"/>
                <a:t>Excerpt from digital field protocol. Data from the soil gas sampler is downloaded directly into the protocol. The data can then be written to the RFID writer with a single click</a:t>
              </a:r>
              <a:endParaRPr lang="en-GB" sz="1050" dirty="0"/>
            </a:p>
          </p:txBody>
        </p:sp>
      </p:grpSp>
      <p:grpSp>
        <p:nvGrpSpPr>
          <p:cNvPr id="4" name="Grupp 3"/>
          <p:cNvGrpSpPr/>
          <p:nvPr/>
        </p:nvGrpSpPr>
        <p:grpSpPr>
          <a:xfrm>
            <a:off x="846326" y="5283063"/>
            <a:ext cx="5020372" cy="1361961"/>
            <a:chOff x="846326" y="5283063"/>
            <a:chExt cx="5020372" cy="1361961"/>
          </a:xfrm>
        </p:grpSpPr>
        <p:pic>
          <p:nvPicPr>
            <p:cNvPr id="15" name="Bildobjekt 14"/>
            <p:cNvPicPr>
              <a:picLocks noChangeAspect="1"/>
            </p:cNvPicPr>
            <p:nvPr/>
          </p:nvPicPr>
          <p:blipFill>
            <a:blip r:embed="rId4"/>
            <a:stretch>
              <a:fillRect/>
            </a:stretch>
          </p:blipFill>
          <p:spPr>
            <a:xfrm>
              <a:off x="2475041" y="5283063"/>
              <a:ext cx="520005" cy="791791"/>
            </a:xfrm>
            <a:prstGeom prst="rect">
              <a:avLst/>
            </a:prstGeom>
            <a:ln>
              <a:solidFill>
                <a:srgbClr val="254E7C"/>
              </a:solidFill>
            </a:ln>
          </p:spPr>
        </p:pic>
        <p:pic>
          <p:nvPicPr>
            <p:cNvPr id="16" name="Bildobjekt 15"/>
            <p:cNvPicPr>
              <a:picLocks noChangeAspect="1"/>
            </p:cNvPicPr>
            <p:nvPr/>
          </p:nvPicPr>
          <p:blipFill>
            <a:blip r:embed="rId9"/>
            <a:stretch>
              <a:fillRect/>
            </a:stretch>
          </p:blipFill>
          <p:spPr>
            <a:xfrm>
              <a:off x="4982851" y="5305184"/>
              <a:ext cx="883847" cy="748367"/>
            </a:xfrm>
            <a:prstGeom prst="rect">
              <a:avLst/>
            </a:prstGeom>
            <a:ln>
              <a:solidFill>
                <a:srgbClr val="254E7C"/>
              </a:solidFill>
            </a:ln>
          </p:spPr>
        </p:pic>
        <p:grpSp>
          <p:nvGrpSpPr>
            <p:cNvPr id="17" name="Grupp 16"/>
            <p:cNvGrpSpPr>
              <a:grpSpLocks noChangeAspect="1"/>
            </p:cNvGrpSpPr>
            <p:nvPr/>
          </p:nvGrpSpPr>
          <p:grpSpPr>
            <a:xfrm>
              <a:off x="3398855" y="5283063"/>
              <a:ext cx="1196090" cy="882168"/>
              <a:chOff x="5011249" y="4527691"/>
              <a:chExt cx="2259707" cy="1666631"/>
            </a:xfrm>
          </p:grpSpPr>
          <p:pic>
            <p:nvPicPr>
              <p:cNvPr id="18" name="Picture 2" descr="File:Box truck side low poly.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1647" y="5041586"/>
                <a:ext cx="2049309" cy="11527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File:Dtjohnnymonkey-Stopwatch-no-shading.sv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11249" y="4527691"/>
                <a:ext cx="789048" cy="980831"/>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Högerpil 20"/>
            <p:cNvSpPr/>
            <p:nvPr/>
          </p:nvSpPr>
          <p:spPr>
            <a:xfrm>
              <a:off x="2152561" y="5522493"/>
              <a:ext cx="216219" cy="207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Bildobjekt 27"/>
            <p:cNvPicPr>
              <a:picLocks noChangeAspect="1"/>
            </p:cNvPicPr>
            <p:nvPr/>
          </p:nvPicPr>
          <p:blipFill>
            <a:blip r:embed="rId12"/>
            <a:stretch>
              <a:fillRect/>
            </a:stretch>
          </p:blipFill>
          <p:spPr>
            <a:xfrm>
              <a:off x="846327" y="5283063"/>
              <a:ext cx="1241344" cy="787621"/>
            </a:xfrm>
            <a:prstGeom prst="rect">
              <a:avLst/>
            </a:prstGeom>
            <a:ln>
              <a:solidFill>
                <a:srgbClr val="254E7C"/>
              </a:solidFill>
            </a:ln>
          </p:spPr>
        </p:pic>
        <p:sp>
          <p:nvSpPr>
            <p:cNvPr id="29" name="Högerpil 28"/>
            <p:cNvSpPr/>
            <p:nvPr/>
          </p:nvSpPr>
          <p:spPr>
            <a:xfrm>
              <a:off x="3086450" y="5522493"/>
              <a:ext cx="216219" cy="207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ögerpil 30"/>
            <p:cNvSpPr/>
            <p:nvPr/>
          </p:nvSpPr>
          <p:spPr>
            <a:xfrm>
              <a:off x="4673808" y="5546045"/>
              <a:ext cx="216219" cy="207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ruta 31"/>
            <p:cNvSpPr txBox="1"/>
            <p:nvPr/>
          </p:nvSpPr>
          <p:spPr>
            <a:xfrm>
              <a:off x="846326" y="6067943"/>
              <a:ext cx="5020372" cy="577081"/>
            </a:xfrm>
            <a:prstGeom prst="rect">
              <a:avLst/>
            </a:prstGeom>
            <a:noFill/>
          </p:spPr>
          <p:txBody>
            <a:bodyPr wrap="square" rtlCol="0">
              <a:spAutoFit/>
            </a:bodyPr>
            <a:lstStyle/>
            <a:p>
              <a:r>
                <a:rPr lang="en-GB" sz="1050" dirty="0" smtClean="0"/>
                <a:t>Schematic view of procedure, starting with gas collection in balloons. Samples are then transferred to scuba tanks and transported to the lab in Kista and analysed with SAUNA Field</a:t>
              </a:r>
              <a:endParaRPr lang="en-GB" sz="1050" dirty="0">
                <a:solidFill>
                  <a:srgbClr val="FF0000"/>
                </a:solidFill>
              </a:endParaRPr>
            </a:p>
          </p:txBody>
        </p:sp>
      </p:grpSp>
      <p:sp>
        <p:nvSpPr>
          <p:cNvPr id="3" name="Högerpil 2"/>
          <p:cNvSpPr/>
          <p:nvPr/>
        </p:nvSpPr>
        <p:spPr>
          <a:xfrm rot="950014">
            <a:off x="4044220" y="4002503"/>
            <a:ext cx="2693309" cy="1031977"/>
          </a:xfrm>
          <a:prstGeom prst="rightArrow">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ögerpil 32"/>
          <p:cNvSpPr/>
          <p:nvPr/>
        </p:nvSpPr>
        <p:spPr>
          <a:xfrm rot="17328435">
            <a:off x="9013377" y="3524296"/>
            <a:ext cx="818908" cy="1031977"/>
          </a:xfrm>
          <a:prstGeom prst="rightArrow">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sv-SE" sz="1800" dirty="0" smtClean="0">
                <a:solidFill>
                  <a:schemeClr val="bg1"/>
                </a:solidFill>
                <a:latin typeface="Arial" panose="020B0604020202020204" pitchFamily="34" charset="0"/>
                <a:cs typeface="Arial" panose="020B0604020202020204" pitchFamily="34" charset="0"/>
              </a:rPr>
              <a:t>SAUNA </a:t>
            </a:r>
            <a:r>
              <a:rPr lang="sv-SE" sz="1800" dirty="0" err="1" smtClean="0">
                <a:solidFill>
                  <a:schemeClr val="bg1"/>
                </a:solidFill>
                <a:latin typeface="Arial" panose="020B0604020202020204" pitchFamily="34" charset="0"/>
                <a:cs typeface="Arial" panose="020B0604020202020204" pitchFamily="34" charset="0"/>
              </a:rPr>
              <a:t>Field</a:t>
            </a:r>
            <a:r>
              <a:rPr lang="sv-SE" sz="1800" dirty="0" smtClean="0">
                <a:solidFill>
                  <a:schemeClr val="bg1"/>
                </a:solidFill>
                <a:latin typeface="Arial" panose="020B0604020202020204" pitchFamily="34" charset="0"/>
                <a:cs typeface="Arial" panose="020B0604020202020204" pitchFamily="34" charset="0"/>
              </a:rPr>
              <a:t> </a:t>
            </a:r>
            <a:r>
              <a:rPr lang="en-GB" sz="1800" dirty="0">
                <a:solidFill>
                  <a:schemeClr val="bg1"/>
                </a:solidFill>
                <a:latin typeface="Arial" panose="020B0604020202020204" pitchFamily="34" charset="0"/>
                <a:cs typeface="Arial" panose="020B0604020202020204" pitchFamily="34" charset="0"/>
              </a:rPr>
              <a:t>w</a:t>
            </a:r>
            <a:r>
              <a:rPr lang="en-GB" sz="1800" dirty="0" smtClean="0">
                <a:solidFill>
                  <a:schemeClr val="bg1"/>
                </a:solidFill>
                <a:latin typeface="Arial" panose="020B0604020202020204" pitchFamily="34" charset="0"/>
                <a:cs typeface="Arial" panose="020B0604020202020204" pitchFamily="34" charset="0"/>
              </a:rPr>
              <a:t>ith</a:t>
            </a:r>
            <a:r>
              <a:rPr lang="sv-SE" sz="1800" dirty="0" smtClean="0">
                <a:solidFill>
                  <a:schemeClr val="bg1"/>
                </a:solidFill>
                <a:latin typeface="Arial" panose="020B0604020202020204" pitchFamily="34" charset="0"/>
                <a:cs typeface="Arial" panose="020B0604020202020204" pitchFamily="34" charset="0"/>
              </a:rPr>
              <a:t> Multi-</a:t>
            </a:r>
            <a:r>
              <a:rPr lang="sv-SE" sz="1800" dirty="0" err="1" smtClean="0">
                <a:solidFill>
                  <a:schemeClr val="bg1"/>
                </a:solidFill>
                <a:latin typeface="Arial" panose="020B0604020202020204" pitchFamily="34" charset="0"/>
                <a:cs typeface="Arial" panose="020B0604020202020204" pitchFamily="34" charset="0"/>
              </a:rPr>
              <a:t>Sample</a:t>
            </a:r>
            <a:r>
              <a:rPr lang="sv-SE" sz="1800" dirty="0" smtClean="0">
                <a:solidFill>
                  <a:schemeClr val="bg1"/>
                </a:solidFill>
                <a:latin typeface="Arial" panose="020B0604020202020204" pitchFamily="34" charset="0"/>
                <a:cs typeface="Arial" panose="020B0604020202020204" pitchFamily="34" charset="0"/>
              </a:rPr>
              <a:t> </a:t>
            </a:r>
            <a:r>
              <a:rPr lang="sv-SE" sz="1800" dirty="0" err="1" smtClean="0">
                <a:solidFill>
                  <a:schemeClr val="bg1"/>
                </a:solidFill>
                <a:latin typeface="Arial" panose="020B0604020202020204" pitchFamily="34" charset="0"/>
                <a:cs typeface="Arial" panose="020B0604020202020204" pitchFamily="34" charset="0"/>
              </a:rPr>
              <a:t>Inlet</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7" name="Picture 2" descr="https://intranet.foi.se/images/18.31b2467115a3d2a174ab97/1487166291168/FOI-logotyp-fa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pic>
        <p:nvPicPr>
          <p:cNvPr id="12" name="Bildobjekt 11"/>
          <p:cNvPicPr/>
          <p:nvPr/>
        </p:nvPicPr>
        <p:blipFill rotWithShape="1">
          <a:blip r:embed="rId3"/>
          <a:srcRect t="1363" r="27802" b="26042"/>
          <a:stretch/>
        </p:blipFill>
        <p:spPr bwMode="auto">
          <a:xfrm>
            <a:off x="6107326" y="1352550"/>
            <a:ext cx="3609831" cy="1419527"/>
          </a:xfrm>
          <a:prstGeom prst="rect">
            <a:avLst/>
          </a:prstGeom>
          <a:ln>
            <a:solidFill>
              <a:srgbClr val="254E7C"/>
            </a:solidFill>
          </a:ln>
          <a:extLst>
            <a:ext uri="{53640926-AAD7-44D8-BBD7-CCE9431645EC}">
              <a14:shadowObscured xmlns:a14="http://schemas.microsoft.com/office/drawing/2010/main"/>
            </a:ext>
          </a:extLst>
        </p:spPr>
      </p:pic>
      <p:sp>
        <p:nvSpPr>
          <p:cNvPr id="14" name="Rektangel 13"/>
          <p:cNvSpPr/>
          <p:nvPr/>
        </p:nvSpPr>
        <p:spPr>
          <a:xfrm>
            <a:off x="145241" y="1287703"/>
            <a:ext cx="2191559" cy="4847457"/>
          </a:xfrm>
          <a:prstGeom prst="rect">
            <a:avLst/>
          </a:prstGeom>
          <a:noFill/>
          <a:ln w="19050">
            <a:solidFill>
              <a:srgbClr val="254E7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smtClean="0">
                <a:solidFill>
                  <a:schemeClr val="tx1"/>
                </a:solidFill>
              </a:rPr>
              <a:t>SAUNA Field multi-sample inlet</a:t>
            </a:r>
          </a:p>
          <a:p>
            <a:pPr algn="ctr"/>
            <a:endParaRPr lang="en-GB" sz="1200" b="1"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Module that connects easily to SAUNA Field for radioxenon analysis</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Allows for scheduling </a:t>
            </a:r>
            <a:r>
              <a:rPr lang="en-GB" sz="1200" b="1" dirty="0" smtClean="0">
                <a:solidFill>
                  <a:schemeClr val="tx1"/>
                </a:solidFill>
              </a:rPr>
              <a:t>6</a:t>
            </a:r>
            <a:r>
              <a:rPr lang="en-GB" sz="1200" dirty="0" smtClean="0">
                <a:solidFill>
                  <a:schemeClr val="tx1"/>
                </a:solidFill>
              </a:rPr>
              <a:t> consecutive </a:t>
            </a:r>
            <a:r>
              <a:rPr lang="en-GB" sz="1200" b="1" dirty="0" smtClean="0">
                <a:solidFill>
                  <a:schemeClr val="tx1"/>
                </a:solidFill>
              </a:rPr>
              <a:t>samples</a:t>
            </a:r>
            <a:r>
              <a:rPr lang="en-GB" sz="1200" dirty="0" smtClean="0">
                <a:solidFill>
                  <a:schemeClr val="tx1"/>
                </a:solidFill>
              </a:rPr>
              <a:t> at once</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Equipped with </a:t>
            </a:r>
            <a:r>
              <a:rPr lang="en-GB" sz="1200" b="1" dirty="0" smtClean="0">
                <a:solidFill>
                  <a:schemeClr val="tx1"/>
                </a:solidFill>
              </a:rPr>
              <a:t>RFID</a:t>
            </a:r>
            <a:r>
              <a:rPr lang="en-GB" sz="1200" dirty="0" smtClean="0">
                <a:solidFill>
                  <a:schemeClr val="tx1"/>
                </a:solidFill>
              </a:rPr>
              <a:t> reader</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Start sample analysis with two clicks. All sample data is retrieved from RFID tag</a:t>
            </a:r>
            <a:br>
              <a:rPr lang="en-GB" sz="1200" dirty="0" smtClean="0">
                <a:solidFill>
                  <a:schemeClr val="tx1"/>
                </a:solidFill>
              </a:rPr>
            </a:br>
            <a:endParaRPr lang="en-GB" sz="1200" dirty="0" smtClean="0">
              <a:solidFill>
                <a:schemeClr val="tx1"/>
              </a:solidFill>
            </a:endParaRPr>
          </a:p>
          <a:p>
            <a:pPr marL="171450" indent="-171450">
              <a:buFont typeface="Arial" panose="020B0604020202020204" pitchFamily="34" charset="0"/>
              <a:buChar char="•"/>
            </a:pPr>
            <a:r>
              <a:rPr lang="en-GB" sz="1200" dirty="0" smtClean="0">
                <a:solidFill>
                  <a:schemeClr val="tx1"/>
                </a:solidFill>
              </a:rPr>
              <a:t>The status of the sample is tracked and updated as it is emptied</a:t>
            </a:r>
            <a:br>
              <a:rPr lang="en-GB" sz="1200" dirty="0" smtClean="0">
                <a:solidFill>
                  <a:schemeClr val="tx1"/>
                </a:solidFill>
              </a:rPr>
            </a:br>
            <a:endParaRPr lang="en-GB" sz="1200" dirty="0" smtClean="0">
              <a:solidFill>
                <a:schemeClr val="tx1"/>
              </a:solidFill>
            </a:endParaRPr>
          </a:p>
        </p:txBody>
      </p:sp>
      <p:pic>
        <p:nvPicPr>
          <p:cNvPr id="16" name="Bildobjekt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4763" y="1352550"/>
            <a:ext cx="2531533" cy="1898650"/>
          </a:xfrm>
          <a:prstGeom prst="rect">
            <a:avLst/>
          </a:prstGeom>
          <a:ln>
            <a:solidFill>
              <a:srgbClr val="254E7C"/>
            </a:solidFill>
          </a:ln>
        </p:spPr>
      </p:pic>
      <p:pic>
        <p:nvPicPr>
          <p:cNvPr id="17" name="Bildobjekt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4763" y="4074749"/>
            <a:ext cx="2531533" cy="2060411"/>
          </a:xfrm>
          <a:prstGeom prst="rect">
            <a:avLst/>
          </a:prstGeom>
          <a:ln>
            <a:solidFill>
              <a:srgbClr val="254E7C"/>
            </a:solidFill>
          </a:ln>
        </p:spPr>
      </p:pic>
      <p:pic>
        <p:nvPicPr>
          <p:cNvPr id="18" name="Bildobjekt 17"/>
          <p:cNvPicPr>
            <a:picLocks noChangeAspect="1"/>
          </p:cNvPicPr>
          <p:nvPr/>
        </p:nvPicPr>
        <p:blipFill rotWithShape="1">
          <a:blip r:embed="rId6"/>
          <a:srcRect l="24758" t="8364" r="26927" b="61286"/>
          <a:stretch/>
        </p:blipFill>
        <p:spPr>
          <a:xfrm>
            <a:off x="6107327" y="4074749"/>
            <a:ext cx="3232150" cy="1670050"/>
          </a:xfrm>
          <a:prstGeom prst="rect">
            <a:avLst/>
          </a:prstGeom>
          <a:ln>
            <a:solidFill>
              <a:srgbClr val="254E7C"/>
            </a:solidFill>
          </a:ln>
        </p:spPr>
      </p:pic>
      <p:sp>
        <p:nvSpPr>
          <p:cNvPr id="19" name="textruta 18"/>
          <p:cNvSpPr txBox="1"/>
          <p:nvPr/>
        </p:nvSpPr>
        <p:spPr>
          <a:xfrm>
            <a:off x="6107326" y="2772077"/>
            <a:ext cx="3609831" cy="738664"/>
          </a:xfrm>
          <a:prstGeom prst="rect">
            <a:avLst/>
          </a:prstGeom>
          <a:noFill/>
        </p:spPr>
        <p:txBody>
          <a:bodyPr wrap="square" rtlCol="0">
            <a:spAutoFit/>
          </a:bodyPr>
          <a:lstStyle/>
          <a:p>
            <a:r>
              <a:rPr lang="en-GB" sz="1050" dirty="0" smtClean="0"/>
              <a:t>The GUI view of the inlet status. Containers equipped with RFID appear automatically as they are added to the rack. The pressure of the containers are automatically measured and shown to the user</a:t>
            </a:r>
            <a:endParaRPr lang="en-GB" sz="1050" dirty="0"/>
          </a:p>
        </p:txBody>
      </p:sp>
      <p:sp>
        <p:nvSpPr>
          <p:cNvPr id="20" name="textruta 19"/>
          <p:cNvSpPr txBox="1"/>
          <p:nvPr/>
        </p:nvSpPr>
        <p:spPr>
          <a:xfrm>
            <a:off x="2774762" y="3251200"/>
            <a:ext cx="2531533" cy="738664"/>
          </a:xfrm>
          <a:prstGeom prst="rect">
            <a:avLst/>
          </a:prstGeom>
          <a:noFill/>
        </p:spPr>
        <p:txBody>
          <a:bodyPr wrap="square" rtlCol="0">
            <a:spAutoFit/>
          </a:bodyPr>
          <a:lstStyle/>
          <a:p>
            <a:r>
              <a:rPr lang="en-GB" sz="1050" dirty="0" smtClean="0"/>
              <a:t>Close up picture of the multi-sample inlet for SAUNA Field. Six bottles can be added simultaneously. The RFID reader is hidden in the bottom piece of each position</a:t>
            </a:r>
            <a:endParaRPr lang="en-GB" sz="1050" dirty="0"/>
          </a:p>
        </p:txBody>
      </p:sp>
      <p:sp>
        <p:nvSpPr>
          <p:cNvPr id="21" name="textruta 20"/>
          <p:cNvSpPr txBox="1"/>
          <p:nvPr/>
        </p:nvSpPr>
        <p:spPr>
          <a:xfrm>
            <a:off x="2774761" y="6135160"/>
            <a:ext cx="2531533" cy="577081"/>
          </a:xfrm>
          <a:prstGeom prst="rect">
            <a:avLst/>
          </a:prstGeom>
          <a:noFill/>
        </p:spPr>
        <p:txBody>
          <a:bodyPr wrap="square" rtlCol="0">
            <a:spAutoFit/>
          </a:bodyPr>
          <a:lstStyle/>
          <a:p>
            <a:r>
              <a:rPr lang="en-GB" sz="1050" dirty="0" smtClean="0"/>
              <a:t>The SAUNA Field with installed multi-sample inlet module at </a:t>
            </a:r>
            <a:r>
              <a:rPr lang="en-GB" sz="1050" dirty="0"/>
              <a:t>the CTBTO TeST centre  </a:t>
            </a:r>
            <a:r>
              <a:rPr lang="en-GB" sz="1050" dirty="0" smtClean="0"/>
              <a:t>in </a:t>
            </a:r>
            <a:r>
              <a:rPr lang="en-GB" sz="1050" dirty="0" err="1" smtClean="0"/>
              <a:t>Seibersdorf</a:t>
            </a:r>
            <a:endParaRPr lang="en-GB" sz="1050" dirty="0"/>
          </a:p>
        </p:txBody>
      </p:sp>
      <p:sp>
        <p:nvSpPr>
          <p:cNvPr id="22" name="textruta 21"/>
          <p:cNvSpPr txBox="1"/>
          <p:nvPr/>
        </p:nvSpPr>
        <p:spPr>
          <a:xfrm>
            <a:off x="6107326" y="5751722"/>
            <a:ext cx="3232151" cy="900246"/>
          </a:xfrm>
          <a:prstGeom prst="rect">
            <a:avLst/>
          </a:prstGeom>
          <a:noFill/>
        </p:spPr>
        <p:txBody>
          <a:bodyPr wrap="square" rtlCol="0">
            <a:spAutoFit/>
          </a:bodyPr>
          <a:lstStyle/>
          <a:p>
            <a:r>
              <a:rPr lang="en-GB" sz="1050" dirty="0" smtClean="0"/>
              <a:t>Starting a sample equipped with RFID is as simple as selecting the sample from the drop down and pressing ”OK”. All necessary data is contained in the RFID tag. Note the colour coded inlet position which corresponds to a connection hose with the same colour</a:t>
            </a:r>
            <a:endParaRPr lang="en-GB" sz="1050" dirty="0"/>
          </a:p>
        </p:txBody>
      </p:sp>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smtClean="0">
                <a:solidFill>
                  <a:schemeClr val="bg1"/>
                </a:solidFill>
                <a:latin typeface="Arial" panose="020B0604020202020204" pitchFamily="34" charset="0"/>
                <a:cs typeface="Arial" panose="020B0604020202020204" pitchFamily="34" charset="0"/>
              </a:rPr>
              <a:t>Concluding remarks</a:t>
            </a:r>
            <a:endParaRPr lang="en-GB"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8" name="Picture 2" descr="https://intranet.foi.se/images/18.31b2467115a3d2a174ab97/1487166291168/FOI-logotyp-fa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280219" y="1532644"/>
            <a:ext cx="5390535" cy="2731517"/>
          </a:xfrm>
          <a:prstGeom prst="rect">
            <a:avLst/>
          </a:prstGeom>
          <a:noFill/>
          <a:ln>
            <a:solidFill>
              <a:srgbClr val="254E7C"/>
            </a:solidFill>
          </a:ln>
        </p:spPr>
        <p:txBody>
          <a:bodyPr wrap="square" rtlCol="0">
            <a:spAutoFit/>
          </a:bodyPr>
          <a:lstStyle/>
          <a:p>
            <a:pPr marL="285750" indent="-28575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We have shown our latest procedure for soil gas sampling and subsequent </a:t>
            </a:r>
            <a:r>
              <a:rPr lang="en-GB" sz="1400" dirty="0" err="1" smtClean="0">
                <a:ea typeface="Tahoma" panose="020B0604030504040204" pitchFamily="34" charset="0"/>
                <a:cs typeface="Arial" panose="020B0604020202020204" pitchFamily="34" charset="0"/>
              </a:rPr>
              <a:t>radioxenon</a:t>
            </a:r>
            <a:r>
              <a:rPr lang="en-GB" sz="1400" dirty="0" smtClean="0">
                <a:ea typeface="Tahoma" panose="020B0604030504040204" pitchFamily="34" charset="0"/>
                <a:cs typeface="Arial" panose="020B0604020202020204" pitchFamily="34" charset="0"/>
              </a:rPr>
              <a:t> analysis</a:t>
            </a:r>
          </a:p>
          <a:p>
            <a:pPr marL="285750" indent="-28575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Following </a:t>
            </a:r>
            <a:r>
              <a:rPr lang="en-GB" sz="1400" dirty="0">
                <a:ea typeface="Tahoma" panose="020B0604030504040204" pitchFamily="34" charset="0"/>
                <a:cs typeface="Arial" panose="020B0604020202020204" pitchFamily="34" charset="0"/>
              </a:rPr>
              <a:t>this </a:t>
            </a:r>
            <a:r>
              <a:rPr lang="en-GB" sz="1400" dirty="0" smtClean="0">
                <a:ea typeface="Tahoma" panose="020B0604030504040204" pitchFamily="34" charset="0"/>
                <a:cs typeface="Arial" panose="020B0604020202020204" pitchFamily="34" charset="0"/>
              </a:rPr>
              <a:t>procedure </a:t>
            </a:r>
            <a:r>
              <a:rPr lang="en-GB" sz="1400" dirty="0">
                <a:ea typeface="Tahoma" panose="020B0604030504040204" pitchFamily="34" charset="0"/>
                <a:cs typeface="Arial" panose="020B0604020202020204" pitchFamily="34" charset="0"/>
              </a:rPr>
              <a:t>reduces the risk of human error </a:t>
            </a:r>
            <a:r>
              <a:rPr lang="en-GB" sz="1400" dirty="0" smtClean="0">
                <a:ea typeface="Tahoma" panose="020B0604030504040204" pitchFamily="34" charset="0"/>
                <a:cs typeface="Arial" panose="020B0604020202020204" pitchFamily="34" charset="0"/>
              </a:rPr>
              <a:t>and increases the confidence in the collected samples</a:t>
            </a:r>
          </a:p>
          <a:p>
            <a:pPr marL="285750" indent="-28575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Continuous logging of metadata (</a:t>
            </a:r>
            <a:r>
              <a:rPr lang="en-GB" sz="1400" i="1" dirty="0" smtClean="0">
                <a:ea typeface="Tahoma" panose="020B0604030504040204" pitchFamily="34" charset="0"/>
                <a:cs typeface="Arial" panose="020B0604020202020204" pitchFamily="34" charset="0"/>
              </a:rPr>
              <a:t>i.e. </a:t>
            </a:r>
            <a:r>
              <a:rPr lang="en-GB" sz="1400" dirty="0" smtClean="0">
                <a:ea typeface="Tahoma" panose="020B0604030504040204" pitchFamily="34" charset="0"/>
                <a:cs typeface="Arial" panose="020B0604020202020204" pitchFamily="34" charset="0"/>
              </a:rPr>
              <a:t>collected volume, gas composition, </a:t>
            </a:r>
            <a:r>
              <a:rPr lang="en-GB" sz="1400" i="1" dirty="0" smtClean="0">
                <a:ea typeface="Tahoma" panose="020B0604030504040204" pitchFamily="34" charset="0"/>
                <a:cs typeface="Arial" panose="020B0604020202020204" pitchFamily="34" charset="0"/>
              </a:rPr>
              <a:t>etc.</a:t>
            </a:r>
            <a:r>
              <a:rPr lang="en-GB" sz="1400" dirty="0" smtClean="0">
                <a:ea typeface="Tahoma" panose="020B0604030504040204" pitchFamily="34" charset="0"/>
                <a:cs typeface="Arial" panose="020B0604020202020204" pitchFamily="34" charset="0"/>
              </a:rPr>
              <a:t>) improves data quality and reduces the need for tedious repetitive tasks. The need for manually logging data during sample collection is eliminated</a:t>
            </a:r>
          </a:p>
          <a:p>
            <a:pPr marL="285750" indent="-28575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The multi-sample inlet for SAUNA Field reduces the burden on the operator by allowing six consecutive samples to be scheduled at once</a:t>
            </a:r>
          </a:p>
        </p:txBody>
      </p:sp>
      <p:sp>
        <p:nvSpPr>
          <p:cNvPr id="19" name="textruta 18"/>
          <p:cNvSpPr txBox="1"/>
          <p:nvPr/>
        </p:nvSpPr>
        <p:spPr>
          <a:xfrm>
            <a:off x="280218" y="5223228"/>
            <a:ext cx="5390535" cy="1043876"/>
          </a:xfrm>
          <a:prstGeom prst="rect">
            <a:avLst/>
          </a:prstGeom>
          <a:noFill/>
          <a:ln>
            <a:solidFill>
              <a:srgbClr val="254E7C"/>
            </a:solidFill>
          </a:ln>
        </p:spPr>
        <p:txBody>
          <a:bodyPr wrap="square" rtlCol="0">
            <a:spAutoFit/>
          </a:bodyPr>
          <a:lstStyle/>
          <a:p>
            <a:pPr marL="342900" indent="-34290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Using RFID tags with a stronger encryption could further improve confidence and chain-of-custody</a:t>
            </a:r>
          </a:p>
          <a:p>
            <a:pPr marL="342900" indent="-342900">
              <a:spcAft>
                <a:spcPts val="700"/>
              </a:spcAft>
              <a:buFont typeface="Arial" panose="020B0604020202020204" pitchFamily="34" charset="0"/>
              <a:buChar char="•"/>
            </a:pPr>
            <a:r>
              <a:rPr lang="en-GB" sz="1400" dirty="0" smtClean="0">
                <a:ea typeface="Tahoma" panose="020B0604030504040204" pitchFamily="34" charset="0"/>
                <a:cs typeface="Arial" panose="020B0604020202020204" pitchFamily="34" charset="0"/>
              </a:rPr>
              <a:t>Full automation where all devices communicate amongst themselves without the need for intermediary field protocols</a:t>
            </a:r>
          </a:p>
        </p:txBody>
      </p:sp>
      <p:sp>
        <p:nvSpPr>
          <p:cNvPr id="20" name="textruta 19"/>
          <p:cNvSpPr txBox="1"/>
          <p:nvPr/>
        </p:nvSpPr>
        <p:spPr>
          <a:xfrm>
            <a:off x="5785550" y="1532645"/>
            <a:ext cx="4899657" cy="2010807"/>
          </a:xfrm>
          <a:prstGeom prst="rect">
            <a:avLst/>
          </a:prstGeom>
          <a:noFill/>
          <a:ln>
            <a:solidFill>
              <a:srgbClr val="254E7C"/>
            </a:solidFill>
          </a:ln>
        </p:spPr>
        <p:txBody>
          <a:bodyPr wrap="square" rtlCol="0">
            <a:spAutoFit/>
          </a:bodyPr>
          <a:lstStyle/>
          <a:p>
            <a:pPr marL="285750" indent="-285750">
              <a:spcAft>
                <a:spcPts val="200"/>
              </a:spcAft>
              <a:buFont typeface="Arial" panose="020B0604020202020204" pitchFamily="34" charset="0"/>
              <a:buChar char="•"/>
            </a:pPr>
            <a:r>
              <a:rPr lang="en-GB" sz="1200" b="1" dirty="0" smtClean="0">
                <a:ea typeface="Tahoma" panose="020B0604030504040204" pitchFamily="34" charset="0"/>
                <a:cs typeface="Arial" panose="020B0604020202020204" pitchFamily="34" charset="0"/>
              </a:rPr>
              <a:t>Soil Gas Sampler</a:t>
            </a:r>
          </a:p>
          <a:p>
            <a:pPr marL="742950" lvl="1" indent="-285750">
              <a:buFont typeface="Arial" panose="020B0604020202020204" pitchFamily="34" charset="0"/>
              <a:buChar char="•"/>
            </a:pPr>
            <a:r>
              <a:rPr lang="en-GB" sz="1200" dirty="0" smtClean="0">
                <a:ea typeface="Tahoma" panose="020B0604030504040204" pitchFamily="34" charset="0"/>
                <a:cs typeface="Arial" panose="020B0604020202020204" pitchFamily="34" charset="0"/>
              </a:rPr>
              <a:t>Records data, GPS location and time</a:t>
            </a:r>
          </a:p>
          <a:p>
            <a:pPr marL="742950" lvl="1" indent="-285750">
              <a:buFont typeface="Arial" panose="020B0604020202020204" pitchFamily="34" charset="0"/>
              <a:buChar char="•"/>
            </a:pPr>
            <a:r>
              <a:rPr lang="en-GB" sz="1200" dirty="0" smtClean="0">
                <a:ea typeface="Tahoma" panose="020B0604030504040204" pitchFamily="34" charset="0"/>
                <a:cs typeface="Arial" panose="020B0604020202020204" pitchFamily="34" charset="0"/>
              </a:rPr>
              <a:t>Continuous measurement of O</a:t>
            </a:r>
            <a:r>
              <a:rPr lang="en-GB" sz="1200" baseline="-25000" dirty="0" smtClean="0">
                <a:ea typeface="Tahoma" panose="020B0604030504040204" pitchFamily="34" charset="0"/>
                <a:cs typeface="Arial" panose="020B0604020202020204" pitchFamily="34" charset="0"/>
              </a:rPr>
              <a:t>2</a:t>
            </a:r>
            <a:r>
              <a:rPr lang="en-GB" sz="1200" dirty="0" smtClean="0">
                <a:ea typeface="Tahoma" panose="020B0604030504040204" pitchFamily="34" charset="0"/>
                <a:cs typeface="Arial" panose="020B0604020202020204" pitchFamily="34" charset="0"/>
              </a:rPr>
              <a:t>, CO</a:t>
            </a:r>
            <a:r>
              <a:rPr lang="en-GB" sz="1200" baseline="-25000" dirty="0" smtClean="0">
                <a:ea typeface="Tahoma" panose="020B0604030504040204" pitchFamily="34" charset="0"/>
                <a:cs typeface="Arial" panose="020B0604020202020204" pitchFamily="34" charset="0"/>
              </a:rPr>
              <a:t>2</a:t>
            </a:r>
            <a:r>
              <a:rPr lang="en-GB" sz="1200" dirty="0" smtClean="0">
                <a:ea typeface="Tahoma" panose="020B0604030504040204" pitchFamily="34" charset="0"/>
                <a:cs typeface="Arial" panose="020B0604020202020204" pitchFamily="34" charset="0"/>
              </a:rPr>
              <a:t> and Rn concentration during sampling</a:t>
            </a:r>
          </a:p>
          <a:p>
            <a:pPr marL="285750" indent="-285750">
              <a:spcBef>
                <a:spcPts val="700"/>
              </a:spcBef>
              <a:spcAft>
                <a:spcPts val="200"/>
              </a:spcAft>
              <a:buFont typeface="Arial" panose="020B0604020202020204" pitchFamily="34" charset="0"/>
              <a:buChar char="•"/>
            </a:pPr>
            <a:r>
              <a:rPr lang="en-GB" sz="1200" b="1" dirty="0" smtClean="0">
                <a:ea typeface="Tahoma" panose="020B0604030504040204" pitchFamily="34" charset="0"/>
                <a:cs typeface="Arial" panose="020B0604020202020204" pitchFamily="34" charset="0"/>
              </a:rPr>
              <a:t>RFID writer</a:t>
            </a:r>
          </a:p>
          <a:p>
            <a:pPr marL="742950" lvl="1" indent="-285750">
              <a:buFont typeface="Arial" panose="020B0604020202020204" pitchFamily="34" charset="0"/>
              <a:buChar char="•"/>
            </a:pPr>
            <a:r>
              <a:rPr lang="en-GB" sz="1200" dirty="0" smtClean="0">
                <a:ea typeface="Tahoma" panose="020B0604030504040204" pitchFamily="34" charset="0"/>
                <a:cs typeface="Arial" panose="020B0604020202020204" pitchFamily="34" charset="0"/>
              </a:rPr>
              <a:t>Transfers sample metadata to RFID tag on the sample container</a:t>
            </a:r>
            <a:endParaRPr lang="en-GB" sz="1200" dirty="0">
              <a:ea typeface="Tahoma" panose="020B0604030504040204" pitchFamily="34" charset="0"/>
              <a:cs typeface="Arial" panose="020B0604020202020204" pitchFamily="34" charset="0"/>
            </a:endParaRPr>
          </a:p>
          <a:p>
            <a:pPr marL="285750" indent="-285750">
              <a:spcBef>
                <a:spcPts val="700"/>
              </a:spcBef>
              <a:spcAft>
                <a:spcPts val="200"/>
              </a:spcAft>
              <a:buFont typeface="Arial" panose="020B0604020202020204" pitchFamily="34" charset="0"/>
              <a:buChar char="•"/>
            </a:pPr>
            <a:r>
              <a:rPr lang="en-GB" sz="1200" b="1" dirty="0" smtClean="0">
                <a:ea typeface="Tahoma" panose="020B0604030504040204" pitchFamily="34" charset="0"/>
                <a:cs typeface="Arial" panose="020B0604020202020204" pitchFamily="34" charset="0"/>
              </a:rPr>
              <a:t>SAUNA </a:t>
            </a:r>
            <a:r>
              <a:rPr lang="en-GB" sz="1200" b="1" dirty="0">
                <a:ea typeface="Tahoma" panose="020B0604030504040204" pitchFamily="34" charset="0"/>
                <a:cs typeface="Arial" panose="020B0604020202020204" pitchFamily="34" charset="0"/>
              </a:rPr>
              <a:t>Field </a:t>
            </a:r>
            <a:r>
              <a:rPr lang="en-GB" sz="1200" b="1" dirty="0" smtClean="0">
                <a:ea typeface="Tahoma" panose="020B0604030504040204" pitchFamily="34" charset="0"/>
                <a:cs typeface="Arial" panose="020B0604020202020204" pitchFamily="34" charset="0"/>
              </a:rPr>
              <a:t>equipped </a:t>
            </a:r>
            <a:r>
              <a:rPr lang="en-GB" sz="1200" b="1" dirty="0">
                <a:ea typeface="Tahoma" panose="020B0604030504040204" pitchFamily="34" charset="0"/>
                <a:cs typeface="Arial" panose="020B0604020202020204" pitchFamily="34" charset="0"/>
              </a:rPr>
              <a:t>with a </a:t>
            </a:r>
            <a:r>
              <a:rPr lang="en-GB" sz="1200" b="1" dirty="0" smtClean="0">
                <a:ea typeface="Tahoma" panose="020B0604030504040204" pitchFamily="34" charset="0"/>
                <a:cs typeface="Arial" panose="020B0604020202020204" pitchFamily="34" charset="0"/>
              </a:rPr>
              <a:t>multi-sample inlet module</a:t>
            </a:r>
          </a:p>
          <a:p>
            <a:pPr marL="742950" lvl="1" indent="-285750">
              <a:buFont typeface="Arial" panose="020B0604020202020204" pitchFamily="34" charset="0"/>
              <a:buChar char="•"/>
            </a:pPr>
            <a:r>
              <a:rPr lang="en-GB" sz="1200" dirty="0" smtClean="0">
                <a:ea typeface="Tahoma" panose="020B0604030504040204" pitchFamily="34" charset="0"/>
                <a:cs typeface="Arial" panose="020B0604020202020204" pitchFamily="34" charset="0"/>
              </a:rPr>
              <a:t>Automatically reads RFID tags on samples</a:t>
            </a:r>
          </a:p>
          <a:p>
            <a:pPr marL="742950" lvl="1" indent="-285750">
              <a:buFont typeface="Arial" panose="020B0604020202020204" pitchFamily="34" charset="0"/>
              <a:buChar char="•"/>
            </a:pPr>
            <a:r>
              <a:rPr lang="en-GB" sz="1200" dirty="0" smtClean="0">
                <a:ea typeface="Tahoma" panose="020B0604030504040204" pitchFamily="34" charset="0"/>
                <a:cs typeface="Arial" panose="020B0604020202020204" pitchFamily="34" charset="0"/>
              </a:rPr>
              <a:t>Holds up to six samples</a:t>
            </a:r>
            <a:endParaRPr lang="en-GB" sz="1200" dirty="0">
              <a:ea typeface="Tahoma" panose="020B0604030504040204" pitchFamily="34" charset="0"/>
              <a:cs typeface="Arial" panose="020B0604020202020204" pitchFamily="34" charset="0"/>
            </a:endParaRPr>
          </a:p>
        </p:txBody>
      </p:sp>
      <p:graphicFrame>
        <p:nvGraphicFramePr>
          <p:cNvPr id="7" name="Tabell 6"/>
          <p:cNvGraphicFramePr>
            <a:graphicFrameLocks noGrp="1"/>
          </p:cNvGraphicFramePr>
          <p:nvPr>
            <p:extLst>
              <p:ext uri="{D42A27DB-BD31-4B8C-83A1-F6EECF244321}">
                <p14:modId xmlns:p14="http://schemas.microsoft.com/office/powerpoint/2010/main" val="2282144427"/>
              </p:ext>
            </p:extLst>
          </p:nvPr>
        </p:nvGraphicFramePr>
        <p:xfrm>
          <a:off x="6553568" y="3826218"/>
          <a:ext cx="3158244" cy="1318732"/>
        </p:xfrm>
        <a:graphic>
          <a:graphicData uri="http://schemas.openxmlformats.org/drawingml/2006/table">
            <a:tbl>
              <a:tblPr firstRow="1" bandRow="1">
                <a:tableStyleId>{5C22544A-7EE6-4342-B048-85BDC9FD1C3A}</a:tableStyleId>
              </a:tblPr>
              <a:tblGrid>
                <a:gridCol w="1099636">
                  <a:extLst>
                    <a:ext uri="{9D8B030D-6E8A-4147-A177-3AD203B41FA5}">
                      <a16:colId xmlns:a16="http://schemas.microsoft.com/office/drawing/2014/main" val="1904732237"/>
                    </a:ext>
                  </a:extLst>
                </a:gridCol>
                <a:gridCol w="701958">
                  <a:extLst>
                    <a:ext uri="{9D8B030D-6E8A-4147-A177-3AD203B41FA5}">
                      <a16:colId xmlns:a16="http://schemas.microsoft.com/office/drawing/2014/main" val="831624221"/>
                    </a:ext>
                  </a:extLst>
                </a:gridCol>
                <a:gridCol w="1356650">
                  <a:extLst>
                    <a:ext uri="{9D8B030D-6E8A-4147-A177-3AD203B41FA5}">
                      <a16:colId xmlns:a16="http://schemas.microsoft.com/office/drawing/2014/main" val="2153428740"/>
                    </a:ext>
                  </a:extLst>
                </a:gridCol>
              </a:tblGrid>
              <a:tr h="329683">
                <a:tc>
                  <a:txBody>
                    <a:bodyPr/>
                    <a:lstStyle/>
                    <a:p>
                      <a:endParaRPr lang="en-GB" sz="1200" dirty="0"/>
                    </a:p>
                  </a:txBody>
                  <a:tcPr/>
                </a:tc>
                <a:tc>
                  <a:txBody>
                    <a:bodyPr/>
                    <a:lstStyle/>
                    <a:p>
                      <a:r>
                        <a:rPr lang="en-GB" sz="1200" dirty="0" smtClean="0"/>
                        <a:t>Mean</a:t>
                      </a:r>
                      <a:endParaRPr lang="en-GB" sz="1200" dirty="0"/>
                    </a:p>
                  </a:txBody>
                  <a:tcPr/>
                </a:tc>
                <a:tc>
                  <a:txBody>
                    <a:bodyPr/>
                    <a:lstStyle/>
                    <a:p>
                      <a:r>
                        <a:rPr lang="en-GB" sz="1200" dirty="0" smtClean="0"/>
                        <a:t>Median</a:t>
                      </a:r>
                      <a:endParaRPr lang="en-GB" sz="1200" dirty="0"/>
                    </a:p>
                  </a:txBody>
                  <a:tcPr/>
                </a:tc>
                <a:extLst>
                  <a:ext uri="{0D108BD9-81ED-4DB2-BD59-A6C34878D82A}">
                    <a16:rowId xmlns:a16="http://schemas.microsoft.com/office/drawing/2014/main" val="3398450923"/>
                  </a:ext>
                </a:extLst>
              </a:tr>
              <a:tr h="329683">
                <a:tc>
                  <a:txBody>
                    <a:bodyPr/>
                    <a:lstStyle/>
                    <a:p>
                      <a:r>
                        <a:rPr lang="en-GB" sz="1200" dirty="0" smtClean="0"/>
                        <a:t>2019</a:t>
                      </a:r>
                      <a:endParaRPr lang="en-GB" sz="1200" dirty="0"/>
                    </a:p>
                  </a:txBody>
                  <a:tcPr/>
                </a:tc>
                <a:tc>
                  <a:txBody>
                    <a:bodyPr/>
                    <a:lstStyle/>
                    <a:p>
                      <a:r>
                        <a:rPr lang="en-GB" sz="1200" dirty="0" smtClean="0"/>
                        <a:t>111 h</a:t>
                      </a:r>
                      <a:endParaRPr lang="en-GB" sz="1200" dirty="0"/>
                    </a:p>
                  </a:txBody>
                  <a:tcPr/>
                </a:tc>
                <a:tc>
                  <a:txBody>
                    <a:bodyPr/>
                    <a:lstStyle/>
                    <a:p>
                      <a:r>
                        <a:rPr lang="en-GB" sz="1200" dirty="0" smtClean="0"/>
                        <a:t>115</a:t>
                      </a:r>
                      <a:endParaRPr lang="en-GB" sz="1200" dirty="0"/>
                    </a:p>
                  </a:txBody>
                  <a:tcPr/>
                </a:tc>
                <a:extLst>
                  <a:ext uri="{0D108BD9-81ED-4DB2-BD59-A6C34878D82A}">
                    <a16:rowId xmlns:a16="http://schemas.microsoft.com/office/drawing/2014/main" val="2838621414"/>
                  </a:ext>
                </a:extLst>
              </a:tr>
              <a:tr h="329683">
                <a:tc>
                  <a:txBody>
                    <a:bodyPr/>
                    <a:lstStyle/>
                    <a:p>
                      <a:r>
                        <a:rPr lang="en-GB" sz="1200" dirty="0" smtClean="0"/>
                        <a:t>2022</a:t>
                      </a:r>
                      <a:endParaRPr lang="en-GB" sz="1200" dirty="0"/>
                    </a:p>
                  </a:txBody>
                  <a:tcPr/>
                </a:tc>
                <a:tc>
                  <a:txBody>
                    <a:bodyPr/>
                    <a:lstStyle/>
                    <a:p>
                      <a:r>
                        <a:rPr lang="en-GB" sz="1200" dirty="0" smtClean="0"/>
                        <a:t>87 h</a:t>
                      </a:r>
                      <a:endParaRPr lang="en-GB" sz="1200" dirty="0"/>
                    </a:p>
                  </a:txBody>
                  <a:tcPr/>
                </a:tc>
                <a:tc>
                  <a:txBody>
                    <a:bodyPr/>
                    <a:lstStyle/>
                    <a:p>
                      <a:r>
                        <a:rPr lang="en-GB" sz="1200" dirty="0" smtClean="0"/>
                        <a:t>84</a:t>
                      </a:r>
                      <a:endParaRPr lang="en-GB" sz="1200" dirty="0"/>
                    </a:p>
                  </a:txBody>
                  <a:tcPr/>
                </a:tc>
                <a:extLst>
                  <a:ext uri="{0D108BD9-81ED-4DB2-BD59-A6C34878D82A}">
                    <a16:rowId xmlns:a16="http://schemas.microsoft.com/office/drawing/2014/main" val="3331610918"/>
                  </a:ext>
                </a:extLst>
              </a:tr>
              <a:tr h="329683">
                <a:tc>
                  <a:txBody>
                    <a:bodyPr/>
                    <a:lstStyle/>
                    <a:p>
                      <a:r>
                        <a:rPr lang="en-GB" sz="1200" dirty="0" smtClean="0"/>
                        <a:t>Improvement</a:t>
                      </a:r>
                      <a:endParaRPr lang="en-GB" sz="1200" dirty="0"/>
                    </a:p>
                  </a:txBody>
                  <a:tcPr/>
                </a:tc>
                <a:tc>
                  <a:txBody>
                    <a:bodyPr/>
                    <a:lstStyle/>
                    <a:p>
                      <a:r>
                        <a:rPr lang="en-GB" sz="1200" dirty="0" smtClean="0"/>
                        <a:t>22%</a:t>
                      </a:r>
                      <a:endParaRPr lang="en-GB" sz="1200" dirty="0"/>
                    </a:p>
                  </a:txBody>
                  <a:tcPr/>
                </a:tc>
                <a:tc>
                  <a:txBody>
                    <a:bodyPr/>
                    <a:lstStyle/>
                    <a:p>
                      <a:r>
                        <a:rPr lang="en-GB" sz="1200" dirty="0" smtClean="0"/>
                        <a:t>27%</a:t>
                      </a:r>
                      <a:endParaRPr lang="en-GB" sz="1200" dirty="0"/>
                    </a:p>
                  </a:txBody>
                  <a:tcPr/>
                </a:tc>
                <a:extLst>
                  <a:ext uri="{0D108BD9-81ED-4DB2-BD59-A6C34878D82A}">
                    <a16:rowId xmlns:a16="http://schemas.microsoft.com/office/drawing/2014/main" val="4166918803"/>
                  </a:ext>
                </a:extLst>
              </a:tr>
            </a:tbl>
          </a:graphicData>
        </a:graphic>
      </p:graphicFrame>
      <p:sp>
        <p:nvSpPr>
          <p:cNvPr id="11" name="textruta 10"/>
          <p:cNvSpPr txBox="1"/>
          <p:nvPr/>
        </p:nvSpPr>
        <p:spPr>
          <a:xfrm>
            <a:off x="6553568" y="5102893"/>
            <a:ext cx="3158244" cy="1223412"/>
          </a:xfrm>
          <a:prstGeom prst="rect">
            <a:avLst/>
          </a:prstGeom>
          <a:noFill/>
        </p:spPr>
        <p:txBody>
          <a:bodyPr wrap="square" rtlCol="0">
            <a:spAutoFit/>
          </a:bodyPr>
          <a:lstStyle/>
          <a:p>
            <a:r>
              <a:rPr lang="en-GB" sz="1050" dirty="0" smtClean="0"/>
              <a:t>Comparison of time between collection and analysis for the campaigns in 2019 and 2022. During the 2019 campaign, effort was made to visit the lab during evenings and weekends to speed up the analysis process. During the 2022 campaign, the multi-sample inlet removed the need to visit the lab outside of office hours.</a:t>
            </a:r>
            <a:endParaRPr lang="en-GB" sz="1050" dirty="0"/>
          </a:p>
        </p:txBody>
      </p:sp>
      <p:sp>
        <p:nvSpPr>
          <p:cNvPr id="9" name="textruta 8"/>
          <p:cNvSpPr txBox="1"/>
          <p:nvPr/>
        </p:nvSpPr>
        <p:spPr>
          <a:xfrm>
            <a:off x="284386" y="1237860"/>
            <a:ext cx="1314784" cy="369332"/>
          </a:xfrm>
          <a:prstGeom prst="rect">
            <a:avLst/>
          </a:prstGeom>
          <a:noFill/>
        </p:spPr>
        <p:txBody>
          <a:bodyPr wrap="none" rtlCol="0">
            <a:spAutoFit/>
          </a:bodyPr>
          <a:lstStyle/>
          <a:p>
            <a:r>
              <a:rPr lang="en-GB" b="1" dirty="0" smtClean="0">
                <a:solidFill>
                  <a:srgbClr val="254E7C"/>
                </a:solidFill>
              </a:rPr>
              <a:t>Conclusions</a:t>
            </a:r>
            <a:endParaRPr lang="en-GB" b="1" dirty="0">
              <a:solidFill>
                <a:srgbClr val="254E7C"/>
              </a:solidFill>
            </a:endParaRPr>
          </a:p>
        </p:txBody>
      </p:sp>
      <p:sp>
        <p:nvSpPr>
          <p:cNvPr id="67" name="textruta 66"/>
          <p:cNvSpPr txBox="1"/>
          <p:nvPr/>
        </p:nvSpPr>
        <p:spPr>
          <a:xfrm>
            <a:off x="5792924" y="1237861"/>
            <a:ext cx="1097801" cy="369332"/>
          </a:xfrm>
          <a:prstGeom prst="rect">
            <a:avLst/>
          </a:prstGeom>
          <a:noFill/>
        </p:spPr>
        <p:txBody>
          <a:bodyPr wrap="none" rtlCol="0">
            <a:spAutoFit/>
          </a:bodyPr>
          <a:lstStyle/>
          <a:p>
            <a:r>
              <a:rPr lang="en-GB" b="1" dirty="0" smtClean="0">
                <a:solidFill>
                  <a:srgbClr val="254E7C"/>
                </a:solidFill>
              </a:rPr>
              <a:t>Summary</a:t>
            </a:r>
            <a:endParaRPr lang="en-GB" b="1" dirty="0">
              <a:solidFill>
                <a:srgbClr val="254E7C"/>
              </a:solidFill>
            </a:endParaRPr>
          </a:p>
        </p:txBody>
      </p:sp>
      <p:sp>
        <p:nvSpPr>
          <p:cNvPr id="68" name="textruta 67"/>
          <p:cNvSpPr txBox="1"/>
          <p:nvPr/>
        </p:nvSpPr>
        <p:spPr>
          <a:xfrm>
            <a:off x="284386" y="4910038"/>
            <a:ext cx="1350370" cy="369332"/>
          </a:xfrm>
          <a:prstGeom prst="rect">
            <a:avLst/>
          </a:prstGeom>
          <a:noFill/>
        </p:spPr>
        <p:txBody>
          <a:bodyPr wrap="none" rtlCol="0">
            <a:spAutoFit/>
          </a:bodyPr>
          <a:lstStyle/>
          <a:p>
            <a:r>
              <a:rPr lang="en-GB" b="1" dirty="0" smtClean="0">
                <a:solidFill>
                  <a:srgbClr val="254E7C"/>
                </a:solidFill>
              </a:rPr>
              <a:t>Future work</a:t>
            </a:r>
            <a:endParaRPr lang="en-GB" b="1" dirty="0">
              <a:solidFill>
                <a:srgbClr val="254E7C"/>
              </a:solidFill>
            </a:endParaRPr>
          </a:p>
        </p:txBody>
      </p:sp>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P2.2-625</a:t>
            </a:r>
          </a:p>
        </p:txBody>
      </p:sp>
      <p:pic>
        <p:nvPicPr>
          <p:cNvPr id="8" name="Picture 2" descr="https://intranet.foi.se/images/18.31b2467115a3d2a174ab97/1487166291168/FOI-logotyp-fa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278" y="123334"/>
            <a:ext cx="1179711" cy="845284"/>
          </a:xfrm>
          <a:prstGeom prst="rect">
            <a:avLst/>
          </a:prstGeom>
          <a:noFill/>
          <a:effectLst>
            <a:glow rad="254000">
              <a:srgbClr val="182C4A">
                <a:alpha val="96000"/>
              </a:srgbClr>
            </a:glow>
            <a:softEdge rad="12700"/>
          </a:effectLst>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421519" y="1452715"/>
            <a:ext cx="4614918" cy="2308324"/>
          </a:xfrm>
          <a:prstGeom prst="rect">
            <a:avLst/>
          </a:prstGeom>
          <a:noFill/>
        </p:spPr>
        <p:txBody>
          <a:bodyPr wrap="none" rtlCol="0">
            <a:spAutoFit/>
          </a:bodyPr>
          <a:lstStyle/>
          <a:p>
            <a:r>
              <a:rPr lang="en-US" noProof="1">
                <a:cs typeface="Arial" panose="020B0604020202020204" pitchFamily="34" charset="0"/>
              </a:rPr>
              <a:t>Sampling campaign 2016: </a:t>
            </a:r>
          </a:p>
          <a:p>
            <a:r>
              <a:rPr lang="en-US" noProof="1">
                <a:cs typeface="Arial" panose="020B0604020202020204" pitchFamily="34" charset="0"/>
                <a:hlinkClick r:id="rId3"/>
              </a:rPr>
              <a:t>https://doi.org/10.1016/j.jenvrad.2018.12.006</a:t>
            </a:r>
            <a:endParaRPr lang="en-US" noProof="1">
              <a:cs typeface="Arial" panose="020B0604020202020204" pitchFamily="34" charset="0"/>
            </a:endParaRPr>
          </a:p>
          <a:p>
            <a:endParaRPr lang="en-US" noProof="1" smtClean="0">
              <a:cs typeface="Arial" panose="020B0604020202020204" pitchFamily="34" charset="0"/>
            </a:endParaRPr>
          </a:p>
          <a:p>
            <a:r>
              <a:rPr lang="en-US" noProof="1" smtClean="0">
                <a:cs typeface="Arial" panose="020B0604020202020204" pitchFamily="34" charset="0"/>
              </a:rPr>
              <a:t>Sampling </a:t>
            </a:r>
            <a:r>
              <a:rPr lang="en-US" noProof="1">
                <a:cs typeface="Arial" panose="020B0604020202020204" pitchFamily="34" charset="0"/>
              </a:rPr>
              <a:t>campaign 2017: </a:t>
            </a:r>
          </a:p>
          <a:p>
            <a:r>
              <a:rPr lang="en-US" noProof="1">
                <a:cs typeface="Arial" panose="020B0604020202020204" pitchFamily="34" charset="0"/>
                <a:hlinkClick r:id="rId4"/>
              </a:rPr>
              <a:t>https://doi.org/10.1016/j.jenvrad.2020.106458</a:t>
            </a:r>
            <a:endParaRPr lang="en-US" noProof="1">
              <a:cs typeface="Arial" panose="020B0604020202020204" pitchFamily="34" charset="0"/>
            </a:endParaRPr>
          </a:p>
          <a:p>
            <a:endParaRPr lang="en-GB" b="1" dirty="0" smtClean="0">
              <a:solidFill>
                <a:schemeClr val="bg1"/>
              </a:solidFill>
              <a:cs typeface="Arial" panose="020B0604020202020204" pitchFamily="34" charset="0"/>
            </a:endParaRPr>
          </a:p>
          <a:p>
            <a:r>
              <a:rPr lang="en-GB" dirty="0">
                <a:cs typeface="Arial" panose="020B0604020202020204" pitchFamily="34" charset="0"/>
              </a:rPr>
              <a:t>A study of </a:t>
            </a:r>
            <a:r>
              <a:rPr lang="en-GB" dirty="0" err="1">
                <a:cs typeface="Arial" panose="020B0604020202020204" pitchFamily="34" charset="0"/>
              </a:rPr>
              <a:t>radioxenon</a:t>
            </a:r>
            <a:r>
              <a:rPr lang="en-GB" dirty="0">
                <a:cs typeface="Arial" panose="020B0604020202020204" pitchFamily="34" charset="0"/>
              </a:rPr>
              <a:t> in soil gas in Sweden</a:t>
            </a:r>
          </a:p>
          <a:p>
            <a:r>
              <a:rPr lang="en-GB" dirty="0">
                <a:solidFill>
                  <a:srgbClr val="0563C1"/>
                </a:solidFill>
                <a:cs typeface="Arial" panose="020B0604020202020204" pitchFamily="34" charset="0"/>
              </a:rPr>
              <a:t>Aldener et al. SnT2023 contribution P2.4_637</a:t>
            </a:r>
          </a:p>
        </p:txBody>
      </p:sp>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6795</TotalTime>
  <Words>1090</Words>
  <Application>Microsoft Office PowerPoint</Application>
  <PresentationFormat>Bredbild</PresentationFormat>
  <Paragraphs>110</Paragraphs>
  <Slides>7</Slides>
  <Notes>4</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7</vt:i4>
      </vt:variant>
    </vt:vector>
  </HeadingPairs>
  <TitlesOfParts>
    <vt:vector size="13" baseType="lpstr">
      <vt:lpstr>Arial</vt:lpstr>
      <vt:lpstr>Calibri</vt:lpstr>
      <vt:lpstr>Calibri Light</vt:lpstr>
      <vt:lpstr>Tahoma</vt:lpstr>
      <vt:lpstr>Custom Design</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Henrik Olsson</cp:lastModifiedBy>
  <cp:revision>124</cp:revision>
  <dcterms:created xsi:type="dcterms:W3CDTF">2023-04-18T13:25:54Z</dcterms:created>
  <dcterms:modified xsi:type="dcterms:W3CDTF">2023-06-09T12:17:10Z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\\filer2-kst\N-Verification\ConferencesAndPresentations\Science and Technology conferences\Science and Technology 2023\e-posters\P2.2-625_Olsson.pptx</vt:lpwstr>
  </property>
</Properties>
</file>