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27429-8E96-9D5A-DAEC-B57DD0F675EB}" v="29" dt="2023-06-05T18:29:15.576"/>
    <p1510:client id="{31F913D2-5CDB-64EB-95C7-FB953EC45913}" v="89" dt="2023-05-23T19:52:55.8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123" d="100"/>
          <a:sy n="123"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06/05/2023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06/05/2023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06/05/2023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06/05/2023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06/05/2023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06/05/2023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06/05/2023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06/05/2023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06/05/2023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06/05/2023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06/05/2023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lIns="91440" tIns="45720" rIns="91440" bIns="4572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a:cs typeface="Arial"/>
              </a:rPr>
              <a:t>P2.2-354</a:t>
            </a:r>
            <a:endParaRPr lang="en-US" sz="1200" dirty="0">
              <a:solidFill>
                <a:schemeClr val="bg1"/>
              </a:solidFill>
              <a:latin typeface="Arial"/>
              <a:cs typeface="Arial"/>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FABAD73D-DC4D-7244-5E8C-E534012AB184}"/>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Arial"/>
                <a:cs typeface="Arial"/>
              </a:rPr>
              <a:t>We investigate through numerical simulations if the caverns created by </a:t>
            </a:r>
            <a:r>
              <a:rPr lang="en-US" sz="1200" b="1" dirty="0">
                <a:latin typeface="Arial"/>
                <a:cs typeface="Arial"/>
              </a:rPr>
              <a:t>Underground Nuclear Explosions (UNE)</a:t>
            </a:r>
            <a:r>
              <a:rPr lang="en-US" sz="1200" dirty="0">
                <a:latin typeface="Arial"/>
                <a:cs typeface="Arial"/>
              </a:rPr>
              <a:t> can be detected using exploration-seismology techniques in an On-Site Inspection (OSI)</a:t>
            </a:r>
          </a:p>
        </p:txBody>
      </p:sp>
      <p:sp>
        <p:nvSpPr>
          <p:cNvPr id="11" name="Title 1">
            <a:extLst>
              <a:ext uri="{FF2B5EF4-FFF2-40B4-BE49-F238E27FC236}">
                <a16:creationId xmlns:a16="http://schemas.microsoft.com/office/drawing/2014/main" id="{3CC13AC2-53C0-D8B3-72BE-9C355B5BF319}"/>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Arial"/>
                <a:cs typeface="Arial"/>
              </a:rPr>
              <a:t>We use the </a:t>
            </a:r>
            <a:r>
              <a:rPr lang="en-US" sz="1200" b="1" dirty="0">
                <a:latin typeface="Arial"/>
                <a:cs typeface="Arial"/>
              </a:rPr>
              <a:t>Spectral Element Method (SEM)</a:t>
            </a:r>
            <a:r>
              <a:rPr lang="en-US" sz="1200" dirty="0">
                <a:latin typeface="Arial"/>
                <a:cs typeface="Arial"/>
              </a:rPr>
              <a:t> to perform the numerical simulations. We compare the results using caverns created by UNE and caverns created by other means</a:t>
            </a:r>
            <a:endParaRPr lang="en-US" dirty="0"/>
          </a:p>
        </p:txBody>
      </p:sp>
      <p:sp>
        <p:nvSpPr>
          <p:cNvPr id="12" name="Title 1">
            <a:extLst>
              <a:ext uri="{FF2B5EF4-FFF2-40B4-BE49-F238E27FC236}">
                <a16:creationId xmlns:a16="http://schemas.microsoft.com/office/drawing/2014/main" id="{3236C7D0-C2A0-D9EC-CE8A-1D15BA63503A}"/>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Arial"/>
                <a:cs typeface="Arial"/>
              </a:rPr>
              <a:t>Our results include wavefield snapshots and seismic traces. We show how the caverns created by UNE have a </a:t>
            </a:r>
            <a:r>
              <a:rPr lang="en-US" sz="1200" b="1" dirty="0">
                <a:latin typeface="Arial"/>
                <a:cs typeface="Arial"/>
              </a:rPr>
              <a:t>unique signature in seismic data</a:t>
            </a:r>
            <a:r>
              <a:rPr lang="en-US" sz="1200" dirty="0">
                <a:latin typeface="Arial"/>
                <a:cs typeface="Arial"/>
              </a:rPr>
              <a:t> because they are surrounded by a damage zone that interacts with the wave field</a:t>
            </a:r>
            <a:endParaRPr lang="en-US" sz="1200" dirty="0">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7E1166E2-DD01-51D3-E3C5-96BEEC6E8D78}"/>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Arial"/>
                <a:cs typeface="Arial"/>
              </a:rPr>
              <a:t>Caverns created by UNE can be distinguished from naturally-occurring caverns or those created by other means. Those associated with an UNE are surrounded by a damage zone, the elastic waves interact with this zone and can be observed in the seismic data</a:t>
            </a:r>
            <a:endParaRPr lang="en-US" dirty="0"/>
          </a:p>
        </p:txBody>
      </p:sp>
      <p:sp>
        <p:nvSpPr>
          <p:cNvPr id="14" name="TextBox 1">
            <a:extLst>
              <a:ext uri="{FF2B5EF4-FFF2-40B4-BE49-F238E27FC236}">
                <a16:creationId xmlns:a16="http://schemas.microsoft.com/office/drawing/2014/main" id="{A5440E6F-E989-EF59-EF18-006035F4BFC5}"/>
              </a:ext>
            </a:extLst>
          </p:cNvPr>
          <p:cNvSpPr txBox="1"/>
          <p:nvPr/>
        </p:nvSpPr>
        <p:spPr>
          <a:xfrm>
            <a:off x="2682932" y="278271"/>
            <a:ext cx="6826135" cy="1415772"/>
          </a:xfrm>
          <a:prstGeom prst="rect">
            <a:avLst/>
          </a:prstGeom>
          <a:noFill/>
        </p:spPr>
        <p:txBody>
          <a:bodyPr wrap="square" lIns="91440" tIns="45720" rIns="91440" bIns="45720" rtlCol="0" anchor="t">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Calibri"/>
                <a:ea typeface="+mn-lt"/>
                <a:cs typeface="Calibri"/>
              </a:rPr>
              <a:t>Theoretical</a:t>
            </a:r>
            <a:r>
              <a:rPr lang="en-US" dirty="0">
                <a:solidFill>
                  <a:schemeClr val="bg1"/>
                </a:solidFill>
                <a:ea typeface="+mn-lt"/>
                <a:cs typeface="+mn-lt"/>
              </a:rPr>
              <a:t> signature of a cavern created by an Underground Nuclear Explosion in 2D exploration seismic data</a:t>
            </a:r>
            <a:endParaRPr lang="en-US" b="1" dirty="0">
              <a:solidFill>
                <a:schemeClr val="bg1"/>
              </a:solidFill>
              <a:latin typeface="Arial"/>
              <a:cs typeface="Arial"/>
            </a:endParaRPr>
          </a:p>
          <a:p>
            <a:pPr algn="ctr"/>
            <a:endParaRPr lang="en-AT" b="1" dirty="0">
              <a:solidFill>
                <a:schemeClr val="bg1"/>
              </a:solidFill>
              <a:latin typeface="Arial" panose="020B0604020202020204" pitchFamily="34" charset="0"/>
              <a:cs typeface="Arial" panose="020B0604020202020204" pitchFamily="34" charset="0"/>
            </a:endParaRPr>
          </a:p>
          <a:p>
            <a:pPr algn="ctr"/>
            <a:r>
              <a:rPr lang="en-AT" dirty="0">
                <a:solidFill>
                  <a:schemeClr val="bg1"/>
                </a:solidFill>
                <a:latin typeface="Arial"/>
                <a:cs typeface="Arial"/>
              </a:rPr>
              <a:t>Stephany Ortiz-Aguilar and Jonas D. De Basabe</a:t>
            </a:r>
            <a:endParaRPr lang="en-AT" dirty="0">
              <a:solidFill>
                <a:schemeClr val="bg1"/>
              </a:solidFill>
              <a:latin typeface="Arial" panose="020B0604020202020204" pitchFamily="34" charset="0"/>
              <a:cs typeface="Arial" panose="020B0604020202020204" pitchFamily="34" charset="0"/>
            </a:endParaRPr>
          </a:p>
          <a:p>
            <a:pPr algn="ctr"/>
            <a:r>
              <a:rPr lang="en-AT" sz="1400" dirty="0">
                <a:solidFill>
                  <a:schemeClr val="bg1"/>
                </a:solidFill>
                <a:latin typeface="Arial"/>
                <a:cs typeface="Arial"/>
              </a:rPr>
              <a:t>Seismology Department, CICESE</a:t>
            </a:r>
            <a:endParaRPr lang="en-AT" sz="1400" dirty="0">
              <a:solidFill>
                <a:schemeClr val="bg1"/>
              </a:solidFill>
              <a:latin typeface="Arial" panose="020B0604020202020204" pitchFamily="34" charset="0"/>
              <a:cs typeface="Arial" panose="020B0604020202020204" pitchFamily="34" charset="0"/>
            </a:endParaRPr>
          </a:p>
        </p:txBody>
      </p:sp>
      <p:pic>
        <p:nvPicPr>
          <p:cNvPr id="15" name="Picture 14" descr="Logo&#10;&#10;Description automatically generated">
            <a:extLst>
              <a:ext uri="{FF2B5EF4-FFF2-40B4-BE49-F238E27FC236}">
                <a16:creationId xmlns:a16="http://schemas.microsoft.com/office/drawing/2014/main" id="{98142CA3-2C29-2B55-C0FE-ED72A99D414B}"/>
              </a:ext>
            </a:extLst>
          </p:cNvPr>
          <p:cNvPicPr>
            <a:picLocks noChangeAspect="1"/>
          </p:cNvPicPr>
          <p:nvPr/>
        </p:nvPicPr>
        <p:blipFill>
          <a:blip r:embed="rId2"/>
          <a:stretch>
            <a:fillRect/>
          </a:stretch>
        </p:blipFill>
        <p:spPr>
          <a:xfrm>
            <a:off x="10268607" y="283780"/>
            <a:ext cx="1271752" cy="1271752"/>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lIns="91440" tIns="45720" rIns="91440" bIns="45720"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a:cs typeface="Arial"/>
              </a:rPr>
              <a:t>P2.2-354</a:t>
            </a:r>
            <a:endParaRPr lang="en-US" sz="1200" dirty="0">
              <a:solidFill>
                <a:schemeClr val="bg1"/>
              </a:solidFill>
              <a:latin typeface="Arial"/>
              <a:cs typeface="Arial"/>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C37B363-9B76-C07F-4ACA-55B006B9C482}"/>
              </a:ext>
            </a:extLst>
          </p:cNvPr>
          <p:cNvSpPr txBox="1">
            <a:spLocks/>
          </p:cNvSpPr>
          <p:nvPr/>
        </p:nvSpPr>
        <p:spPr>
          <a:xfrm>
            <a:off x="2193009" y="266330"/>
            <a:ext cx="6970474" cy="559293"/>
          </a:xfrm>
          <a:prstGeom prst="rect">
            <a:avLst/>
          </a:prstGeom>
        </p:spPr>
        <p:txBody>
          <a:bodyPr lIns="91440" tIns="45720" rIns="91440" bIns="45720" anchor="ct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a:solidFill>
                  <a:schemeClr val="bg1"/>
                </a:solidFill>
                <a:latin typeface="Arial"/>
                <a:ea typeface="+mj-lt"/>
                <a:cs typeface="+mj-lt"/>
              </a:rPr>
              <a:t>Caverns generated by an underground nuclear explosion</a:t>
            </a:r>
            <a:endParaRPr lang="en-US" sz="1800" dirty="0">
              <a:solidFill>
                <a:schemeClr val="bg1"/>
              </a:solidFill>
              <a:latin typeface="Arial"/>
              <a:cs typeface="Arial"/>
            </a:endParaRPr>
          </a:p>
        </p:txBody>
      </p:sp>
      <p:pic>
        <p:nvPicPr>
          <p:cNvPr id="6" name="Picture 5" descr="Diagram&#10;&#10;Description automatically generated">
            <a:extLst>
              <a:ext uri="{FF2B5EF4-FFF2-40B4-BE49-F238E27FC236}">
                <a16:creationId xmlns:a16="http://schemas.microsoft.com/office/drawing/2014/main" id="{69B879F2-8AAF-C2BE-E1C4-F513D56AAB7A}"/>
              </a:ext>
            </a:extLst>
          </p:cNvPr>
          <p:cNvPicPr>
            <a:picLocks noChangeAspect="1"/>
          </p:cNvPicPr>
          <p:nvPr/>
        </p:nvPicPr>
        <p:blipFill>
          <a:blip r:embed="rId2"/>
          <a:stretch>
            <a:fillRect/>
          </a:stretch>
        </p:blipFill>
        <p:spPr>
          <a:xfrm>
            <a:off x="6933556" y="1943427"/>
            <a:ext cx="3835879" cy="4369219"/>
          </a:xfrm>
          <a:prstGeom prst="rect">
            <a:avLst/>
          </a:prstGeom>
        </p:spPr>
      </p:pic>
      <p:sp>
        <p:nvSpPr>
          <p:cNvPr id="8" name="TextBox 3">
            <a:extLst>
              <a:ext uri="{FF2B5EF4-FFF2-40B4-BE49-F238E27FC236}">
                <a16:creationId xmlns:a16="http://schemas.microsoft.com/office/drawing/2014/main" id="{3E9D9A49-56BA-23BA-9D55-5BCA823AE0F6}"/>
              </a:ext>
            </a:extLst>
          </p:cNvPr>
          <p:cNvSpPr txBox="1"/>
          <p:nvPr/>
        </p:nvSpPr>
        <p:spPr>
          <a:xfrm>
            <a:off x="6264267" y="6390438"/>
            <a:ext cx="451409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structure of a cavern created by an UNE.</a:t>
            </a:r>
          </a:p>
        </p:txBody>
      </p:sp>
      <p:sp>
        <p:nvSpPr>
          <p:cNvPr id="9" name="TextBox 4">
            <a:extLst>
              <a:ext uri="{FF2B5EF4-FFF2-40B4-BE49-F238E27FC236}">
                <a16:creationId xmlns:a16="http://schemas.microsoft.com/office/drawing/2014/main" id="{833B62D6-1B67-4474-6D6B-437D607CFC00}"/>
              </a:ext>
            </a:extLst>
          </p:cNvPr>
          <p:cNvSpPr txBox="1"/>
          <p:nvPr/>
        </p:nvSpPr>
        <p:spPr>
          <a:xfrm>
            <a:off x="249620" y="1300655"/>
            <a:ext cx="6487510" cy="23083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ea typeface="+mn-lt"/>
                <a:cs typeface="+mn-lt"/>
              </a:rPr>
              <a:t>In On-Site Inspections (OSI), it is desirable to be able to use exploration-seismology techniques to detect caverns created by an underground nuclear explosion. However, there is scarce information about the seismic signature of this type of cavern. We performed numerical experiments of elastic wave propagation in models with caverns created by underground nuclear explosions (UNE) of 1, 20, and 100 kilotons, and obtain seismic traces in which we can observe the effect of the caverns.</a:t>
            </a:r>
            <a:endParaRPr lang="en-US" dirty="0">
              <a:cs typeface="Calibri"/>
            </a:endParaRPr>
          </a:p>
        </p:txBody>
      </p:sp>
      <p:graphicFrame>
        <p:nvGraphicFramePr>
          <p:cNvPr id="11" name="Table 10">
            <a:extLst>
              <a:ext uri="{FF2B5EF4-FFF2-40B4-BE49-F238E27FC236}">
                <a16:creationId xmlns:a16="http://schemas.microsoft.com/office/drawing/2014/main" id="{118A5CE7-60E3-D31C-43FA-9AF8973E9DF6}"/>
              </a:ext>
            </a:extLst>
          </p:cNvPr>
          <p:cNvGraphicFramePr>
            <a:graphicFrameLocks noGrp="1"/>
          </p:cNvGraphicFramePr>
          <p:nvPr>
            <p:extLst>
              <p:ext uri="{D42A27DB-BD31-4B8C-83A1-F6EECF244321}">
                <p14:modId xmlns:p14="http://schemas.microsoft.com/office/powerpoint/2010/main" val="1176270094"/>
              </p:ext>
            </p:extLst>
          </p:nvPr>
        </p:nvGraphicFramePr>
        <p:xfrm>
          <a:off x="459663" y="3789308"/>
          <a:ext cx="5229225" cy="2800350"/>
        </p:xfrm>
        <a:graphic>
          <a:graphicData uri="http://schemas.openxmlformats.org/drawingml/2006/table">
            <a:tbl>
              <a:tblPr firstRow="1" bandRow="1">
                <a:tableStyleId>{5C22544A-7EE6-4342-B048-85BDC9FD1C3A}</a:tableStyleId>
              </a:tblPr>
              <a:tblGrid>
                <a:gridCol w="2238375">
                  <a:extLst>
                    <a:ext uri="{9D8B030D-6E8A-4147-A177-3AD203B41FA5}">
                      <a16:colId xmlns:a16="http://schemas.microsoft.com/office/drawing/2014/main" val="4276844063"/>
                    </a:ext>
                  </a:extLst>
                </a:gridCol>
                <a:gridCol w="1247775">
                  <a:extLst>
                    <a:ext uri="{9D8B030D-6E8A-4147-A177-3AD203B41FA5}">
                      <a16:colId xmlns:a16="http://schemas.microsoft.com/office/drawing/2014/main" val="1633534967"/>
                    </a:ext>
                  </a:extLst>
                </a:gridCol>
                <a:gridCol w="1743075">
                  <a:extLst>
                    <a:ext uri="{9D8B030D-6E8A-4147-A177-3AD203B41FA5}">
                      <a16:colId xmlns:a16="http://schemas.microsoft.com/office/drawing/2014/main" val="2452599374"/>
                    </a:ext>
                  </a:extLst>
                </a:gridCol>
              </a:tblGrid>
              <a:tr h="752475">
                <a:tc gridSpan="3">
                  <a:txBody>
                    <a:bodyPr/>
                    <a:lstStyle/>
                    <a:p>
                      <a:pPr algn="l" fontAlgn="base"/>
                      <a:r>
                        <a:rPr lang="en-US" sz="1800">
                          <a:effectLst/>
                        </a:rPr>
                        <a:t>Elastic properties of granite and fragmentation zone </a:t>
                      </a:r>
                      <a:r>
                        <a:rPr lang="en-US" sz="1800" u="none" strike="noStrike">
                          <a:effectLst/>
                        </a:rPr>
                        <a:t>(after Boardman et al., 1964).</a:t>
                      </a:r>
                      <a:r>
                        <a:rPr lang="en-US" sz="1800">
                          <a:effectLst/>
                        </a:rPr>
                        <a:t>​</a:t>
                      </a:r>
                      <a:endParaRPr lang="en-US" b="1" i="0">
                        <a:solidFill>
                          <a:srgbClr val="FFFFFF"/>
                        </a:solidFill>
                        <a:effectLst/>
                      </a:endParaRP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0969463"/>
                  </a:ext>
                </a:extLst>
              </a:tr>
              <a:tr h="409575">
                <a:tc>
                  <a:txBody>
                    <a:bodyPr/>
                    <a:lstStyle/>
                    <a:p>
                      <a:pPr algn="l" fontAlgn="base"/>
                      <a:r>
                        <a:rPr lang="en-US" sz="1800">
                          <a:effectLst/>
                        </a:rPr>
                        <a:t>Property ​</a:t>
                      </a:r>
                      <a:endParaRPr lang="en-US" b="0" i="0">
                        <a:solidFill>
                          <a:srgbClr val="000000"/>
                        </a:solidFill>
                        <a:effectLst/>
                      </a:endParaRPr>
                    </a:p>
                  </a:txBody>
                  <a:tcPr anchor="ctr"/>
                </a:tc>
                <a:tc>
                  <a:txBody>
                    <a:bodyPr/>
                    <a:lstStyle/>
                    <a:p>
                      <a:pPr algn="l" fontAlgn="base"/>
                      <a:r>
                        <a:rPr lang="en-US" sz="1800" u="none" strike="noStrike">
                          <a:effectLst/>
                        </a:rPr>
                        <a:t>Granite </a:t>
                      </a:r>
                      <a:r>
                        <a:rPr lang="en-US" sz="1800">
                          <a:effectLst/>
                        </a:rPr>
                        <a:t>​</a:t>
                      </a:r>
                      <a:endParaRPr lang="en-US" b="0" i="0">
                        <a:solidFill>
                          <a:srgbClr val="000000"/>
                        </a:solidFill>
                        <a:effectLst/>
                      </a:endParaRPr>
                    </a:p>
                  </a:txBody>
                  <a:tcPr anchor="ctr"/>
                </a:tc>
                <a:tc>
                  <a:txBody>
                    <a:bodyPr/>
                    <a:lstStyle/>
                    <a:p>
                      <a:pPr algn="l" fontAlgn="base"/>
                      <a:r>
                        <a:rPr lang="en-US" sz="1800" u="none" strike="noStrike">
                          <a:effectLst/>
                        </a:rPr>
                        <a:t>Frag. Zone</a:t>
                      </a:r>
                      <a:r>
                        <a:rPr lang="en-US" sz="1800">
                          <a:effectLst/>
                        </a:rPr>
                        <a:t>​</a:t>
                      </a:r>
                      <a:endParaRPr lang="en-US" b="0" i="0">
                        <a:solidFill>
                          <a:srgbClr val="000000"/>
                        </a:solidFill>
                        <a:effectLst/>
                      </a:endParaRPr>
                    </a:p>
                  </a:txBody>
                  <a:tcPr anchor="ctr"/>
                </a:tc>
                <a:extLst>
                  <a:ext uri="{0D108BD9-81ED-4DB2-BD59-A6C34878D82A}">
                    <a16:rowId xmlns:a16="http://schemas.microsoft.com/office/drawing/2014/main" val="3314353493"/>
                  </a:ext>
                </a:extLst>
              </a:tr>
              <a:tr h="409575">
                <a:tc>
                  <a:txBody>
                    <a:bodyPr/>
                    <a:lstStyle/>
                    <a:p>
                      <a:pPr algn="l" fontAlgn="base"/>
                      <a:r>
                        <a:rPr lang="en-US" sz="1800">
                          <a:effectLst/>
                        </a:rPr>
                        <a:t>Bulk density, g/cm</a:t>
                      </a:r>
                      <a:r>
                        <a:rPr lang="en-US" sz="1050" baseline="30000">
                          <a:effectLst/>
                        </a:rPr>
                        <a:t>3</a:t>
                      </a:r>
                      <a:r>
                        <a:rPr lang="en-US" sz="1050">
                          <a:effectLst/>
                        </a:rPr>
                        <a:t>​</a:t>
                      </a:r>
                      <a:endParaRPr lang="en-US" b="0" i="0">
                        <a:solidFill>
                          <a:srgbClr val="000000"/>
                        </a:solidFill>
                        <a:effectLst/>
                      </a:endParaRPr>
                    </a:p>
                  </a:txBody>
                  <a:tcPr anchor="ctr"/>
                </a:tc>
                <a:tc>
                  <a:txBody>
                    <a:bodyPr/>
                    <a:lstStyle/>
                    <a:p>
                      <a:pPr algn="l" fontAlgn="base"/>
                      <a:r>
                        <a:rPr lang="en-US" sz="1800" u="none" strike="noStrike">
                          <a:effectLst/>
                        </a:rPr>
                        <a:t>2.67 </a:t>
                      </a:r>
                      <a:r>
                        <a:rPr lang="en-US" sz="1800">
                          <a:effectLst/>
                        </a:rPr>
                        <a:t>​</a:t>
                      </a:r>
                      <a:endParaRPr lang="en-US" b="0" i="0">
                        <a:solidFill>
                          <a:srgbClr val="000000"/>
                        </a:solidFill>
                        <a:effectLst/>
                      </a:endParaRPr>
                    </a:p>
                  </a:txBody>
                  <a:tcPr anchor="ctr"/>
                </a:tc>
                <a:tc>
                  <a:txBody>
                    <a:bodyPr/>
                    <a:lstStyle/>
                    <a:p>
                      <a:pPr algn="l" fontAlgn="base"/>
                      <a:r>
                        <a:rPr lang="en-US" sz="1800" u="none" strike="noStrike">
                          <a:effectLst/>
                        </a:rPr>
                        <a:t>2.54</a:t>
                      </a:r>
                      <a:r>
                        <a:rPr lang="en-US" sz="1800">
                          <a:effectLst/>
                        </a:rPr>
                        <a:t>​</a:t>
                      </a:r>
                      <a:endParaRPr lang="en-US" b="0" i="0">
                        <a:solidFill>
                          <a:srgbClr val="000000"/>
                        </a:solidFill>
                        <a:effectLst/>
                      </a:endParaRPr>
                    </a:p>
                  </a:txBody>
                  <a:tcPr anchor="ctr"/>
                </a:tc>
                <a:extLst>
                  <a:ext uri="{0D108BD9-81ED-4DB2-BD59-A6C34878D82A}">
                    <a16:rowId xmlns:a16="http://schemas.microsoft.com/office/drawing/2014/main" val="3686436791"/>
                  </a:ext>
                </a:extLst>
              </a:tr>
              <a:tr h="409575">
                <a:tc>
                  <a:txBody>
                    <a:bodyPr/>
                    <a:lstStyle/>
                    <a:p>
                      <a:pPr algn="l" fontAlgn="base"/>
                      <a:r>
                        <a:rPr lang="en-US" sz="1800">
                          <a:effectLst/>
                        </a:rPr>
                        <a:t>Porosity, % ​</a:t>
                      </a:r>
                      <a:endParaRPr lang="en-US" b="0" i="0">
                        <a:solidFill>
                          <a:srgbClr val="000000"/>
                        </a:solidFill>
                        <a:effectLst/>
                      </a:endParaRPr>
                    </a:p>
                  </a:txBody>
                  <a:tcPr anchor="ctr"/>
                </a:tc>
                <a:tc>
                  <a:txBody>
                    <a:bodyPr/>
                    <a:lstStyle/>
                    <a:p>
                      <a:pPr algn="l" fontAlgn="base"/>
                      <a:r>
                        <a:rPr lang="en-US" sz="1800" u="none" strike="noStrike">
                          <a:effectLst/>
                        </a:rPr>
                        <a:t>0.9</a:t>
                      </a:r>
                      <a:r>
                        <a:rPr lang="en-US" sz="1800">
                          <a:effectLst/>
                        </a:rPr>
                        <a:t>​</a:t>
                      </a:r>
                      <a:endParaRPr lang="en-US" b="0" i="0">
                        <a:solidFill>
                          <a:srgbClr val="000000"/>
                        </a:solidFill>
                        <a:effectLst/>
                      </a:endParaRPr>
                    </a:p>
                  </a:txBody>
                  <a:tcPr anchor="ctr"/>
                </a:tc>
                <a:tc>
                  <a:txBody>
                    <a:bodyPr/>
                    <a:lstStyle/>
                    <a:p>
                      <a:pPr algn="l" fontAlgn="base"/>
                      <a:r>
                        <a:rPr lang="en-US" sz="1800" u="none" strike="noStrike">
                          <a:effectLst/>
                        </a:rPr>
                        <a:t>5.4</a:t>
                      </a:r>
                      <a:r>
                        <a:rPr lang="en-US" sz="1800">
                          <a:effectLst/>
                        </a:rPr>
                        <a:t>​</a:t>
                      </a:r>
                      <a:endParaRPr lang="en-US" b="0" i="0">
                        <a:solidFill>
                          <a:srgbClr val="000000"/>
                        </a:solidFill>
                        <a:effectLst/>
                      </a:endParaRPr>
                    </a:p>
                  </a:txBody>
                  <a:tcPr anchor="ctr"/>
                </a:tc>
                <a:extLst>
                  <a:ext uri="{0D108BD9-81ED-4DB2-BD59-A6C34878D82A}">
                    <a16:rowId xmlns:a16="http://schemas.microsoft.com/office/drawing/2014/main" val="4282208247"/>
                  </a:ext>
                </a:extLst>
              </a:tr>
              <a:tr h="409575">
                <a:tc>
                  <a:txBody>
                    <a:bodyPr/>
                    <a:lstStyle/>
                    <a:p>
                      <a:pPr algn="l" fontAlgn="base"/>
                      <a:r>
                        <a:rPr lang="en-US" sz="1800">
                          <a:effectLst/>
                        </a:rPr>
                        <a:t>P-wave velocity, km/s ​</a:t>
                      </a:r>
                      <a:endParaRPr lang="en-US" b="0" i="0">
                        <a:solidFill>
                          <a:srgbClr val="000000"/>
                        </a:solidFill>
                        <a:effectLst/>
                      </a:endParaRPr>
                    </a:p>
                  </a:txBody>
                  <a:tcPr anchor="ctr"/>
                </a:tc>
                <a:tc>
                  <a:txBody>
                    <a:bodyPr/>
                    <a:lstStyle/>
                    <a:p>
                      <a:pPr algn="l" fontAlgn="base"/>
                      <a:r>
                        <a:rPr lang="en-US" sz="1800" u="none" strike="noStrike">
                          <a:effectLst/>
                        </a:rPr>
                        <a:t>5.52 </a:t>
                      </a:r>
                      <a:r>
                        <a:rPr lang="en-US" sz="1800">
                          <a:effectLst/>
                        </a:rPr>
                        <a:t>​</a:t>
                      </a:r>
                      <a:endParaRPr lang="en-US" b="0" i="0">
                        <a:solidFill>
                          <a:srgbClr val="000000"/>
                        </a:solidFill>
                        <a:effectLst/>
                      </a:endParaRPr>
                    </a:p>
                  </a:txBody>
                  <a:tcPr anchor="ctr"/>
                </a:tc>
                <a:tc>
                  <a:txBody>
                    <a:bodyPr/>
                    <a:lstStyle/>
                    <a:p>
                      <a:pPr algn="l" fontAlgn="base"/>
                      <a:r>
                        <a:rPr lang="en-US" sz="1800" u="none" strike="noStrike">
                          <a:effectLst/>
                        </a:rPr>
                        <a:t>2.40</a:t>
                      </a:r>
                      <a:r>
                        <a:rPr lang="en-US" sz="1800">
                          <a:effectLst/>
                        </a:rPr>
                        <a:t>​</a:t>
                      </a:r>
                      <a:endParaRPr lang="en-US" b="0" i="0">
                        <a:solidFill>
                          <a:srgbClr val="000000"/>
                        </a:solidFill>
                        <a:effectLst/>
                      </a:endParaRPr>
                    </a:p>
                  </a:txBody>
                  <a:tcPr anchor="ctr"/>
                </a:tc>
                <a:extLst>
                  <a:ext uri="{0D108BD9-81ED-4DB2-BD59-A6C34878D82A}">
                    <a16:rowId xmlns:a16="http://schemas.microsoft.com/office/drawing/2014/main" val="225764033"/>
                  </a:ext>
                </a:extLst>
              </a:tr>
              <a:tr h="409575">
                <a:tc>
                  <a:txBody>
                    <a:bodyPr/>
                    <a:lstStyle/>
                    <a:p>
                      <a:pPr algn="l" fontAlgn="base"/>
                      <a:r>
                        <a:rPr lang="en-US" sz="1800">
                          <a:effectLst/>
                        </a:rPr>
                        <a:t>S-wave velocity, km/s​</a:t>
                      </a:r>
                      <a:endParaRPr lang="en-US" b="0" i="0">
                        <a:solidFill>
                          <a:srgbClr val="000000"/>
                        </a:solidFill>
                        <a:effectLst/>
                      </a:endParaRPr>
                    </a:p>
                  </a:txBody>
                  <a:tcPr anchor="ctr"/>
                </a:tc>
                <a:tc>
                  <a:txBody>
                    <a:bodyPr/>
                    <a:lstStyle/>
                    <a:p>
                      <a:pPr algn="l" fontAlgn="base"/>
                      <a:r>
                        <a:rPr lang="en-US" sz="1800" u="none" strike="noStrike">
                          <a:effectLst/>
                        </a:rPr>
                        <a:t>3.38</a:t>
                      </a:r>
                      <a:r>
                        <a:rPr lang="en-US" sz="1800">
                          <a:effectLst/>
                        </a:rPr>
                        <a:t>​</a:t>
                      </a:r>
                      <a:endParaRPr lang="en-US" b="0" i="0">
                        <a:solidFill>
                          <a:srgbClr val="000000"/>
                        </a:solidFill>
                        <a:effectLst/>
                      </a:endParaRPr>
                    </a:p>
                  </a:txBody>
                  <a:tcPr anchor="ctr"/>
                </a:tc>
                <a:tc>
                  <a:txBody>
                    <a:bodyPr/>
                    <a:lstStyle/>
                    <a:p>
                      <a:pPr algn="l" fontAlgn="base"/>
                      <a:r>
                        <a:rPr lang="en-US" sz="1800" u="none" strike="noStrike">
                          <a:effectLst/>
                        </a:rPr>
                        <a:t>1.50</a:t>
                      </a:r>
                      <a:r>
                        <a:rPr lang="en-US" sz="1800">
                          <a:effectLst/>
                        </a:rPr>
                        <a:t>​</a:t>
                      </a:r>
                      <a:endParaRPr lang="en-US" b="0" i="0">
                        <a:solidFill>
                          <a:srgbClr val="000000"/>
                        </a:solidFill>
                        <a:effectLst/>
                      </a:endParaRPr>
                    </a:p>
                  </a:txBody>
                  <a:tcPr anchor="ctr"/>
                </a:tc>
                <a:extLst>
                  <a:ext uri="{0D108BD9-81ED-4DB2-BD59-A6C34878D82A}">
                    <a16:rowId xmlns:a16="http://schemas.microsoft.com/office/drawing/2014/main" val="4107245068"/>
                  </a:ext>
                </a:extLst>
              </a:tr>
            </a:tbl>
          </a:graphicData>
        </a:graphic>
      </p:graphicFrame>
      <p:pic>
        <p:nvPicPr>
          <p:cNvPr id="17" name="Picture 16" descr="Logo&#10;&#10;Description automatically generated">
            <a:extLst>
              <a:ext uri="{FF2B5EF4-FFF2-40B4-BE49-F238E27FC236}">
                <a16:creationId xmlns:a16="http://schemas.microsoft.com/office/drawing/2014/main" id="{34748517-FDF1-A17A-2CF7-9D63F5722F52}"/>
              </a:ext>
            </a:extLst>
          </p:cNvPr>
          <p:cNvPicPr>
            <a:picLocks noChangeAspect="1"/>
          </p:cNvPicPr>
          <p:nvPr/>
        </p:nvPicPr>
        <p:blipFill rotWithShape="1">
          <a:blip r:embed="rId3"/>
          <a:srcRect t="-1492" r="-19" b="35955"/>
          <a:stretch/>
        </p:blipFill>
        <p:spPr>
          <a:xfrm>
            <a:off x="10671173" y="192797"/>
            <a:ext cx="1271988" cy="833473"/>
          </a:xfrm>
          <a:prstGeom prst="rect">
            <a:avLst/>
          </a:prstGeom>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lIns="91440" tIns="45720" rIns="91440" bIns="45720"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a:cs typeface="Arial"/>
              </a:rPr>
              <a:t>P2.2-354</a:t>
            </a:r>
            <a:endParaRPr lang="en-US" sz="1200" dirty="0">
              <a:solidFill>
                <a:schemeClr val="bg1"/>
              </a:solidFill>
              <a:latin typeface="Arial"/>
              <a:cs typeface="Arial"/>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6FA42ABB-D861-3E6D-0968-2720E6E531FC}"/>
              </a:ext>
            </a:extLst>
          </p:cNvPr>
          <p:cNvPicPr>
            <a:picLocks noChangeAspect="1"/>
          </p:cNvPicPr>
          <p:nvPr/>
        </p:nvPicPr>
        <p:blipFill rotWithShape="1">
          <a:blip r:embed="rId2"/>
          <a:srcRect t="-1492" r="-19" b="35955"/>
          <a:stretch/>
        </p:blipFill>
        <p:spPr>
          <a:xfrm>
            <a:off x="10671173" y="192797"/>
            <a:ext cx="1271988" cy="833473"/>
          </a:xfrm>
          <a:prstGeom prst="rect">
            <a:avLst/>
          </a:prstGeom>
        </p:spPr>
      </p:pic>
      <p:sp>
        <p:nvSpPr>
          <p:cNvPr id="8" name="Title 1">
            <a:extLst>
              <a:ext uri="{FF2B5EF4-FFF2-40B4-BE49-F238E27FC236}">
                <a16:creationId xmlns:a16="http://schemas.microsoft.com/office/drawing/2014/main" id="{3C0F6853-8912-9485-ACF2-1857A1F3E4FD}"/>
              </a:ext>
            </a:extLst>
          </p:cNvPr>
          <p:cNvSpPr txBox="1">
            <a:spLocks/>
          </p:cNvSpPr>
          <p:nvPr/>
        </p:nvSpPr>
        <p:spPr>
          <a:xfrm>
            <a:off x="2193009" y="266330"/>
            <a:ext cx="8021508" cy="559293"/>
          </a:xfrm>
          <a:prstGeom prst="rect">
            <a:avLst/>
          </a:prstGeom>
        </p:spPr>
        <p:txBody>
          <a:bodyPr lIns="91440" tIns="45720" rIns="91440" bIns="45720" anchor="ct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a:solidFill>
                  <a:schemeClr val="bg1"/>
                </a:solidFill>
                <a:latin typeface="Arial"/>
                <a:cs typeface="Arial"/>
              </a:rPr>
              <a:t>Numerical </a:t>
            </a:r>
            <a:r>
              <a:rPr lang="en-US" dirty="0">
                <a:solidFill>
                  <a:schemeClr val="bg1"/>
                </a:solidFill>
                <a:latin typeface="Arial"/>
                <a:cs typeface="Arial"/>
              </a:rPr>
              <a:t>experiments</a:t>
            </a:r>
            <a:endParaRPr lang="en-US" dirty="0"/>
          </a:p>
        </p:txBody>
      </p:sp>
      <p:pic>
        <p:nvPicPr>
          <p:cNvPr id="9" name="Picture 8" descr="A picture containing diagram&#10;&#10;Description automatically generated">
            <a:extLst>
              <a:ext uri="{FF2B5EF4-FFF2-40B4-BE49-F238E27FC236}">
                <a16:creationId xmlns:a16="http://schemas.microsoft.com/office/drawing/2014/main" id="{3C3B4451-B531-C980-6D3D-4B3702DCDCC6}"/>
              </a:ext>
            </a:extLst>
          </p:cNvPr>
          <p:cNvPicPr>
            <a:picLocks noChangeAspect="1"/>
          </p:cNvPicPr>
          <p:nvPr/>
        </p:nvPicPr>
        <p:blipFill>
          <a:blip r:embed="rId3"/>
          <a:stretch>
            <a:fillRect/>
          </a:stretch>
        </p:blipFill>
        <p:spPr>
          <a:xfrm>
            <a:off x="47297" y="3411610"/>
            <a:ext cx="4437993" cy="3332402"/>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5F6CC10B-2735-BE25-520E-7303E56536BE}"/>
              </a:ext>
            </a:extLst>
          </p:cNvPr>
          <p:cNvPicPr>
            <a:picLocks noChangeAspect="1"/>
          </p:cNvPicPr>
          <p:nvPr/>
        </p:nvPicPr>
        <p:blipFill>
          <a:blip r:embed="rId4"/>
          <a:stretch>
            <a:fillRect/>
          </a:stretch>
        </p:blipFill>
        <p:spPr>
          <a:xfrm>
            <a:off x="5683470" y="1255650"/>
            <a:ext cx="4254062" cy="4727697"/>
          </a:xfrm>
          <a:prstGeom prst="rect">
            <a:avLst/>
          </a:prstGeom>
        </p:spPr>
      </p:pic>
      <p:sp>
        <p:nvSpPr>
          <p:cNvPr id="11" name="TextBox 4">
            <a:extLst>
              <a:ext uri="{FF2B5EF4-FFF2-40B4-BE49-F238E27FC236}">
                <a16:creationId xmlns:a16="http://schemas.microsoft.com/office/drawing/2014/main" id="{DA41F76B-2014-AB44-AF19-311CAC056387}"/>
              </a:ext>
            </a:extLst>
          </p:cNvPr>
          <p:cNvSpPr txBox="1"/>
          <p:nvPr/>
        </p:nvSpPr>
        <p:spPr>
          <a:xfrm>
            <a:off x="183931" y="1313793"/>
            <a:ext cx="5147441" cy="175432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cs typeface="Calibri"/>
              </a:rPr>
              <a:t>The cavern is located 400 m below the source at the surface. The size of the cavern and damage zone is proportional to the size of the explosion. For a 20 kt explosion, the radius of the cavern is 27 m, and the radius of the damage zone is 75 m. See Ortiz et al. (2020) and references therein for more detail.</a:t>
            </a:r>
            <a:endParaRPr lang="en-US" dirty="0"/>
          </a:p>
        </p:txBody>
      </p:sp>
      <p:sp>
        <p:nvSpPr>
          <p:cNvPr id="12" name="TextBox 5">
            <a:extLst>
              <a:ext uri="{FF2B5EF4-FFF2-40B4-BE49-F238E27FC236}">
                <a16:creationId xmlns:a16="http://schemas.microsoft.com/office/drawing/2014/main" id="{54214514-7257-5F60-FBE6-9F9E805DDE76}"/>
              </a:ext>
            </a:extLst>
          </p:cNvPr>
          <p:cNvSpPr txBox="1"/>
          <p:nvPr/>
        </p:nvSpPr>
        <p:spPr>
          <a:xfrm>
            <a:off x="4138448" y="6096000"/>
            <a:ext cx="6566337"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cs typeface="Calibri"/>
              </a:rPr>
              <a:t>The model is discretized with quadrilateral finite elements and we use the Spectral Element Method to simulate the wave propagation.</a:t>
            </a:r>
            <a:endParaRPr lang="en-US" dirty="0"/>
          </a:p>
        </p:txBody>
      </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lIns="91440" tIns="45720" rIns="91440" bIns="45720"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a:cs typeface="Arial"/>
              </a:rPr>
              <a:t>P2.2-354</a:t>
            </a:r>
            <a:endParaRPr lang="en-US" sz="1200" dirty="0">
              <a:solidFill>
                <a:schemeClr val="bg1"/>
              </a:solidFill>
              <a:latin typeface="Arial"/>
              <a:cs typeface="Arial"/>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F8146A3F-0644-B1BC-CC32-7305A55E8952}"/>
              </a:ext>
            </a:extLst>
          </p:cNvPr>
          <p:cNvPicPr>
            <a:picLocks noChangeAspect="1"/>
          </p:cNvPicPr>
          <p:nvPr/>
        </p:nvPicPr>
        <p:blipFill rotWithShape="1">
          <a:blip r:embed="rId2"/>
          <a:srcRect t="-1492" r="-19" b="35955"/>
          <a:stretch/>
        </p:blipFill>
        <p:spPr>
          <a:xfrm>
            <a:off x="10671173" y="192797"/>
            <a:ext cx="1271988" cy="833473"/>
          </a:xfrm>
          <a:prstGeom prst="rect">
            <a:avLst/>
          </a:prstGeom>
        </p:spPr>
      </p:pic>
      <p:sp>
        <p:nvSpPr>
          <p:cNvPr id="8" name="Title 1">
            <a:extLst>
              <a:ext uri="{FF2B5EF4-FFF2-40B4-BE49-F238E27FC236}">
                <a16:creationId xmlns:a16="http://schemas.microsoft.com/office/drawing/2014/main" id="{3D0C353E-7474-45C6-7D88-8608D4F4142F}"/>
              </a:ext>
            </a:extLst>
          </p:cNvPr>
          <p:cNvSpPr txBox="1">
            <a:spLocks/>
          </p:cNvSpPr>
          <p:nvPr/>
        </p:nvSpPr>
        <p:spPr>
          <a:xfrm>
            <a:off x="2193009" y="266330"/>
            <a:ext cx="8021508" cy="559293"/>
          </a:xfrm>
          <a:prstGeom prst="rect">
            <a:avLst/>
          </a:prstGeom>
        </p:spPr>
        <p:txBody>
          <a:bodyPr lIns="91440" tIns="45720" rIns="91440" bIns="45720" anchor="ct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a:solidFill>
                  <a:schemeClr val="bg1"/>
                </a:solidFill>
                <a:latin typeface="Arial"/>
                <a:cs typeface="Arial"/>
              </a:rPr>
              <a:t>Wavefield </a:t>
            </a:r>
            <a:r>
              <a:rPr lang="en-US" dirty="0">
                <a:solidFill>
                  <a:schemeClr val="bg1"/>
                </a:solidFill>
                <a:latin typeface="Arial"/>
                <a:cs typeface="Arial"/>
              </a:rPr>
              <a:t>snapshots</a:t>
            </a:r>
            <a:endParaRPr lang="en-US" dirty="0"/>
          </a:p>
        </p:txBody>
      </p:sp>
      <p:sp>
        <p:nvSpPr>
          <p:cNvPr id="9" name="TextBox 2">
            <a:extLst>
              <a:ext uri="{FF2B5EF4-FFF2-40B4-BE49-F238E27FC236}">
                <a16:creationId xmlns:a16="http://schemas.microsoft.com/office/drawing/2014/main" id="{D2769692-B373-D92D-23FB-EDA9FFC362D6}"/>
              </a:ext>
            </a:extLst>
          </p:cNvPr>
          <p:cNvSpPr txBox="1"/>
          <p:nvPr/>
        </p:nvSpPr>
        <p:spPr>
          <a:xfrm>
            <a:off x="144517" y="1169275"/>
            <a:ext cx="10021613"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ea typeface="+mn-lt"/>
                <a:cs typeface="+mn-lt"/>
              </a:rPr>
              <a:t>Propagation of the wavefield in media with a cavern from a 20 kt UNE. These snapshots show the norm of the displacement; full datasets for 1 kt, 20 kt, and 100 kt are available upon request. The wavefield interacts with the cavern and with the damage zone.</a:t>
            </a:r>
            <a:endParaRPr lang="en-US" dirty="0">
              <a:cs typeface="Calibri" panose="020F0502020204030204"/>
            </a:endParaRPr>
          </a:p>
        </p:txBody>
      </p:sp>
      <p:pic>
        <p:nvPicPr>
          <p:cNvPr id="10" name="Picture 9">
            <a:extLst>
              <a:ext uri="{FF2B5EF4-FFF2-40B4-BE49-F238E27FC236}">
                <a16:creationId xmlns:a16="http://schemas.microsoft.com/office/drawing/2014/main" id="{D1BD2C2B-6668-B993-EE92-9472442B59A7}"/>
              </a:ext>
            </a:extLst>
          </p:cNvPr>
          <p:cNvPicPr>
            <a:picLocks noChangeAspect="1"/>
          </p:cNvPicPr>
          <p:nvPr/>
        </p:nvPicPr>
        <p:blipFill>
          <a:blip r:embed="rId3"/>
          <a:stretch>
            <a:fillRect/>
          </a:stretch>
        </p:blipFill>
        <p:spPr>
          <a:xfrm>
            <a:off x="402021" y="2483783"/>
            <a:ext cx="4109544" cy="2008675"/>
          </a:xfrm>
          <a:prstGeom prst="rect">
            <a:avLst/>
          </a:prstGeom>
        </p:spPr>
      </p:pic>
      <p:pic>
        <p:nvPicPr>
          <p:cNvPr id="11" name="Picture 10">
            <a:extLst>
              <a:ext uri="{FF2B5EF4-FFF2-40B4-BE49-F238E27FC236}">
                <a16:creationId xmlns:a16="http://schemas.microsoft.com/office/drawing/2014/main" id="{8F5E0CAB-3361-F515-A3C4-EA8D2FD5A0B6}"/>
              </a:ext>
            </a:extLst>
          </p:cNvPr>
          <p:cNvPicPr>
            <a:picLocks noChangeAspect="1"/>
          </p:cNvPicPr>
          <p:nvPr/>
        </p:nvPicPr>
        <p:blipFill>
          <a:blip r:embed="rId4"/>
          <a:stretch>
            <a:fillRect/>
          </a:stretch>
        </p:blipFill>
        <p:spPr>
          <a:xfrm>
            <a:off x="402020" y="4769783"/>
            <a:ext cx="4109544" cy="200867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AD1136C2-EE32-B3DF-2E0A-209911496725}"/>
              </a:ext>
            </a:extLst>
          </p:cNvPr>
          <p:cNvPicPr>
            <a:picLocks noChangeAspect="1"/>
          </p:cNvPicPr>
          <p:nvPr/>
        </p:nvPicPr>
        <p:blipFill>
          <a:blip r:embed="rId5"/>
          <a:stretch>
            <a:fillRect/>
          </a:stretch>
        </p:blipFill>
        <p:spPr>
          <a:xfrm>
            <a:off x="6103883" y="2483782"/>
            <a:ext cx="4109544" cy="2008675"/>
          </a:xfrm>
          <a:prstGeom prst="rect">
            <a:avLst/>
          </a:prstGeom>
        </p:spPr>
      </p:pic>
      <p:pic>
        <p:nvPicPr>
          <p:cNvPr id="13" name="Picture 12" descr="A picture containing tableware, dishware, blue, porcelain&#10;&#10;Description automatically generated">
            <a:extLst>
              <a:ext uri="{FF2B5EF4-FFF2-40B4-BE49-F238E27FC236}">
                <a16:creationId xmlns:a16="http://schemas.microsoft.com/office/drawing/2014/main" id="{41D2B8E7-076B-A3C6-AD91-4EC705BEDA6C}"/>
              </a:ext>
            </a:extLst>
          </p:cNvPr>
          <p:cNvPicPr>
            <a:picLocks noChangeAspect="1"/>
          </p:cNvPicPr>
          <p:nvPr/>
        </p:nvPicPr>
        <p:blipFill>
          <a:blip r:embed="rId6"/>
          <a:stretch>
            <a:fillRect/>
          </a:stretch>
        </p:blipFill>
        <p:spPr>
          <a:xfrm>
            <a:off x="6090745" y="4769783"/>
            <a:ext cx="4109544" cy="2008675"/>
          </a:xfrm>
          <a:prstGeom prst="rect">
            <a:avLst/>
          </a:prstGeom>
        </p:spPr>
      </p:pic>
      <p:sp>
        <p:nvSpPr>
          <p:cNvPr id="14" name="TextBox 7">
            <a:extLst>
              <a:ext uri="{FF2B5EF4-FFF2-40B4-BE49-F238E27FC236}">
                <a16:creationId xmlns:a16="http://schemas.microsoft.com/office/drawing/2014/main" id="{96A56F9B-8337-B033-51B7-369011EFA88A}"/>
              </a:ext>
            </a:extLst>
          </p:cNvPr>
          <p:cNvSpPr txBox="1"/>
          <p:nvPr/>
        </p:nvSpPr>
        <p:spPr>
          <a:xfrm>
            <a:off x="2088931" y="2115207"/>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cs typeface="Calibri"/>
              </a:rPr>
              <a:t>72 </a:t>
            </a:r>
            <a:r>
              <a:rPr lang="en-US" dirty="0" err="1">
                <a:cs typeface="Calibri"/>
              </a:rPr>
              <a:t>ms</a:t>
            </a:r>
            <a:endParaRPr lang="en-US" dirty="0" err="1"/>
          </a:p>
        </p:txBody>
      </p:sp>
      <p:sp>
        <p:nvSpPr>
          <p:cNvPr id="15" name="TextBox 8">
            <a:extLst>
              <a:ext uri="{FF2B5EF4-FFF2-40B4-BE49-F238E27FC236}">
                <a16:creationId xmlns:a16="http://schemas.microsoft.com/office/drawing/2014/main" id="{AEFE740F-48F8-B182-5516-70F6A86A6C27}"/>
              </a:ext>
            </a:extLst>
          </p:cNvPr>
          <p:cNvSpPr txBox="1"/>
          <p:nvPr/>
        </p:nvSpPr>
        <p:spPr>
          <a:xfrm>
            <a:off x="2088931" y="4493172"/>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cs typeface="Calibri"/>
              </a:rPr>
              <a:t>96 </a:t>
            </a:r>
            <a:r>
              <a:rPr lang="en-US" dirty="0" err="1">
                <a:cs typeface="Calibri"/>
              </a:rPr>
              <a:t>ms</a:t>
            </a:r>
            <a:endParaRPr lang="en-US" dirty="0" err="1"/>
          </a:p>
        </p:txBody>
      </p:sp>
      <p:sp>
        <p:nvSpPr>
          <p:cNvPr id="16" name="TextBox 9">
            <a:extLst>
              <a:ext uri="{FF2B5EF4-FFF2-40B4-BE49-F238E27FC236}">
                <a16:creationId xmlns:a16="http://schemas.microsoft.com/office/drawing/2014/main" id="{DF495A2C-F67C-22D0-8CDE-AC5A567644A8}"/>
              </a:ext>
            </a:extLst>
          </p:cNvPr>
          <p:cNvSpPr txBox="1"/>
          <p:nvPr/>
        </p:nvSpPr>
        <p:spPr>
          <a:xfrm>
            <a:off x="7803931" y="2141483"/>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cs typeface="Calibri"/>
              </a:rPr>
              <a:t>120 </a:t>
            </a:r>
            <a:r>
              <a:rPr lang="en-US" dirty="0" err="1">
                <a:cs typeface="Calibri"/>
              </a:rPr>
              <a:t>ms</a:t>
            </a:r>
            <a:endParaRPr lang="en-US" dirty="0" err="1"/>
          </a:p>
        </p:txBody>
      </p:sp>
      <p:sp>
        <p:nvSpPr>
          <p:cNvPr id="17" name="TextBox 10">
            <a:extLst>
              <a:ext uri="{FF2B5EF4-FFF2-40B4-BE49-F238E27FC236}">
                <a16:creationId xmlns:a16="http://schemas.microsoft.com/office/drawing/2014/main" id="{88348711-8503-F8C0-B0B9-69FDA3A5D77C}"/>
              </a:ext>
            </a:extLst>
          </p:cNvPr>
          <p:cNvSpPr txBox="1"/>
          <p:nvPr/>
        </p:nvSpPr>
        <p:spPr>
          <a:xfrm>
            <a:off x="7698827" y="4493172"/>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cs typeface="Calibri"/>
              </a:rPr>
              <a:t>144 </a:t>
            </a:r>
            <a:r>
              <a:rPr lang="en-US" dirty="0" err="1">
                <a:cs typeface="Calibri"/>
              </a:rPr>
              <a:t>ms</a:t>
            </a:r>
            <a:endParaRPr lang="en-US" dirty="0" err="1"/>
          </a:p>
        </p:txBody>
      </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lIns="91440" tIns="45720" rIns="91440" bIns="45720"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a:cs typeface="Arial"/>
              </a:rPr>
              <a:t>P2.2-354</a:t>
            </a:r>
            <a:endParaRPr lang="en-US" sz="1200" dirty="0">
              <a:solidFill>
                <a:schemeClr val="bg1"/>
              </a:solidFill>
              <a:latin typeface="Arial"/>
              <a:cs typeface="Arial"/>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5AC5F5B1-F700-980E-3ED8-789DDA13B36C}"/>
              </a:ext>
            </a:extLst>
          </p:cNvPr>
          <p:cNvPicPr>
            <a:picLocks noChangeAspect="1"/>
          </p:cNvPicPr>
          <p:nvPr/>
        </p:nvPicPr>
        <p:blipFill rotWithShape="1">
          <a:blip r:embed="rId2"/>
          <a:srcRect t="-1492" r="-19" b="35955"/>
          <a:stretch/>
        </p:blipFill>
        <p:spPr>
          <a:xfrm>
            <a:off x="10671173" y="192797"/>
            <a:ext cx="1271988" cy="833473"/>
          </a:xfrm>
          <a:prstGeom prst="rect">
            <a:avLst/>
          </a:prstGeom>
        </p:spPr>
      </p:pic>
      <p:sp>
        <p:nvSpPr>
          <p:cNvPr id="8" name="Title 1">
            <a:extLst>
              <a:ext uri="{FF2B5EF4-FFF2-40B4-BE49-F238E27FC236}">
                <a16:creationId xmlns:a16="http://schemas.microsoft.com/office/drawing/2014/main" id="{DA480BCD-D44F-DC94-7121-F21DB8C161FC}"/>
              </a:ext>
            </a:extLst>
          </p:cNvPr>
          <p:cNvSpPr txBox="1">
            <a:spLocks/>
          </p:cNvSpPr>
          <p:nvPr/>
        </p:nvSpPr>
        <p:spPr>
          <a:xfrm>
            <a:off x="2193009" y="266330"/>
            <a:ext cx="8021508" cy="559293"/>
          </a:xfrm>
          <a:prstGeom prst="rect">
            <a:avLst/>
          </a:prstGeom>
        </p:spPr>
        <p:txBody>
          <a:bodyPr lIns="91440" tIns="45720" rIns="91440" bIns="45720" anchor="ct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a:solidFill>
                  <a:schemeClr val="bg1"/>
                </a:solidFill>
                <a:latin typeface="Arial"/>
                <a:cs typeface="Arial"/>
              </a:rPr>
              <a:t>Seismic </a:t>
            </a:r>
            <a:r>
              <a:rPr lang="en-US" dirty="0">
                <a:solidFill>
                  <a:schemeClr val="bg1"/>
                </a:solidFill>
                <a:latin typeface="Arial"/>
                <a:cs typeface="Arial"/>
              </a:rPr>
              <a:t>traces</a:t>
            </a:r>
            <a:endParaRPr lang="en-US" sz="18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6590DDDC-E9B8-9868-3D57-7E95093E1EBB}"/>
              </a:ext>
            </a:extLst>
          </p:cNvPr>
          <p:cNvPicPr>
            <a:picLocks noChangeAspect="1"/>
          </p:cNvPicPr>
          <p:nvPr/>
        </p:nvPicPr>
        <p:blipFill>
          <a:blip r:embed="rId3"/>
          <a:stretch>
            <a:fillRect/>
          </a:stretch>
        </p:blipFill>
        <p:spPr>
          <a:xfrm>
            <a:off x="3712781" y="1371167"/>
            <a:ext cx="6999888" cy="2473426"/>
          </a:xfrm>
          <a:prstGeom prst="rect">
            <a:avLst/>
          </a:prstGeom>
        </p:spPr>
      </p:pic>
      <p:pic>
        <p:nvPicPr>
          <p:cNvPr id="10" name="Picture 9">
            <a:extLst>
              <a:ext uri="{FF2B5EF4-FFF2-40B4-BE49-F238E27FC236}">
                <a16:creationId xmlns:a16="http://schemas.microsoft.com/office/drawing/2014/main" id="{A3C9C9C7-DD06-882F-093B-C5A01D53DCBA}"/>
              </a:ext>
            </a:extLst>
          </p:cNvPr>
          <p:cNvPicPr>
            <a:picLocks noChangeAspect="1"/>
          </p:cNvPicPr>
          <p:nvPr/>
        </p:nvPicPr>
        <p:blipFill>
          <a:blip r:embed="rId4"/>
          <a:stretch>
            <a:fillRect/>
          </a:stretch>
        </p:blipFill>
        <p:spPr>
          <a:xfrm>
            <a:off x="3712781" y="4287787"/>
            <a:ext cx="6999888" cy="2473426"/>
          </a:xfrm>
          <a:prstGeom prst="rect">
            <a:avLst/>
          </a:prstGeom>
        </p:spPr>
      </p:pic>
      <p:sp>
        <p:nvSpPr>
          <p:cNvPr id="11" name="TextBox 4">
            <a:extLst>
              <a:ext uri="{FF2B5EF4-FFF2-40B4-BE49-F238E27FC236}">
                <a16:creationId xmlns:a16="http://schemas.microsoft.com/office/drawing/2014/main" id="{89CFAD2A-CDBF-7F37-0243-14B83C6D94F1}"/>
              </a:ext>
            </a:extLst>
          </p:cNvPr>
          <p:cNvSpPr txBox="1"/>
          <p:nvPr/>
        </p:nvSpPr>
        <p:spPr>
          <a:xfrm>
            <a:off x="7120758" y="1051033"/>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err="1">
                <a:cs typeface="Calibri"/>
              </a:rPr>
              <a:t>U</a:t>
            </a:r>
            <a:r>
              <a:rPr lang="en-US" baseline="-25000" err="1">
                <a:cs typeface="Calibri"/>
              </a:rPr>
              <a:t>x</a:t>
            </a:r>
            <a:endParaRPr lang="en-US" baseline="-25000" err="1"/>
          </a:p>
        </p:txBody>
      </p:sp>
      <p:sp>
        <p:nvSpPr>
          <p:cNvPr id="12" name="TextBox 5">
            <a:extLst>
              <a:ext uri="{FF2B5EF4-FFF2-40B4-BE49-F238E27FC236}">
                <a16:creationId xmlns:a16="http://schemas.microsoft.com/office/drawing/2014/main" id="{34830071-1CB4-918B-4C70-36A771626842}"/>
              </a:ext>
            </a:extLst>
          </p:cNvPr>
          <p:cNvSpPr txBox="1"/>
          <p:nvPr/>
        </p:nvSpPr>
        <p:spPr>
          <a:xfrm>
            <a:off x="7120758" y="4033344"/>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cs typeface="Calibri"/>
              </a:rPr>
              <a:t>U</a:t>
            </a:r>
            <a:r>
              <a:rPr lang="en-US" baseline="-25000" dirty="0">
                <a:cs typeface="Calibri"/>
              </a:rPr>
              <a:t>z</a:t>
            </a:r>
            <a:endParaRPr lang="en-US" baseline="-25000" dirty="0" err="1"/>
          </a:p>
        </p:txBody>
      </p:sp>
      <p:sp>
        <p:nvSpPr>
          <p:cNvPr id="13" name="TextBox 6">
            <a:extLst>
              <a:ext uri="{FF2B5EF4-FFF2-40B4-BE49-F238E27FC236}">
                <a16:creationId xmlns:a16="http://schemas.microsoft.com/office/drawing/2014/main" id="{1DABD57D-2AF4-6A50-F328-DF55D9966B57}"/>
              </a:ext>
            </a:extLst>
          </p:cNvPr>
          <p:cNvSpPr txBox="1"/>
          <p:nvPr/>
        </p:nvSpPr>
        <p:spPr>
          <a:xfrm>
            <a:off x="197069" y="1313792"/>
            <a:ext cx="3216165" cy="14773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cs typeface="Calibri"/>
              </a:rPr>
              <a:t>The reflections from the damage zone are clearly visible in the seismic traces and are distinct from those of the cavern.</a:t>
            </a:r>
            <a:endParaRPr lang="en-US" dirty="0"/>
          </a:p>
        </p:txBody>
      </p:sp>
      <p:graphicFrame>
        <p:nvGraphicFramePr>
          <p:cNvPr id="15" name="Table 14">
            <a:extLst>
              <a:ext uri="{FF2B5EF4-FFF2-40B4-BE49-F238E27FC236}">
                <a16:creationId xmlns:a16="http://schemas.microsoft.com/office/drawing/2014/main" id="{977EC43F-AB58-03C9-3C01-A5912E8371BC}"/>
              </a:ext>
            </a:extLst>
          </p:cNvPr>
          <p:cNvGraphicFramePr>
            <a:graphicFrameLocks noGrp="1"/>
          </p:cNvGraphicFramePr>
          <p:nvPr>
            <p:extLst>
              <p:ext uri="{D42A27DB-BD31-4B8C-83A1-F6EECF244321}">
                <p14:modId xmlns:p14="http://schemas.microsoft.com/office/powerpoint/2010/main" val="2403014865"/>
              </p:ext>
            </p:extLst>
          </p:nvPr>
        </p:nvGraphicFramePr>
        <p:xfrm>
          <a:off x="214148" y="2731113"/>
          <a:ext cx="3276600" cy="4023360"/>
        </p:xfrm>
        <a:graphic>
          <a:graphicData uri="http://schemas.openxmlformats.org/drawingml/2006/table">
            <a:tbl>
              <a:tblPr firstRow="1" bandRow="1">
                <a:tableStyleId>{5C22544A-7EE6-4342-B048-85BDC9FD1C3A}</a:tableStyleId>
              </a:tblPr>
              <a:tblGrid>
                <a:gridCol w="628650">
                  <a:extLst>
                    <a:ext uri="{9D8B030D-6E8A-4147-A177-3AD203B41FA5}">
                      <a16:colId xmlns:a16="http://schemas.microsoft.com/office/drawing/2014/main" val="322971467"/>
                    </a:ext>
                  </a:extLst>
                </a:gridCol>
                <a:gridCol w="2647950">
                  <a:extLst>
                    <a:ext uri="{9D8B030D-6E8A-4147-A177-3AD203B41FA5}">
                      <a16:colId xmlns:a16="http://schemas.microsoft.com/office/drawing/2014/main" val="1014545804"/>
                    </a:ext>
                  </a:extLst>
                </a:gridCol>
              </a:tblGrid>
              <a:tr h="0">
                <a:tc gridSpan="2">
                  <a:txBody>
                    <a:bodyPr/>
                    <a:lstStyle/>
                    <a:p>
                      <a:pPr algn="l" fontAlgn="base"/>
                      <a:r>
                        <a:rPr lang="en-US" sz="1800">
                          <a:effectLst/>
                        </a:rPr>
                        <a:t>Nomenclature​</a:t>
                      </a:r>
                      <a:endParaRPr lang="en-US" b="1" i="0">
                        <a:solidFill>
                          <a:srgbClr val="FFFFFF"/>
                        </a:solidFill>
                        <a:effectLst/>
                      </a:endParaRPr>
                    </a:p>
                  </a:txBody>
                  <a:tcPr anchor="ctr"/>
                </a:tc>
                <a:tc hMerge="1">
                  <a:txBody>
                    <a:bodyPr/>
                    <a:lstStyle/>
                    <a:p>
                      <a:endParaRPr lang="en-US"/>
                    </a:p>
                  </a:txBody>
                  <a:tcPr/>
                </a:tc>
                <a:extLst>
                  <a:ext uri="{0D108BD9-81ED-4DB2-BD59-A6C34878D82A}">
                    <a16:rowId xmlns:a16="http://schemas.microsoft.com/office/drawing/2014/main" val="3238439150"/>
                  </a:ext>
                </a:extLst>
              </a:tr>
              <a:tr h="0">
                <a:tc>
                  <a:txBody>
                    <a:bodyPr/>
                    <a:lstStyle/>
                    <a:p>
                      <a:pPr algn="l" fontAlgn="base"/>
                      <a:r>
                        <a:rPr lang="en-US" sz="1800">
                          <a:effectLst/>
                        </a:rPr>
                        <a:t>DP ​</a:t>
                      </a:r>
                      <a:endParaRPr lang="en-US" b="0" i="0">
                        <a:solidFill>
                          <a:srgbClr val="000000"/>
                        </a:solidFill>
                        <a:effectLst/>
                      </a:endParaRPr>
                    </a:p>
                  </a:txBody>
                  <a:tcPr anchor="ctr"/>
                </a:tc>
                <a:tc>
                  <a:txBody>
                    <a:bodyPr/>
                    <a:lstStyle/>
                    <a:p>
                      <a:pPr algn="l" fontAlgn="base"/>
                      <a:r>
                        <a:rPr lang="en-US" sz="1800" u="none" strike="noStrike">
                          <a:effectLst/>
                        </a:rPr>
                        <a:t>Direct P-wave </a:t>
                      </a:r>
                      <a:r>
                        <a:rPr lang="en-US" sz="1800">
                          <a:effectLst/>
                        </a:rPr>
                        <a:t>​</a:t>
                      </a:r>
                      <a:endParaRPr lang="en-US" b="0" i="0">
                        <a:solidFill>
                          <a:srgbClr val="000000"/>
                        </a:solidFill>
                        <a:effectLst/>
                      </a:endParaRPr>
                    </a:p>
                  </a:txBody>
                  <a:tcPr anchor="ctr"/>
                </a:tc>
                <a:extLst>
                  <a:ext uri="{0D108BD9-81ED-4DB2-BD59-A6C34878D82A}">
                    <a16:rowId xmlns:a16="http://schemas.microsoft.com/office/drawing/2014/main" val="2463178917"/>
                  </a:ext>
                </a:extLst>
              </a:tr>
              <a:tr h="0">
                <a:tc>
                  <a:txBody>
                    <a:bodyPr/>
                    <a:lstStyle/>
                    <a:p>
                      <a:pPr algn="l" fontAlgn="base"/>
                      <a:r>
                        <a:rPr lang="en-US" sz="1800">
                          <a:effectLst/>
                        </a:rPr>
                        <a:t>DS  ​</a:t>
                      </a:r>
                      <a:endParaRPr lang="en-US" b="0" i="0">
                        <a:solidFill>
                          <a:srgbClr val="000000"/>
                        </a:solidFill>
                        <a:effectLst/>
                      </a:endParaRPr>
                    </a:p>
                  </a:txBody>
                  <a:tcPr anchor="ctr"/>
                </a:tc>
                <a:tc>
                  <a:txBody>
                    <a:bodyPr/>
                    <a:lstStyle/>
                    <a:p>
                      <a:pPr algn="l" fontAlgn="base"/>
                      <a:r>
                        <a:rPr lang="en-US" sz="1800" u="none" strike="noStrike">
                          <a:effectLst/>
                        </a:rPr>
                        <a:t>Direct S-wave</a:t>
                      </a:r>
                      <a:r>
                        <a:rPr lang="en-US" sz="1800">
                          <a:effectLst/>
                        </a:rPr>
                        <a:t>​</a:t>
                      </a:r>
                      <a:endParaRPr lang="en-US" b="0" i="0">
                        <a:solidFill>
                          <a:srgbClr val="000000"/>
                        </a:solidFill>
                        <a:effectLst/>
                      </a:endParaRPr>
                    </a:p>
                  </a:txBody>
                  <a:tcPr anchor="ctr"/>
                </a:tc>
                <a:extLst>
                  <a:ext uri="{0D108BD9-81ED-4DB2-BD59-A6C34878D82A}">
                    <a16:rowId xmlns:a16="http://schemas.microsoft.com/office/drawing/2014/main" val="3529710379"/>
                  </a:ext>
                </a:extLst>
              </a:tr>
              <a:tr h="0">
                <a:tc>
                  <a:txBody>
                    <a:bodyPr/>
                    <a:lstStyle/>
                    <a:p>
                      <a:pPr algn="l" fontAlgn="base"/>
                      <a:r>
                        <a:rPr lang="en-US" sz="1800">
                          <a:effectLst/>
                        </a:rPr>
                        <a:t>PP ​</a:t>
                      </a:r>
                      <a:endParaRPr lang="en-US" b="0" i="0">
                        <a:solidFill>
                          <a:srgbClr val="000000"/>
                        </a:solidFill>
                        <a:effectLst/>
                      </a:endParaRPr>
                    </a:p>
                  </a:txBody>
                  <a:tcPr anchor="ctr"/>
                </a:tc>
                <a:tc>
                  <a:txBody>
                    <a:bodyPr/>
                    <a:lstStyle/>
                    <a:p>
                      <a:pPr algn="l" fontAlgn="base"/>
                      <a:r>
                        <a:rPr lang="en-US" sz="1800" u="none" strike="noStrike">
                          <a:effectLst/>
                        </a:rPr>
                        <a:t>Reflected P-wave </a:t>
                      </a:r>
                      <a:r>
                        <a:rPr lang="en-US" sz="1800">
                          <a:effectLst/>
                        </a:rPr>
                        <a:t>​</a:t>
                      </a:r>
                      <a:endParaRPr lang="en-US" b="0" i="0">
                        <a:solidFill>
                          <a:srgbClr val="000000"/>
                        </a:solidFill>
                        <a:effectLst/>
                      </a:endParaRPr>
                    </a:p>
                  </a:txBody>
                  <a:tcPr anchor="ctr"/>
                </a:tc>
                <a:extLst>
                  <a:ext uri="{0D108BD9-81ED-4DB2-BD59-A6C34878D82A}">
                    <a16:rowId xmlns:a16="http://schemas.microsoft.com/office/drawing/2014/main" val="4069576394"/>
                  </a:ext>
                </a:extLst>
              </a:tr>
              <a:tr h="0">
                <a:tc>
                  <a:txBody>
                    <a:bodyPr/>
                    <a:lstStyle/>
                    <a:p>
                      <a:pPr algn="l" fontAlgn="base"/>
                      <a:r>
                        <a:rPr lang="en-US" sz="1800">
                          <a:effectLst/>
                        </a:rPr>
                        <a:t>PS ​</a:t>
                      </a:r>
                      <a:endParaRPr lang="en-US" b="0" i="0">
                        <a:solidFill>
                          <a:srgbClr val="000000"/>
                        </a:solidFill>
                        <a:effectLst/>
                      </a:endParaRPr>
                    </a:p>
                  </a:txBody>
                  <a:tcPr anchor="ctr"/>
                </a:tc>
                <a:tc>
                  <a:txBody>
                    <a:bodyPr/>
                    <a:lstStyle/>
                    <a:p>
                      <a:pPr algn="l" fontAlgn="base"/>
                      <a:r>
                        <a:rPr lang="en-US" sz="1800" u="none" strike="noStrike">
                          <a:effectLst/>
                        </a:rPr>
                        <a:t>Converted S-wave </a:t>
                      </a:r>
                      <a:r>
                        <a:rPr lang="en-US" sz="1800">
                          <a:effectLst/>
                        </a:rPr>
                        <a:t>​</a:t>
                      </a:r>
                      <a:endParaRPr lang="en-US" b="0" i="0">
                        <a:solidFill>
                          <a:srgbClr val="000000"/>
                        </a:solidFill>
                        <a:effectLst/>
                      </a:endParaRPr>
                    </a:p>
                  </a:txBody>
                  <a:tcPr anchor="ctr"/>
                </a:tc>
                <a:extLst>
                  <a:ext uri="{0D108BD9-81ED-4DB2-BD59-A6C34878D82A}">
                    <a16:rowId xmlns:a16="http://schemas.microsoft.com/office/drawing/2014/main" val="1644066713"/>
                  </a:ext>
                </a:extLst>
              </a:tr>
              <a:tr h="0">
                <a:tc>
                  <a:txBody>
                    <a:bodyPr/>
                    <a:lstStyle/>
                    <a:p>
                      <a:pPr algn="l" fontAlgn="base"/>
                      <a:r>
                        <a:rPr lang="en-US" sz="1800">
                          <a:effectLst/>
                        </a:rPr>
                        <a:t>SP ​</a:t>
                      </a:r>
                      <a:endParaRPr lang="en-US" b="0" i="0">
                        <a:solidFill>
                          <a:srgbClr val="000000"/>
                        </a:solidFill>
                        <a:effectLst/>
                      </a:endParaRPr>
                    </a:p>
                  </a:txBody>
                  <a:tcPr anchor="ctr"/>
                </a:tc>
                <a:tc>
                  <a:txBody>
                    <a:bodyPr/>
                    <a:lstStyle/>
                    <a:p>
                      <a:pPr algn="l" fontAlgn="base"/>
                      <a:r>
                        <a:rPr lang="en-US" sz="1800" u="none" strike="noStrike">
                          <a:effectLst/>
                        </a:rPr>
                        <a:t>Converted P-wave </a:t>
                      </a:r>
                      <a:r>
                        <a:rPr lang="en-US" sz="1800">
                          <a:effectLst/>
                        </a:rPr>
                        <a:t>​</a:t>
                      </a:r>
                      <a:endParaRPr lang="en-US" b="0" i="0">
                        <a:solidFill>
                          <a:srgbClr val="000000"/>
                        </a:solidFill>
                        <a:effectLst/>
                      </a:endParaRPr>
                    </a:p>
                  </a:txBody>
                  <a:tcPr anchor="ctr"/>
                </a:tc>
                <a:extLst>
                  <a:ext uri="{0D108BD9-81ED-4DB2-BD59-A6C34878D82A}">
                    <a16:rowId xmlns:a16="http://schemas.microsoft.com/office/drawing/2014/main" val="1908837271"/>
                  </a:ext>
                </a:extLst>
              </a:tr>
              <a:tr h="0">
                <a:tc>
                  <a:txBody>
                    <a:bodyPr/>
                    <a:lstStyle/>
                    <a:p>
                      <a:pPr algn="l" fontAlgn="base"/>
                      <a:r>
                        <a:rPr lang="en-US" sz="1800">
                          <a:effectLst/>
                        </a:rPr>
                        <a:t>SS ​</a:t>
                      </a:r>
                      <a:endParaRPr lang="en-US" b="0" i="0">
                        <a:solidFill>
                          <a:srgbClr val="000000"/>
                        </a:solidFill>
                        <a:effectLst/>
                      </a:endParaRPr>
                    </a:p>
                  </a:txBody>
                  <a:tcPr anchor="ctr"/>
                </a:tc>
                <a:tc>
                  <a:txBody>
                    <a:bodyPr/>
                    <a:lstStyle/>
                    <a:p>
                      <a:pPr algn="l" fontAlgn="base"/>
                      <a:r>
                        <a:rPr lang="en-US" sz="1800" u="none" strike="noStrike">
                          <a:effectLst/>
                        </a:rPr>
                        <a:t>Reflected S-wave </a:t>
                      </a:r>
                      <a:r>
                        <a:rPr lang="en-US" sz="1800">
                          <a:effectLst/>
                        </a:rPr>
                        <a:t>​</a:t>
                      </a:r>
                      <a:endParaRPr lang="en-US" b="0" i="0">
                        <a:solidFill>
                          <a:srgbClr val="000000"/>
                        </a:solidFill>
                        <a:effectLst/>
                      </a:endParaRPr>
                    </a:p>
                  </a:txBody>
                  <a:tcPr anchor="ctr"/>
                </a:tc>
                <a:extLst>
                  <a:ext uri="{0D108BD9-81ED-4DB2-BD59-A6C34878D82A}">
                    <a16:rowId xmlns:a16="http://schemas.microsoft.com/office/drawing/2014/main" val="2181281328"/>
                  </a:ext>
                </a:extLst>
              </a:tr>
              <a:tr h="0">
                <a:tc>
                  <a:txBody>
                    <a:bodyPr/>
                    <a:lstStyle/>
                    <a:p>
                      <a:pPr algn="l" fontAlgn="base"/>
                      <a:r>
                        <a:rPr lang="en-US" sz="1800">
                          <a:effectLst/>
                        </a:rPr>
                        <a:t>PPP ​</a:t>
                      </a:r>
                      <a:endParaRPr lang="en-US" b="0" i="0">
                        <a:solidFill>
                          <a:srgbClr val="000000"/>
                        </a:solidFill>
                        <a:effectLst/>
                      </a:endParaRPr>
                    </a:p>
                  </a:txBody>
                  <a:tcPr anchor="ctr"/>
                </a:tc>
                <a:tc>
                  <a:txBody>
                    <a:bodyPr/>
                    <a:lstStyle/>
                    <a:p>
                      <a:pPr algn="l" fontAlgn="base"/>
                      <a:r>
                        <a:rPr lang="en-US" sz="1800" u="none" strike="noStrike">
                          <a:effectLst/>
                        </a:rPr>
                        <a:t>PP reflected as P-wave </a:t>
                      </a:r>
                      <a:r>
                        <a:rPr lang="en-US" sz="1800">
                          <a:effectLst/>
                        </a:rPr>
                        <a:t>​</a:t>
                      </a:r>
                      <a:endParaRPr lang="en-US" b="0" i="0">
                        <a:solidFill>
                          <a:srgbClr val="000000"/>
                        </a:solidFill>
                        <a:effectLst/>
                      </a:endParaRPr>
                    </a:p>
                  </a:txBody>
                  <a:tcPr anchor="ctr"/>
                </a:tc>
                <a:extLst>
                  <a:ext uri="{0D108BD9-81ED-4DB2-BD59-A6C34878D82A}">
                    <a16:rowId xmlns:a16="http://schemas.microsoft.com/office/drawing/2014/main" val="887966706"/>
                  </a:ext>
                </a:extLst>
              </a:tr>
              <a:tr h="0">
                <a:tc>
                  <a:txBody>
                    <a:bodyPr/>
                    <a:lstStyle/>
                    <a:p>
                      <a:pPr algn="l" fontAlgn="base"/>
                      <a:r>
                        <a:rPr lang="en-US" sz="1800">
                          <a:effectLst/>
                        </a:rPr>
                        <a:t>PPS ​</a:t>
                      </a:r>
                      <a:endParaRPr lang="en-US" b="0" i="0">
                        <a:solidFill>
                          <a:srgbClr val="000000"/>
                        </a:solidFill>
                        <a:effectLst/>
                      </a:endParaRPr>
                    </a:p>
                  </a:txBody>
                  <a:tcPr anchor="ctr"/>
                </a:tc>
                <a:tc>
                  <a:txBody>
                    <a:bodyPr/>
                    <a:lstStyle/>
                    <a:p>
                      <a:pPr algn="l" fontAlgn="base"/>
                      <a:r>
                        <a:rPr lang="en-US" sz="1800" u="none" strike="noStrike">
                          <a:effectLst/>
                        </a:rPr>
                        <a:t>PP converted to S-wave </a:t>
                      </a:r>
                      <a:r>
                        <a:rPr lang="en-US" sz="1800">
                          <a:effectLst/>
                        </a:rPr>
                        <a:t>​</a:t>
                      </a:r>
                      <a:endParaRPr lang="en-US" b="0" i="0">
                        <a:solidFill>
                          <a:srgbClr val="000000"/>
                        </a:solidFill>
                        <a:effectLst/>
                      </a:endParaRPr>
                    </a:p>
                  </a:txBody>
                  <a:tcPr anchor="ctr"/>
                </a:tc>
                <a:extLst>
                  <a:ext uri="{0D108BD9-81ED-4DB2-BD59-A6C34878D82A}">
                    <a16:rowId xmlns:a16="http://schemas.microsoft.com/office/drawing/2014/main" val="581111581"/>
                  </a:ext>
                </a:extLst>
              </a:tr>
              <a:tr h="0">
                <a:tc>
                  <a:txBody>
                    <a:bodyPr/>
                    <a:lstStyle/>
                    <a:p>
                      <a:pPr algn="l" fontAlgn="base"/>
                      <a:r>
                        <a:rPr lang="en-US" sz="1800">
                          <a:effectLst/>
                        </a:rPr>
                        <a:t>cv ​</a:t>
                      </a:r>
                      <a:endParaRPr lang="en-US" b="0" i="0">
                        <a:solidFill>
                          <a:srgbClr val="000000"/>
                        </a:solidFill>
                        <a:effectLst/>
                      </a:endParaRPr>
                    </a:p>
                  </a:txBody>
                  <a:tcPr anchor="ctr"/>
                </a:tc>
                <a:tc>
                  <a:txBody>
                    <a:bodyPr/>
                    <a:lstStyle/>
                    <a:p>
                      <a:pPr algn="l" fontAlgn="base"/>
                      <a:r>
                        <a:rPr lang="en-US" sz="1800" u="none" strike="noStrike">
                          <a:effectLst/>
                        </a:rPr>
                        <a:t>Reflected from cavern </a:t>
                      </a:r>
                      <a:r>
                        <a:rPr lang="en-US" sz="1800">
                          <a:effectLst/>
                        </a:rPr>
                        <a:t>​</a:t>
                      </a:r>
                      <a:endParaRPr lang="en-US" b="0" i="0">
                        <a:solidFill>
                          <a:srgbClr val="000000"/>
                        </a:solidFill>
                        <a:effectLst/>
                      </a:endParaRPr>
                    </a:p>
                  </a:txBody>
                  <a:tcPr anchor="ctr"/>
                </a:tc>
                <a:extLst>
                  <a:ext uri="{0D108BD9-81ED-4DB2-BD59-A6C34878D82A}">
                    <a16:rowId xmlns:a16="http://schemas.microsoft.com/office/drawing/2014/main" val="646786494"/>
                  </a:ext>
                </a:extLst>
              </a:tr>
              <a:tr h="0">
                <a:tc>
                  <a:txBody>
                    <a:bodyPr/>
                    <a:lstStyle/>
                    <a:p>
                      <a:pPr algn="l" fontAlgn="base"/>
                      <a:r>
                        <a:rPr lang="en-US" sz="1800">
                          <a:effectLst/>
                        </a:rPr>
                        <a:t>zf ​</a:t>
                      </a:r>
                      <a:endParaRPr lang="en-US" b="0" i="0">
                        <a:solidFill>
                          <a:srgbClr val="000000"/>
                        </a:solidFill>
                        <a:effectLst/>
                      </a:endParaRPr>
                    </a:p>
                  </a:txBody>
                  <a:tcPr anchor="ctr"/>
                </a:tc>
                <a:tc>
                  <a:txBody>
                    <a:bodyPr/>
                    <a:lstStyle/>
                    <a:p>
                      <a:pPr algn="l" fontAlgn="base"/>
                      <a:r>
                        <a:rPr lang="en-US" sz="1800" u="none" strike="noStrike">
                          <a:effectLst/>
                        </a:rPr>
                        <a:t>Reflected from frag. zone </a:t>
                      </a:r>
                      <a:r>
                        <a:rPr lang="en-US" sz="1800">
                          <a:effectLst/>
                        </a:rPr>
                        <a:t>​</a:t>
                      </a:r>
                      <a:endParaRPr lang="en-US" b="0" i="0">
                        <a:solidFill>
                          <a:srgbClr val="000000"/>
                        </a:solidFill>
                        <a:effectLst/>
                      </a:endParaRPr>
                    </a:p>
                  </a:txBody>
                  <a:tcPr anchor="ctr"/>
                </a:tc>
                <a:extLst>
                  <a:ext uri="{0D108BD9-81ED-4DB2-BD59-A6C34878D82A}">
                    <a16:rowId xmlns:a16="http://schemas.microsoft.com/office/drawing/2014/main" val="3530928876"/>
                  </a:ext>
                </a:extLst>
              </a:tr>
            </a:tbl>
          </a:graphicData>
        </a:graphic>
      </p:graphicFrame>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lIns="91440" tIns="45720" rIns="91440" bIns="45720"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a:cs typeface="Arial"/>
              </a:rPr>
              <a:t>P2.2-354</a:t>
            </a:r>
            <a:endParaRPr lang="en-US" sz="1200" dirty="0">
              <a:solidFill>
                <a:schemeClr val="bg1"/>
              </a:solidFill>
              <a:latin typeface="Arial"/>
              <a:cs typeface="Arial"/>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722C51DB-3BFF-9CB0-91DB-B8EF3F73332A}"/>
              </a:ext>
            </a:extLst>
          </p:cNvPr>
          <p:cNvPicPr>
            <a:picLocks noChangeAspect="1"/>
          </p:cNvPicPr>
          <p:nvPr/>
        </p:nvPicPr>
        <p:blipFill rotWithShape="1">
          <a:blip r:embed="rId2"/>
          <a:srcRect t="-1492" r="-19" b="35955"/>
          <a:stretch/>
        </p:blipFill>
        <p:spPr>
          <a:xfrm>
            <a:off x="10671173" y="192797"/>
            <a:ext cx="1271988" cy="833473"/>
          </a:xfrm>
          <a:prstGeom prst="rect">
            <a:avLst/>
          </a:prstGeom>
        </p:spPr>
      </p:pic>
      <p:sp>
        <p:nvSpPr>
          <p:cNvPr id="8" name="Title 1">
            <a:extLst>
              <a:ext uri="{FF2B5EF4-FFF2-40B4-BE49-F238E27FC236}">
                <a16:creationId xmlns:a16="http://schemas.microsoft.com/office/drawing/2014/main" id="{61E7A284-C716-046F-2BF1-9E5B57F27E74}"/>
              </a:ext>
            </a:extLst>
          </p:cNvPr>
          <p:cNvSpPr txBox="1">
            <a:spLocks/>
          </p:cNvSpPr>
          <p:nvPr/>
        </p:nvSpPr>
        <p:spPr>
          <a:xfrm>
            <a:off x="2193009" y="266330"/>
            <a:ext cx="8021508" cy="572430"/>
          </a:xfrm>
          <a:prstGeom prst="rect">
            <a:avLst/>
          </a:prstGeom>
        </p:spPr>
        <p:txBody>
          <a:bodyPr lIns="91440" tIns="45720" rIns="91440" bIns="45720" anchor="ct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a:solidFill>
                  <a:schemeClr val="bg1"/>
                </a:solidFill>
                <a:latin typeface="Arial"/>
                <a:cs typeface="Arial"/>
              </a:rPr>
              <a:t>Conclusions</a:t>
            </a:r>
            <a:endParaRPr lang="en-US" sz="1800" dirty="0">
              <a:solidFill>
                <a:schemeClr val="bg1"/>
              </a:solidFill>
              <a:latin typeface="Arial" panose="020B0604020202020204" pitchFamily="34" charset="0"/>
              <a:cs typeface="Arial" panose="020B0604020202020204" pitchFamily="34" charset="0"/>
            </a:endParaRPr>
          </a:p>
        </p:txBody>
      </p:sp>
      <p:sp>
        <p:nvSpPr>
          <p:cNvPr id="9" name="TextBox 2">
            <a:extLst>
              <a:ext uri="{FF2B5EF4-FFF2-40B4-BE49-F238E27FC236}">
                <a16:creationId xmlns:a16="http://schemas.microsoft.com/office/drawing/2014/main" id="{6A3743C6-894E-09D8-8C4A-AD63C8D7E492}"/>
              </a:ext>
            </a:extLst>
          </p:cNvPr>
          <p:cNvSpPr txBox="1"/>
          <p:nvPr/>
        </p:nvSpPr>
        <p:spPr>
          <a:xfrm>
            <a:off x="468702" y="1489495"/>
            <a:ext cx="9744973" cy="501675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a:buChar char="•"/>
            </a:pPr>
            <a:r>
              <a:rPr lang="en-US" sz="2000" dirty="0">
                <a:latin typeface="Arial"/>
                <a:cs typeface="Arial"/>
              </a:rPr>
              <a:t>SEM solves satisfactorily the problem of a cavern with quadrilateral elements, although the size of the structure is small compared with the half space that is discretized.</a:t>
            </a:r>
            <a:endParaRPr lang="en-US" sz="2000" dirty="0">
              <a:latin typeface="Arial"/>
              <a:cs typeface="Calibri" panose="020F0502020204030204"/>
            </a:endParaRPr>
          </a:p>
          <a:p>
            <a:endParaRPr lang="en-US" sz="2000" dirty="0">
              <a:latin typeface="Arial"/>
              <a:cs typeface="Arial"/>
            </a:endParaRPr>
          </a:p>
          <a:p>
            <a:pPr marL="342900" indent="-342900">
              <a:buFont typeface="Arial"/>
              <a:buChar char="•"/>
            </a:pPr>
            <a:r>
              <a:rPr lang="en-US" sz="2000" dirty="0">
                <a:latin typeface="Arial"/>
                <a:cs typeface="Arial"/>
              </a:rPr>
              <a:t>The behavior of a cavern can be distinguished from that of a cave in the seismic data. We can observe in the gathers the effect of both the fragmented zone and the cavity separately. </a:t>
            </a:r>
            <a:r>
              <a:rPr lang="en-US" sz="2000" b="1" dirty="0">
                <a:solidFill>
                  <a:srgbClr val="FF0000"/>
                </a:solidFill>
                <a:latin typeface="Arial"/>
                <a:cs typeface="Arial"/>
              </a:rPr>
              <a:t>The cavern has a particular behavior in seismic data: it acts as two concentric diffractor bodies.</a:t>
            </a:r>
            <a:endParaRPr lang="en-US" sz="2000" b="1">
              <a:solidFill>
                <a:srgbClr val="FF0000"/>
              </a:solidFill>
              <a:latin typeface="Arial"/>
              <a:cs typeface="Calibri"/>
            </a:endParaRPr>
          </a:p>
          <a:p>
            <a:endParaRPr lang="en-US" sz="2000" dirty="0">
              <a:latin typeface="Arial"/>
              <a:cs typeface="Arial"/>
            </a:endParaRPr>
          </a:p>
          <a:p>
            <a:pPr marL="342900" indent="-342900">
              <a:buFont typeface="Arial"/>
              <a:buChar char="•"/>
            </a:pPr>
            <a:r>
              <a:rPr lang="en-US" sz="2000" dirty="0">
                <a:latin typeface="Arial"/>
                <a:cs typeface="Arial"/>
              </a:rPr>
              <a:t>Our conclusions are based on simplified models, without heterogeneities, topography, fractures, attenuation and other features that will make the data interpretation more involved. </a:t>
            </a:r>
            <a:endParaRPr lang="en-US" sz="2000">
              <a:latin typeface="Arial"/>
              <a:cs typeface="Calibri"/>
            </a:endParaRPr>
          </a:p>
          <a:p>
            <a:endParaRPr lang="en-US" sz="2000" dirty="0">
              <a:latin typeface="Arial"/>
              <a:cs typeface="Arial"/>
            </a:endParaRPr>
          </a:p>
          <a:p>
            <a:pPr marL="342900" indent="-342900">
              <a:buFont typeface="Arial"/>
              <a:buChar char="•"/>
            </a:pPr>
            <a:r>
              <a:rPr lang="en-US" sz="2000" dirty="0">
                <a:latin typeface="Arial"/>
                <a:cs typeface="Arial"/>
              </a:rPr>
              <a:t>We have performed 2D experiments with previous knowledge of the location of the caverns, whereas in an OSI the cavern is a 3D feature in an uncertain location.</a:t>
            </a:r>
            <a:endParaRPr lang="en-US">
              <a:cs typeface="Calibri"/>
            </a:endParaRPr>
          </a:p>
        </p:txBody>
      </p:sp>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lIns="91440" tIns="45720" rIns="91440" bIns="45720"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a:cs typeface="Arial"/>
              </a:rPr>
              <a:t>P2.2-354</a:t>
            </a:r>
            <a:endParaRPr lang="en-US" sz="1200" dirty="0">
              <a:solidFill>
                <a:schemeClr val="bg1"/>
              </a:solidFill>
              <a:latin typeface="Arial"/>
              <a:cs typeface="Arial"/>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5C4137A8-366D-BBA0-1B7E-BAE6A335800C}"/>
              </a:ext>
            </a:extLst>
          </p:cNvPr>
          <p:cNvPicPr>
            <a:picLocks noChangeAspect="1"/>
          </p:cNvPicPr>
          <p:nvPr/>
        </p:nvPicPr>
        <p:blipFill rotWithShape="1">
          <a:blip r:embed="rId2"/>
          <a:srcRect t="-1492" r="-19" b="35955"/>
          <a:stretch/>
        </p:blipFill>
        <p:spPr>
          <a:xfrm>
            <a:off x="10671173" y="192797"/>
            <a:ext cx="1271988" cy="833473"/>
          </a:xfrm>
          <a:prstGeom prst="rect">
            <a:avLst/>
          </a:prstGeom>
        </p:spPr>
      </p:pic>
      <p:sp>
        <p:nvSpPr>
          <p:cNvPr id="8" name="Title 1">
            <a:extLst>
              <a:ext uri="{FF2B5EF4-FFF2-40B4-BE49-F238E27FC236}">
                <a16:creationId xmlns:a16="http://schemas.microsoft.com/office/drawing/2014/main" id="{F0864A2E-3381-501F-1444-35ED39A102FE}"/>
              </a:ext>
            </a:extLst>
          </p:cNvPr>
          <p:cNvSpPr txBox="1">
            <a:spLocks/>
          </p:cNvSpPr>
          <p:nvPr/>
        </p:nvSpPr>
        <p:spPr>
          <a:xfrm>
            <a:off x="2193009" y="266330"/>
            <a:ext cx="8021508" cy="559293"/>
          </a:xfrm>
          <a:prstGeom prst="rect">
            <a:avLst/>
          </a:prstGeom>
        </p:spPr>
        <p:txBody>
          <a:bodyPr lIns="91440" tIns="45720" rIns="91440" bIns="45720" anchor="ct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a:solidFill>
                  <a:schemeClr val="bg1"/>
                </a:solidFill>
                <a:latin typeface="Arial"/>
                <a:cs typeface="Arial"/>
              </a:rPr>
              <a:t>References</a:t>
            </a:r>
            <a:endParaRPr lang="en-US" sz="1800" dirty="0">
              <a:solidFill>
                <a:schemeClr val="bg1"/>
              </a:solidFill>
              <a:latin typeface="Arial" panose="020B0604020202020204" pitchFamily="34" charset="0"/>
              <a:cs typeface="Arial" panose="020B0604020202020204" pitchFamily="34" charset="0"/>
            </a:endParaRPr>
          </a:p>
        </p:txBody>
      </p:sp>
      <p:sp>
        <p:nvSpPr>
          <p:cNvPr id="9" name="TextBox 2">
            <a:extLst>
              <a:ext uri="{FF2B5EF4-FFF2-40B4-BE49-F238E27FC236}">
                <a16:creationId xmlns:a16="http://schemas.microsoft.com/office/drawing/2014/main" id="{58662C91-EE9C-817B-2A32-B05D2F53CCEA}"/>
              </a:ext>
            </a:extLst>
          </p:cNvPr>
          <p:cNvSpPr txBox="1"/>
          <p:nvPr/>
        </p:nvSpPr>
        <p:spPr>
          <a:xfrm>
            <a:off x="526212" y="1575758"/>
            <a:ext cx="9845614" cy="501675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Arial"/>
                <a:cs typeface="Arial"/>
              </a:rPr>
              <a:t>Boardman, C. R., D. D. Rabb, and R. D. McArthur, 1964, Responses of four rock mediums to contained nuclear explosions: Journal of Geophysical Research, 69, 3457–3469.</a:t>
            </a:r>
            <a:endParaRPr lang="en-US" dirty="0"/>
          </a:p>
          <a:p>
            <a:br>
              <a:rPr lang="en-US" sz="2000" dirty="0">
                <a:latin typeface="Arial"/>
              </a:rPr>
            </a:br>
            <a:r>
              <a:rPr lang="en-US" sz="2000" dirty="0">
                <a:latin typeface="Arial"/>
                <a:cs typeface="Arial"/>
              </a:rPr>
              <a:t>De Basabe, J. D., and M. K. Sen, 2007, Grid dispersion and stability criteria of some common finite-element methods for acoustic and elastic wave equations: Geophysics, 72, T81–T95.</a:t>
            </a:r>
            <a:endParaRPr lang="en-US" dirty="0">
              <a:latin typeface="Calibri" panose="020F0502020204030204"/>
              <a:cs typeface="Calibri" panose="020F0502020204030204"/>
            </a:endParaRPr>
          </a:p>
          <a:p>
            <a:endParaRPr lang="en-US" sz="2000" dirty="0">
              <a:latin typeface="Arial"/>
              <a:cs typeface="Arial"/>
            </a:endParaRPr>
          </a:p>
          <a:p>
            <a:r>
              <a:rPr lang="en-US" sz="2000" dirty="0">
                <a:latin typeface="Arial"/>
                <a:cs typeface="Arial"/>
              </a:rPr>
              <a:t>De Basabe, J. D., and M. K. Sen,  2010, Stability of the high-order finite elements for acoustic or elastic wave propagation with high-order time stepping: Geophysical Journal International, 181, 577–590.</a:t>
            </a:r>
            <a:endParaRPr lang="en-US" dirty="0">
              <a:latin typeface="Calibri" panose="020F0502020204030204"/>
              <a:cs typeface="Calibri"/>
            </a:endParaRPr>
          </a:p>
          <a:p>
            <a:br>
              <a:rPr lang="en-US" sz="2000" dirty="0">
                <a:latin typeface="Arial"/>
              </a:rPr>
            </a:br>
            <a:r>
              <a:rPr lang="en-US" sz="2000" dirty="0">
                <a:latin typeface="Arial"/>
                <a:cs typeface="Arial"/>
              </a:rPr>
              <a:t>Ortiz-Aguilar, S., J. D. De Basabe, M. Gonzalez-Escobar, and V. Magar, 2020, </a:t>
            </a:r>
            <a:r>
              <a:rPr lang="en-US" sz="2000" b="1" dirty="0">
                <a:latin typeface="Arial"/>
                <a:cs typeface="Arial"/>
              </a:rPr>
              <a:t>Theoretical signature of a cavern created by an underground nuclear explosion in 2-D exploration seismic data</a:t>
            </a:r>
            <a:r>
              <a:rPr lang="en-US" sz="2000" dirty="0">
                <a:latin typeface="Arial"/>
                <a:cs typeface="Arial"/>
              </a:rPr>
              <a:t>: Geophysical Journal International, 221, 1789–1801.</a:t>
            </a:r>
            <a:endParaRPr lang="en-US" dirty="0">
              <a:cs typeface="Calibri"/>
            </a:endParaRPr>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2901</TotalTime>
  <Words>397</Words>
  <Application>Microsoft Office PowerPoint</Application>
  <PresentationFormat>Widescreen</PresentationFormat>
  <Paragraphs>49</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MIALLE Pierrick</cp:lastModifiedBy>
  <cp:revision>104</cp:revision>
  <dcterms:created xsi:type="dcterms:W3CDTF">2023-04-18T13:25:54Z</dcterms:created>
  <dcterms:modified xsi:type="dcterms:W3CDTF">2023-06-06T02:38:09Z</dcterms:modified>
</cp:coreProperties>
</file>