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9926638" cy="14301788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83" d="100"/>
          <a:sy n="83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573"/>
          </a:xfrm>
          <a:prstGeom prst="rect">
            <a:avLst/>
          </a:prstGeom>
        </p:spPr>
        <p:txBody>
          <a:bodyPr vert="horz" lIns="138440" tIns="69220" rIns="138440" bIns="69220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573"/>
          </a:xfrm>
          <a:prstGeom prst="rect">
            <a:avLst/>
          </a:prstGeom>
        </p:spPr>
        <p:txBody>
          <a:bodyPr vert="horz" lIns="138440" tIns="69220" rIns="138440" bIns="69220" rtlCol="0"/>
          <a:lstStyle>
            <a:lvl1pPr algn="r">
              <a:defRPr sz="1800"/>
            </a:lvl1pPr>
          </a:lstStyle>
          <a:p>
            <a:fld id="{2304355C-6051-4B7C-9ABC-33135CDFD56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1787525"/>
            <a:ext cx="8580438" cy="4827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40" tIns="69220" rIns="138440" bIns="692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6882735"/>
            <a:ext cx="7941310" cy="5631329"/>
          </a:xfrm>
          <a:prstGeom prst="rect">
            <a:avLst/>
          </a:prstGeom>
        </p:spPr>
        <p:txBody>
          <a:bodyPr vert="horz" lIns="138440" tIns="69220" rIns="138440" bIns="692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584217"/>
            <a:ext cx="4301543" cy="717572"/>
          </a:xfrm>
          <a:prstGeom prst="rect">
            <a:avLst/>
          </a:prstGeom>
        </p:spPr>
        <p:txBody>
          <a:bodyPr vert="horz" lIns="138440" tIns="69220" rIns="138440" bIns="69220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13584217"/>
            <a:ext cx="4301543" cy="717572"/>
          </a:xfrm>
          <a:prstGeom prst="rect">
            <a:avLst/>
          </a:prstGeom>
        </p:spPr>
        <p:txBody>
          <a:bodyPr vert="horz" lIns="138440" tIns="69220" rIns="138440" bIns="69220" rtlCol="0" anchor="b"/>
          <a:lstStyle>
            <a:lvl1pPr algn="r">
              <a:defRPr sz="1800"/>
            </a:lvl1pPr>
          </a:lstStyle>
          <a:p>
            <a:fld id="{B11BE18E-335F-49B3-BF45-01AD324E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BE18E-335F-49B3-BF45-01AD324E5C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69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P2.2-576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Inspection in Challenging Environments</a:t>
            </a: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Feihong Kuang, Gustavo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Haquin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Gerade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Planning and Operations Section, OSI Division, the Comprehensive Nuclear-test-ban Treaty Organization (CTBTO)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0D731B-1EA8-E750-B134-9F0B7425FC83}"/>
              </a:ext>
            </a:extLst>
          </p:cNvPr>
          <p:cNvSpPr txBox="1"/>
          <p:nvPr/>
        </p:nvSpPr>
        <p:spPr>
          <a:xfrm>
            <a:off x="5322535" y="1493617"/>
            <a:ext cx="3773436" cy="1823576"/>
          </a:xfrm>
          <a:prstGeom prst="rect">
            <a:avLst/>
          </a:prstGeom>
          <a:noFill/>
        </p:spPr>
        <p:txBody>
          <a:bodyPr wrap="square" lIns="36000" rIns="72000">
            <a:spAutoFit/>
          </a:bodyPr>
          <a:lstStyle/>
          <a:p>
            <a:pPr marL="180975" indent="-18097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100" dirty="0"/>
              <a:t>Tremendous efforts have been put on the development of OSI capability since the Treaty was signed, such as OSI related field exercises, training courses, workshops and many other activities; and it achieves a lot, such as inspection technique, methodology, documentation and many other OSI capabilities.</a:t>
            </a:r>
          </a:p>
          <a:p>
            <a:pPr marL="180975" indent="-18097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zh-CN" sz="1100" dirty="0"/>
              <a:t>Most </a:t>
            </a:r>
            <a:r>
              <a:rPr lang="en-GB" sz="1100" dirty="0"/>
              <a:t>of these activities and achievements are focused on moderate climate, low vegetation and gentle topography environments. If the environment changes, how the inspection team can achieve its OSI mission?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C4684-A882-122F-2B78-0FF5AFBF0383}"/>
              </a:ext>
            </a:extLst>
          </p:cNvPr>
          <p:cNvSpPr txBox="1"/>
          <p:nvPr/>
        </p:nvSpPr>
        <p:spPr>
          <a:xfrm>
            <a:off x="6728391" y="1174459"/>
            <a:ext cx="986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Introduction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F9EB490-0C0F-825D-E68E-406C8F9BE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9" y="1405572"/>
            <a:ext cx="5164396" cy="19985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9348ECC-9FCA-6BCF-AA41-945F4F5C3C06}"/>
              </a:ext>
            </a:extLst>
          </p:cNvPr>
          <p:cNvSpPr txBox="1"/>
          <p:nvPr/>
        </p:nvSpPr>
        <p:spPr>
          <a:xfrm>
            <a:off x="1563995" y="1267072"/>
            <a:ext cx="2263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Nuclear Test Explosion Scenarios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B0B68C-1ACD-D301-9A88-F064462004F4}"/>
              </a:ext>
            </a:extLst>
          </p:cNvPr>
          <p:cNvSpPr txBox="1"/>
          <p:nvPr/>
        </p:nvSpPr>
        <p:spPr>
          <a:xfrm>
            <a:off x="9977968" y="1199180"/>
            <a:ext cx="1261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OSI Environment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F82731-D522-1E8D-9CAD-BFECFB373439}"/>
              </a:ext>
            </a:extLst>
          </p:cNvPr>
          <p:cNvSpPr txBox="1"/>
          <p:nvPr/>
        </p:nvSpPr>
        <p:spPr>
          <a:xfrm>
            <a:off x="9162139" y="1496341"/>
            <a:ext cx="291647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100" dirty="0"/>
              <a:t>The environment in which an on-site inspection (OSI) might take place. It comprises both natural and non-natural environmental factors within the inspection area (and the base of operations) in a specific nuclear test explosion scenario which could constrain and affect OSI capabilities.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B1BDC1-86A6-52A9-4A97-647D0EDB7170}"/>
              </a:ext>
            </a:extLst>
          </p:cNvPr>
          <p:cNvSpPr txBox="1"/>
          <p:nvPr/>
        </p:nvSpPr>
        <p:spPr>
          <a:xfrm>
            <a:off x="526137" y="3706810"/>
            <a:ext cx="3042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Four Potential Challenging OSI Environments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D360A3F-13E0-0B14-6305-4C870EC9E1BB}"/>
              </a:ext>
            </a:extLst>
          </p:cNvPr>
          <p:cNvSpPr/>
          <p:nvPr/>
        </p:nvSpPr>
        <p:spPr>
          <a:xfrm>
            <a:off x="0" y="3928393"/>
            <a:ext cx="22522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/>
              <a:t>Mountainous area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C55755C-664C-6015-A2FE-F12D50B87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9" y="4198236"/>
            <a:ext cx="1945035" cy="121384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57B019A-FF8A-72C9-D416-D484AE670B78}"/>
              </a:ext>
            </a:extLst>
          </p:cNvPr>
          <p:cNvSpPr/>
          <p:nvPr/>
        </p:nvSpPr>
        <p:spPr>
          <a:xfrm>
            <a:off x="2104190" y="3939179"/>
            <a:ext cx="25710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/>
              <a:t>High vegetation coverage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9A856AC-138A-64A5-975C-E31ACEBD7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854" y="4196030"/>
            <a:ext cx="1732046" cy="120163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26A0690-6167-F636-A121-E50336817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0854" y="5643880"/>
            <a:ext cx="1732046" cy="11160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8BAD164-CA8B-1646-0A35-DD24E339C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89" y="5643881"/>
            <a:ext cx="1945035" cy="1116000"/>
          </a:xfrm>
          <a:prstGeom prst="rect">
            <a:avLst/>
          </a:prstGeom>
        </p:spPr>
      </p:pic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04327B0D-34C4-ECB2-9EBA-AF991F21E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48508"/>
              </p:ext>
            </p:extLst>
          </p:nvPr>
        </p:nvGraphicFramePr>
        <p:xfrm>
          <a:off x="4443731" y="4728233"/>
          <a:ext cx="7634879" cy="202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488">
                  <a:extLst>
                    <a:ext uri="{9D8B030D-6E8A-4147-A177-3AD203B41FA5}">
                      <a16:colId xmlns:a16="http://schemas.microsoft.com/office/drawing/2014/main" val="2810445795"/>
                    </a:ext>
                  </a:extLst>
                </a:gridCol>
                <a:gridCol w="1464159">
                  <a:extLst>
                    <a:ext uri="{9D8B030D-6E8A-4147-A177-3AD203B41FA5}">
                      <a16:colId xmlns:a16="http://schemas.microsoft.com/office/drawing/2014/main" val="3601165736"/>
                    </a:ext>
                  </a:extLst>
                </a:gridCol>
                <a:gridCol w="1521954">
                  <a:extLst>
                    <a:ext uri="{9D8B030D-6E8A-4147-A177-3AD203B41FA5}">
                      <a16:colId xmlns:a16="http://schemas.microsoft.com/office/drawing/2014/main" val="2347312515"/>
                    </a:ext>
                  </a:extLst>
                </a:gridCol>
                <a:gridCol w="760978">
                  <a:extLst>
                    <a:ext uri="{9D8B030D-6E8A-4147-A177-3AD203B41FA5}">
                      <a16:colId xmlns:a16="http://schemas.microsoft.com/office/drawing/2014/main" val="1068955635"/>
                    </a:ext>
                  </a:extLst>
                </a:gridCol>
                <a:gridCol w="1146283">
                  <a:extLst>
                    <a:ext uri="{9D8B030D-6E8A-4147-A177-3AD203B41FA5}">
                      <a16:colId xmlns:a16="http://schemas.microsoft.com/office/drawing/2014/main" val="1335289585"/>
                    </a:ext>
                  </a:extLst>
                </a:gridCol>
                <a:gridCol w="1598017">
                  <a:extLst>
                    <a:ext uri="{9D8B030D-6E8A-4147-A177-3AD203B41FA5}">
                      <a16:colId xmlns:a16="http://schemas.microsoft.com/office/drawing/2014/main" val="164433813"/>
                    </a:ext>
                  </a:extLst>
                </a:gridCol>
              </a:tblGrid>
              <a:tr h="306117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OSI Environment</a:t>
                      </a:r>
                      <a:endParaRPr lang="en-GB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Signatures and observables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Techniques and equipment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Inspectorate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Methodology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Logistics and operations support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528076861"/>
                  </a:ext>
                </a:extLst>
              </a:tr>
              <a:tr h="729309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900" b="1" dirty="0"/>
                        <a:t>Mountainous area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900" b="1" dirty="0"/>
                        <a:t>Frigid climate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900" b="1" dirty="0"/>
                        <a:t>High vegetation coverage </a:t>
                      </a: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Extensive knowledge and experience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Coupled into the tailored training courses</a:t>
                      </a: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and test the adaptabilities of existing techniques and equipment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lang="en-GB" sz="9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techniques development as needed</a:t>
                      </a: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training</a:t>
                      </a:r>
                      <a:endParaRPr lang="en-GB" sz="900" dirty="0"/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92075" marR="0" lvl="0" indent="-920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deployment strategies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of ITF/FTF</a:t>
                      </a:r>
                      <a:endParaRPr lang="en-GB" sz="900" dirty="0"/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H&amp;S plan, physical security and BOO functionality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Rapid deployment support and improved logistics and operations support</a:t>
                      </a:r>
                    </a:p>
                  </a:txBody>
                  <a:tcPr marL="36000" marR="0" marT="0" marB="0"/>
                </a:tc>
                <a:extLst>
                  <a:ext uri="{0D108BD9-81ED-4DB2-BD59-A6C34878D82A}">
                    <a16:rowId xmlns:a16="http://schemas.microsoft.com/office/drawing/2014/main" val="3741670652"/>
                  </a:ext>
                </a:extLst>
              </a:tr>
              <a:tr h="994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GB" sz="900" b="1" dirty="0"/>
                        <a:t>High seas</a:t>
                      </a:r>
                    </a:p>
                  </a:txBody>
                  <a:tcPr marL="3600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2075" lvl="0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</a:rPr>
                        <a:t>3D oceanic circulation modelling as supporting tool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</a:rPr>
                        <a:t>Marine geoscience and eco-systems impact on OSI</a:t>
                      </a:r>
                      <a:endParaRPr lang="en-GB" sz="900" dirty="0"/>
                    </a:p>
                  </a:txBody>
                  <a:tcPr marL="3600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2075" lvl="0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</a:rPr>
                        <a:t>Review and test the adaptabilities of existing techniques and equipment </a:t>
                      </a:r>
                    </a:p>
                    <a:p>
                      <a:pPr marL="92075" lvl="0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</a:rPr>
                        <a:t>On-board laboratory analysis </a:t>
                      </a:r>
                    </a:p>
                    <a:p>
                      <a:pPr marL="92075" lvl="0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</a:rPr>
                        <a:t>Remotely controlled devices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</a:rPr>
                        <a:t>Techniques not in Art 69 of potential interest for ABNJ</a:t>
                      </a:r>
                      <a:endParaRPr lang="en-GB" sz="900" dirty="0"/>
                    </a:p>
                  </a:txBody>
                  <a:tcPr marL="3600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</a:rPr>
                        <a:t>Tailored training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On-board training</a:t>
                      </a:r>
                    </a:p>
                  </a:txBody>
                  <a:tcPr marL="3600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2075" marR="0" lvl="0" indent="-920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</a:rPr>
                        <a:t>Specific deployment strategies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</a:rPr>
                        <a:t>ITF/FTF for OSI in high seas</a:t>
                      </a:r>
                      <a:endParaRPr lang="en-GB" sz="900" dirty="0"/>
                    </a:p>
                  </a:txBody>
                  <a:tcPr marL="3600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H&amp;S and communications in high seas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Survey on vessels types required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Investigation of standing arrangements for port of departure/arrival</a:t>
                      </a:r>
                    </a:p>
                  </a:txBody>
                  <a:tcPr marL="36000" marR="0" marT="0" marB="0"/>
                </a:tc>
                <a:extLst>
                  <a:ext uri="{0D108BD9-81ED-4DB2-BD59-A6C34878D82A}">
                    <a16:rowId xmlns:a16="http://schemas.microsoft.com/office/drawing/2014/main" val="1543911703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7C48BF3E-E806-77CC-8D09-F51591A60663}"/>
              </a:ext>
            </a:extLst>
          </p:cNvPr>
          <p:cNvSpPr/>
          <p:nvPr/>
        </p:nvSpPr>
        <p:spPr>
          <a:xfrm>
            <a:off x="2178333" y="5415321"/>
            <a:ext cx="1585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/>
              <a:t>Frigid climate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B85806F-46F0-7F23-EBAF-A7BCA42AD9FF}"/>
              </a:ext>
            </a:extLst>
          </p:cNvPr>
          <p:cNvSpPr/>
          <p:nvPr/>
        </p:nvSpPr>
        <p:spPr>
          <a:xfrm>
            <a:off x="0" y="5397660"/>
            <a:ext cx="13116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/>
              <a:t>High seas 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E7E466F5-EDDC-BB82-41A4-1D1946937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91329"/>
              </p:ext>
            </p:extLst>
          </p:nvPr>
        </p:nvGraphicFramePr>
        <p:xfrm>
          <a:off x="8538417" y="3210017"/>
          <a:ext cx="3540194" cy="12953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1646">
                  <a:extLst>
                    <a:ext uri="{9D8B030D-6E8A-4147-A177-3AD203B41FA5}">
                      <a16:colId xmlns:a16="http://schemas.microsoft.com/office/drawing/2014/main" val="165908715"/>
                    </a:ext>
                  </a:extLst>
                </a:gridCol>
                <a:gridCol w="1131729">
                  <a:extLst>
                    <a:ext uri="{9D8B030D-6E8A-4147-A177-3AD203B41FA5}">
                      <a16:colId xmlns:a16="http://schemas.microsoft.com/office/drawing/2014/main" val="1746763126"/>
                    </a:ext>
                  </a:extLst>
                </a:gridCol>
                <a:gridCol w="1746819">
                  <a:extLst>
                    <a:ext uri="{9D8B030D-6E8A-4147-A177-3AD203B41FA5}">
                      <a16:colId xmlns:a16="http://schemas.microsoft.com/office/drawing/2014/main" val="1107153040"/>
                    </a:ext>
                  </a:extLst>
                </a:gridCol>
              </a:tblGrid>
              <a:tr h="1949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</a:rPr>
                        <a:t>4T + 1S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</a:rPr>
                        <a:t>OSI Motivation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OSI Capability Elements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944339452"/>
                  </a:ext>
                </a:extLst>
              </a:tr>
              <a:tr h="2251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arget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Anomalies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Signatures and observables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856675041"/>
                  </a:ext>
                </a:extLst>
              </a:tr>
              <a:tr h="2251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eam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Inspectors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Inspectorate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429960124"/>
                  </a:ext>
                </a:extLst>
              </a:tr>
              <a:tr h="2251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ool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Article 69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Techniques and equipment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098925943"/>
                  </a:ext>
                </a:extLst>
              </a:tr>
              <a:tr h="2251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actic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Search logic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IT Methodology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375712334"/>
                  </a:ext>
                </a:extLst>
              </a:tr>
              <a:tr h="19989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upport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Operational supports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Logistics and operations support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385906696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80260CCF-0159-D0F3-6BE7-32838A147C83}"/>
              </a:ext>
            </a:extLst>
          </p:cNvPr>
          <p:cNvSpPr txBox="1"/>
          <p:nvPr/>
        </p:nvSpPr>
        <p:spPr>
          <a:xfrm>
            <a:off x="9095970" y="2945908"/>
            <a:ext cx="2425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Five Key Elements of OSI Capability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CA24B2-869D-48F5-BDDF-515E619A676F}"/>
              </a:ext>
            </a:extLst>
          </p:cNvPr>
          <p:cNvSpPr txBox="1"/>
          <p:nvPr/>
        </p:nvSpPr>
        <p:spPr>
          <a:xfrm>
            <a:off x="4379667" y="4452140"/>
            <a:ext cx="4317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Development of OSI Capability for Challenging OSI Environments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36BF19-5BEF-237A-4B0C-A51769BE05DB}"/>
              </a:ext>
            </a:extLst>
          </p:cNvPr>
          <p:cNvSpPr txBox="1"/>
          <p:nvPr/>
        </p:nvSpPr>
        <p:spPr>
          <a:xfrm>
            <a:off x="4505277" y="3283278"/>
            <a:ext cx="3773437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100" dirty="0"/>
              <a:t>How environments put effects on the conduct of an OSI. Or, in other words, what is OSI environment? How should it be characterized? </a:t>
            </a:r>
          </a:p>
          <a:p>
            <a:pPr marL="180975" indent="-18097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100" dirty="0"/>
              <a:t>Further, what OSI capabilities are needed for a specific OSI environment?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430</Words>
  <Application>Microsoft Office PowerPoint</Application>
  <PresentationFormat>Widescreen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KUANG Feihong</cp:lastModifiedBy>
  <cp:revision>27</cp:revision>
  <cp:lastPrinted>2023-05-29T13:00:35Z</cp:lastPrinted>
  <dcterms:created xsi:type="dcterms:W3CDTF">2023-04-18T13:25:54Z</dcterms:created>
  <dcterms:modified xsi:type="dcterms:W3CDTF">2023-06-09T07:51:43Z</dcterms:modified>
</cp:coreProperties>
</file>