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7" r:id="rId7"/>
    <p:sldId id="268" r:id="rId8"/>
    <p:sldId id="269" r:id="rId9"/>
    <p:sldId id="264" r:id="rId10"/>
    <p:sldId id="265" r:id="rId11"/>
    <p:sldId id="270" r:id="rId12"/>
    <p:sldId id="266" r:id="rId13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7"/>
            <p14:sldId id="268"/>
            <p14:sldId id="269"/>
            <p14:sldId id="264"/>
            <p14:sldId id="265"/>
            <p14:sldId id="270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/>
    <p:restoredTop sz="94694"/>
  </p:normalViewPr>
  <p:slideViewPr>
    <p:cSldViewPr snapToGrid="0">
      <p:cViewPr varScale="1">
        <p:scale>
          <a:sx n="83" d="100"/>
          <a:sy n="83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9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8.xml"/><Relationship Id="rId14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g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9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6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1.emf"/><Relationship Id="rId23" Type="http://schemas.openxmlformats.org/officeDocument/2006/relationships/slide" Target="../slides/slide8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0.emf"/><Relationship Id="rId22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65" y="417022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BC49E13-9373-7E25-7A82-5501F9C45A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E520BC94-DAA1-3C12-B78D-ACC3EA140C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D83BF20F-F646-193B-3BC0-898F421E48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43478213-3BF1-9CA4-8B3A-EC39F4D5610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F7D80D41-50BF-9B4F-A6B8-DAD1E33FA3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48B4E6-3862-04FB-E59C-372A3FB520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5CA43021-5A5E-82FA-11C7-118F25FEB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76813"/>
            <a:ext cx="1866900" cy="1635125"/>
            <a:chOff x="3252" y="3135"/>
            <a:chExt cx="1176" cy="1030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39CE593-5638-7F5D-D25B-0C76348DBD7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0759B8B-E5CE-8FFF-886D-4BBFC6AE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726D5E0-D392-09DC-E516-0D2BC1F03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54CF3D70-20B2-28DE-998B-4645A15E6A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15" y="3146"/>
              <a:ext cx="659" cy="656"/>
            </a:xfrm>
            <a:custGeom>
              <a:avLst/>
              <a:gdLst>
                <a:gd name="T0" fmla="*/ 90 w 1087"/>
                <a:gd name="T1" fmla="*/ 1087 h 1087"/>
                <a:gd name="T2" fmla="*/ 90 w 1087"/>
                <a:gd name="T3" fmla="*/ 1087 h 1087"/>
                <a:gd name="T4" fmla="*/ 0 w 1087"/>
                <a:gd name="T5" fmla="*/ 997 h 1087"/>
                <a:gd name="T6" fmla="*/ 0 w 1087"/>
                <a:gd name="T7" fmla="*/ 90 h 1087"/>
                <a:gd name="T8" fmla="*/ 90 w 1087"/>
                <a:gd name="T9" fmla="*/ 0 h 1087"/>
                <a:gd name="T10" fmla="*/ 997 w 1087"/>
                <a:gd name="T11" fmla="*/ 0 h 1087"/>
                <a:gd name="T12" fmla="*/ 1087 w 1087"/>
                <a:gd name="T13" fmla="*/ 90 h 1087"/>
                <a:gd name="T14" fmla="*/ 1087 w 1087"/>
                <a:gd name="T15" fmla="*/ 997 h 1087"/>
                <a:gd name="T16" fmla="*/ 997 w 1087"/>
                <a:gd name="T17" fmla="*/ 1087 h 1087"/>
                <a:gd name="T18" fmla="*/ 90 w 1087"/>
                <a:gd name="T19" fmla="*/ 1087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7" h="1087">
                  <a:moveTo>
                    <a:pt x="90" y="1087"/>
                  </a:moveTo>
                  <a:lnTo>
                    <a:pt x="90" y="1087"/>
                  </a:lnTo>
                  <a:cubicBezTo>
                    <a:pt x="40" y="1087"/>
                    <a:pt x="0" y="1047"/>
                    <a:pt x="0" y="997"/>
                  </a:cubicBezTo>
                  <a:lnTo>
                    <a:pt x="0" y="90"/>
                  </a:lnTo>
                  <a:cubicBezTo>
                    <a:pt x="0" y="40"/>
                    <a:pt x="40" y="0"/>
                    <a:pt x="90" y="0"/>
                  </a:cubicBezTo>
                  <a:lnTo>
                    <a:pt x="997" y="0"/>
                  </a:lnTo>
                  <a:cubicBezTo>
                    <a:pt x="1046" y="0"/>
                    <a:pt x="1087" y="40"/>
                    <a:pt x="1087" y="90"/>
                  </a:cubicBezTo>
                  <a:lnTo>
                    <a:pt x="1087" y="997"/>
                  </a:lnTo>
                  <a:cubicBezTo>
                    <a:pt x="1087" y="1047"/>
                    <a:pt x="1046" y="1087"/>
                    <a:pt x="997" y="1087"/>
                  </a:cubicBezTo>
                  <a:lnTo>
                    <a:pt x="90" y="108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4C55B98-E3B1-18AB-1449-2A283807E0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03" y="3135"/>
              <a:ext cx="683" cy="679"/>
            </a:xfrm>
            <a:custGeom>
              <a:avLst/>
              <a:gdLst>
                <a:gd name="T0" fmla="*/ 1017 w 1127"/>
                <a:gd name="T1" fmla="*/ 0 h 1126"/>
                <a:gd name="T2" fmla="*/ 1017 w 1127"/>
                <a:gd name="T3" fmla="*/ 0 h 1126"/>
                <a:gd name="T4" fmla="*/ 110 w 1127"/>
                <a:gd name="T5" fmla="*/ 0 h 1126"/>
                <a:gd name="T6" fmla="*/ 0 w 1127"/>
                <a:gd name="T7" fmla="*/ 109 h 1126"/>
                <a:gd name="T8" fmla="*/ 0 w 1127"/>
                <a:gd name="T9" fmla="*/ 1016 h 1126"/>
                <a:gd name="T10" fmla="*/ 110 w 1127"/>
                <a:gd name="T11" fmla="*/ 1126 h 1126"/>
                <a:gd name="T12" fmla="*/ 1017 w 1127"/>
                <a:gd name="T13" fmla="*/ 1126 h 1126"/>
                <a:gd name="T14" fmla="*/ 1127 w 1127"/>
                <a:gd name="T15" fmla="*/ 1016 h 1126"/>
                <a:gd name="T16" fmla="*/ 1127 w 1127"/>
                <a:gd name="T17" fmla="*/ 109 h 1126"/>
                <a:gd name="T18" fmla="*/ 1017 w 1127"/>
                <a:gd name="T19" fmla="*/ 0 h 1126"/>
                <a:gd name="T20" fmla="*/ 1017 w 1127"/>
                <a:gd name="T21" fmla="*/ 39 h 1126"/>
                <a:gd name="T22" fmla="*/ 1017 w 1127"/>
                <a:gd name="T23" fmla="*/ 39 h 1126"/>
                <a:gd name="T24" fmla="*/ 1087 w 1127"/>
                <a:gd name="T25" fmla="*/ 109 h 1126"/>
                <a:gd name="T26" fmla="*/ 1087 w 1127"/>
                <a:gd name="T27" fmla="*/ 1016 h 1126"/>
                <a:gd name="T28" fmla="*/ 1017 w 1127"/>
                <a:gd name="T29" fmla="*/ 1086 h 1126"/>
                <a:gd name="T30" fmla="*/ 110 w 1127"/>
                <a:gd name="T31" fmla="*/ 1086 h 1126"/>
                <a:gd name="T32" fmla="*/ 40 w 1127"/>
                <a:gd name="T33" fmla="*/ 1016 h 1126"/>
                <a:gd name="T34" fmla="*/ 40 w 1127"/>
                <a:gd name="T35" fmla="*/ 109 h 1126"/>
                <a:gd name="T36" fmla="*/ 110 w 1127"/>
                <a:gd name="T37" fmla="*/ 39 h 1126"/>
                <a:gd name="T38" fmla="*/ 1017 w 1127"/>
                <a:gd name="T39" fmla="*/ 39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7" h="1126">
                  <a:moveTo>
                    <a:pt x="1017" y="0"/>
                  </a:moveTo>
                  <a:lnTo>
                    <a:pt x="1017" y="0"/>
                  </a:lnTo>
                  <a:lnTo>
                    <a:pt x="110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016"/>
                  </a:lnTo>
                  <a:cubicBezTo>
                    <a:pt x="0" y="1077"/>
                    <a:pt x="49" y="1126"/>
                    <a:pt x="110" y="1126"/>
                  </a:cubicBezTo>
                  <a:lnTo>
                    <a:pt x="1017" y="1126"/>
                  </a:lnTo>
                  <a:cubicBezTo>
                    <a:pt x="1077" y="1126"/>
                    <a:pt x="1127" y="1077"/>
                    <a:pt x="1127" y="1016"/>
                  </a:cubicBezTo>
                  <a:lnTo>
                    <a:pt x="1127" y="109"/>
                  </a:lnTo>
                  <a:cubicBezTo>
                    <a:pt x="1127" y="48"/>
                    <a:pt x="1077" y="0"/>
                    <a:pt x="1017" y="0"/>
                  </a:cubicBezTo>
                  <a:close/>
                  <a:moveTo>
                    <a:pt x="1017" y="39"/>
                  </a:moveTo>
                  <a:lnTo>
                    <a:pt x="1017" y="39"/>
                  </a:lnTo>
                  <a:cubicBezTo>
                    <a:pt x="1055" y="39"/>
                    <a:pt x="1087" y="70"/>
                    <a:pt x="1087" y="109"/>
                  </a:cubicBezTo>
                  <a:lnTo>
                    <a:pt x="1087" y="1016"/>
                  </a:lnTo>
                  <a:cubicBezTo>
                    <a:pt x="1087" y="1055"/>
                    <a:pt x="1055" y="1086"/>
                    <a:pt x="1017" y="1086"/>
                  </a:cubicBezTo>
                  <a:lnTo>
                    <a:pt x="110" y="1086"/>
                  </a:lnTo>
                  <a:cubicBezTo>
                    <a:pt x="71" y="1086"/>
                    <a:pt x="40" y="1055"/>
                    <a:pt x="40" y="1016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10" y="39"/>
                  </a:cubicBezTo>
                  <a:lnTo>
                    <a:pt x="1017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3AAFC273-1B5A-3B58-FB48-D585707DA8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4734267F-2DB7-AAFB-CD08-813E85D6045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33C009A7-0DB9-8941-4E4D-BF698078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FFC1457-41BC-DC7B-419E-6A30CA8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E7CF2B9E-3B29-CD06-625C-4FB3E8D4EE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217EDBB3-0502-D5B9-5094-6D567F751F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48E243C-B999-56CD-706E-328A85A68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2BE03B0-15D2-0C85-518B-5F78DF9CB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3EDF83F3-65BA-A072-0E3D-618F410B4F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93F0D2C1-DC2A-84A3-7CB8-156C91EF7C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6C54FC1-A3D7-02C6-5A2E-C114A1E6F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C33B87C-2582-9415-904B-33B9F20B8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1353B012-D620-E7CF-B95E-5495D82343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45" name="AutoShape 10">
              <a:extLst>
                <a:ext uri="{FF2B5EF4-FFF2-40B4-BE49-F238E27FC236}">
                  <a16:creationId xmlns:a16="http://schemas.microsoft.com/office/drawing/2014/main" id="{C6E8EEB9-51E3-895F-F19F-98CD5706B11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9E9F518-F141-1242-551A-636B41DA4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5BA2F52-7CA9-750F-786A-09E8C9F085C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8088BC6-9363-E519-FB46-461FD6E7554F}"/>
              </a:ext>
            </a:extLst>
          </p:cNvPr>
          <p:cNvSpPr txBox="1"/>
          <p:nvPr userDrawn="1"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5DBCFC7D-72C0-2FCC-B77F-82B83667520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045423"/>
            <a:ext cx="1003300" cy="1214437"/>
            <a:chOff x="6942" y="3403"/>
            <a:chExt cx="632" cy="7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9A6BB605-34E7-70FB-3CAA-485B75FD6977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26D775E-39DB-6B59-2ECF-47778E3D8F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88410EA-E59E-33BC-1C8C-3911F102DB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CD289E2-DE95-5254-8292-54AA96A339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D6E1AF2-CA6D-5D19-D164-DDB007CF64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7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id="{190FEE5B-F547-2812-14DD-60991F7145A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14" name="Picture 13">
            <a:hlinkClick r:id="rId19" action="ppaction://hlinksldjump"/>
            <a:extLst>
              <a:ext uri="{FF2B5EF4-FFF2-40B4-BE49-F238E27FC236}">
                <a16:creationId xmlns:a16="http://schemas.microsoft.com/office/drawing/2014/main" id="{C6614BEE-8298-81AD-5FC7-9A1D55CBFFD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0A87332A-61E9-1C89-2491-277B41F8943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67A99071-839F-930B-4D41-6C7DA07AA65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5AFC338-2E6E-576E-B989-8F443AA7401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352C0B-9695-D3E6-C984-2A4ACAA780C2}"/>
              </a:ext>
            </a:extLst>
          </p:cNvPr>
          <p:cNvSpPr txBox="1"/>
          <p:nvPr/>
        </p:nvSpPr>
        <p:spPr>
          <a:xfrm>
            <a:off x="2491898" y="278271"/>
            <a:ext cx="720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Inspection in Challenging Environments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Feihong Kuang, Gustavo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Haquin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Gerade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Planning and Operations Section, OSI Division, PTS, CTBTO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892C65-B28E-B36F-7A44-E4E303D43C8D}"/>
              </a:ext>
            </a:extLst>
          </p:cNvPr>
          <p:cNvSpPr txBox="1">
            <a:spLocks/>
          </p:cNvSpPr>
          <p:nvPr/>
        </p:nvSpPr>
        <p:spPr>
          <a:xfrm>
            <a:off x="185980" y="2958859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From an OSI point of view, what kind of nuclear test explosion scenario should be inspected?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94D3B-D127-933B-1EE2-E80787995396}"/>
              </a:ext>
            </a:extLst>
          </p:cNvPr>
          <p:cNvSpPr txBox="1">
            <a:spLocks/>
          </p:cNvSpPr>
          <p:nvPr/>
        </p:nvSpPr>
        <p:spPr>
          <a:xfrm>
            <a:off x="5330282" y="6369803"/>
            <a:ext cx="1531435" cy="2099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P2.2-576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2FF323-5060-8E5F-FDA9-49201E496DCB}"/>
              </a:ext>
            </a:extLst>
          </p:cNvPr>
          <p:cNvSpPr txBox="1">
            <a:spLocks/>
          </p:cNvSpPr>
          <p:nvPr/>
        </p:nvSpPr>
        <p:spPr>
          <a:xfrm>
            <a:off x="2696705" y="2958860"/>
            <a:ext cx="2069023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What is OSI environment?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A4DCB9-5623-A451-6FBB-D9D405171FBA}"/>
              </a:ext>
            </a:extLst>
          </p:cNvPr>
          <p:cNvSpPr txBox="1">
            <a:spLocks/>
          </p:cNvSpPr>
          <p:nvPr/>
        </p:nvSpPr>
        <p:spPr>
          <a:xfrm>
            <a:off x="7426275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Four potential challenging environments identified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2C041E-6720-E9ED-7E7F-7703E6A69903}"/>
              </a:ext>
            </a:extLst>
          </p:cNvPr>
          <p:cNvSpPr txBox="1">
            <a:spLocks/>
          </p:cNvSpPr>
          <p:nvPr/>
        </p:nvSpPr>
        <p:spPr>
          <a:xfrm>
            <a:off x="9937000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Further development of OSI capabilities for a specific OSI environment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834E41-9248-5BD2-FD87-1509DDF3ED94}"/>
              </a:ext>
            </a:extLst>
          </p:cNvPr>
          <p:cNvSpPr txBox="1">
            <a:spLocks/>
          </p:cNvSpPr>
          <p:nvPr/>
        </p:nvSpPr>
        <p:spPr>
          <a:xfrm>
            <a:off x="5687120" y="5158597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94"/>
    </mc:Choice>
    <mc:Fallback xmlns="">
      <p:transition spd="slow" advTm="123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 Capability for Challenging OSI Environments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125516" y="5132034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P2.2-576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0E909F-2EF3-1C5D-C919-36CBD9C70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74430"/>
              </p:ext>
            </p:extLst>
          </p:nvPr>
        </p:nvGraphicFramePr>
        <p:xfrm>
          <a:off x="377631" y="2041451"/>
          <a:ext cx="10159233" cy="412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696">
                  <a:extLst>
                    <a:ext uri="{9D8B030D-6E8A-4147-A177-3AD203B41FA5}">
                      <a16:colId xmlns:a16="http://schemas.microsoft.com/office/drawing/2014/main" val="2810445795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3601165736"/>
                    </a:ext>
                  </a:extLst>
                </a:gridCol>
                <a:gridCol w="2150629">
                  <a:extLst>
                    <a:ext uri="{9D8B030D-6E8A-4147-A177-3AD203B41FA5}">
                      <a16:colId xmlns:a16="http://schemas.microsoft.com/office/drawing/2014/main" val="2347312515"/>
                    </a:ext>
                  </a:extLst>
                </a:gridCol>
                <a:gridCol w="1263137">
                  <a:extLst>
                    <a:ext uri="{9D8B030D-6E8A-4147-A177-3AD203B41FA5}">
                      <a16:colId xmlns:a16="http://schemas.microsoft.com/office/drawing/2014/main" val="1068955635"/>
                    </a:ext>
                  </a:extLst>
                </a:gridCol>
                <a:gridCol w="1551855">
                  <a:extLst>
                    <a:ext uri="{9D8B030D-6E8A-4147-A177-3AD203B41FA5}">
                      <a16:colId xmlns:a16="http://schemas.microsoft.com/office/drawing/2014/main" val="1335289585"/>
                    </a:ext>
                  </a:extLst>
                </a:gridCol>
                <a:gridCol w="2264625">
                  <a:extLst>
                    <a:ext uri="{9D8B030D-6E8A-4147-A177-3AD203B41FA5}">
                      <a16:colId xmlns:a16="http://schemas.microsoft.com/office/drawing/2014/main" val="164433813"/>
                    </a:ext>
                  </a:extLst>
                </a:gridCol>
              </a:tblGrid>
              <a:tr h="6189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kern="1200" dirty="0">
                          <a:solidFill>
                            <a:schemeClr val="lt1"/>
                          </a:solidFill>
                        </a:rPr>
                        <a:t>OSI Environment</a:t>
                      </a:r>
                    </a:p>
                    <a:p>
                      <a:pPr algn="ctr"/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</a:rPr>
                        <a:t>Signatures and observables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</a:rPr>
                        <a:t>Techniques and equipment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</a:rPr>
                        <a:t>Inspectorate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</a:rPr>
                        <a:t>Methodology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</a:rPr>
                        <a:t>Logistics and operations support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528076861"/>
                  </a:ext>
                </a:extLst>
              </a:tr>
              <a:tr h="3212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GB" sz="1800" b="1" dirty="0"/>
                        <a:t>High seas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2075" lvl="0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3D oceanic circulation modelling as supporting tool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Marine geoscience and eco-systems impact on OSI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2075" lvl="0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Review and test the adaptabilities of existing techniques and equipment </a:t>
                      </a:r>
                    </a:p>
                    <a:p>
                      <a:pPr marL="92075" lvl="0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On-board laboratory analysis </a:t>
                      </a:r>
                    </a:p>
                    <a:p>
                      <a:pPr marL="92075" lvl="0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Remotely controlled devices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Techniques not in Art 69 of potential interest for ABNJ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Tailored training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On-board training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2075" marR="0" lvl="0" indent="-920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Specific deployment strategies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</a:rPr>
                        <a:t>ITF/FTF for OSI in high seas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H&amp;S and communications in high seas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Survey on vessels types required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Investigation of standing arrangements for port of departure/arrival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670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59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125516" y="5132034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P2.2-576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4C634-AE6D-9CE3-E163-62AB7357CFF6}"/>
              </a:ext>
            </a:extLst>
          </p:cNvPr>
          <p:cNvSpPr txBox="1"/>
          <p:nvPr/>
        </p:nvSpPr>
        <p:spPr>
          <a:xfrm>
            <a:off x="1398682" y="2221453"/>
            <a:ext cx="80215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Operationalization of On-Site Inspections in Different Environments, March 2021, CTBTO Technical Report, CTBT/PTS/TR/2020-2</a:t>
            </a:r>
          </a:p>
        </p:txBody>
      </p:sp>
    </p:spTree>
    <p:extLst>
      <p:ext uri="{BB962C8B-B14F-4D97-AF65-F5344CB8AC3E}">
        <p14:creationId xmlns:p14="http://schemas.microsoft.com/office/powerpoint/2010/main" val="114365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125516" y="5132034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P2.2-576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8634B-73B3-AC7B-683D-F22BC78B3745}"/>
              </a:ext>
            </a:extLst>
          </p:cNvPr>
          <p:cNvSpPr txBox="1"/>
          <p:nvPr/>
        </p:nvSpPr>
        <p:spPr>
          <a:xfrm>
            <a:off x="618834" y="2118516"/>
            <a:ext cx="947651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Tremendous efforts have been put on the development of OSI capability since the Treaty was signed, such as OSI related field exercises, training courses, workshops and many other activities; and it achieves a lot, such as inspection technique, methodology, documentation and many other OSI capabilities.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dirty="0"/>
              <a:t>M</a:t>
            </a:r>
            <a:r>
              <a:rPr lang="en-GB" dirty="0" err="1"/>
              <a:t>ost</a:t>
            </a:r>
            <a:r>
              <a:rPr lang="en-GB" dirty="0"/>
              <a:t> of these activities and achievements are focused on moderate climate, low vegetation and gentle topography environments. If the environment changes, how the inspection team can achieve its OSI mission?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How environments put effects on the conduct of an OSI. Or, in other words, what is OSI environment? How should it be characterized?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dirty="0"/>
              <a:t>Further, what kind of OSI capabilities are needed for a specific OSI environment?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125516" y="5132034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P2.2-576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94468F-FF94-C5C3-AFF9-F58D886B14E9}"/>
              </a:ext>
            </a:extLst>
          </p:cNvPr>
          <p:cNvSpPr txBox="1">
            <a:spLocks/>
          </p:cNvSpPr>
          <p:nvPr/>
        </p:nvSpPr>
        <p:spPr>
          <a:xfrm>
            <a:off x="525729" y="1852676"/>
            <a:ext cx="9412598" cy="434492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prstClr val="black"/>
                </a:solidFill>
                <a:cs typeface="Arial" panose="020B0604020202020204" pitchFamily="34" charset="0"/>
              </a:rPr>
              <a:t> Treaty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cs typeface="Arial" panose="020B0604020202020204" pitchFamily="34" charset="0"/>
              </a:rPr>
              <a:t>CTBT-I-1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cs typeface="Arial" panose="020B0604020202020204" pitchFamily="34" charset="0"/>
              </a:rPr>
              <a:t>1. Each State Party undertakes not to carry out any nuclear weapon test explosion or any other nuclear explosion, and to prohibit and prevent any such nuclear explosion </a:t>
            </a:r>
            <a:r>
              <a:rPr lang="en-GB" sz="1600" b="1" dirty="0">
                <a:solidFill>
                  <a:srgbClr val="FF0000"/>
                </a:solidFill>
                <a:cs typeface="Arial" panose="020B0604020202020204" pitchFamily="34" charset="0"/>
              </a:rPr>
              <a:t>at any place </a:t>
            </a:r>
            <a:r>
              <a:rPr lang="en-GB" sz="1600" dirty="0">
                <a:solidFill>
                  <a:prstClr val="black"/>
                </a:solidFill>
                <a:cs typeface="Arial" panose="020B0604020202020204" pitchFamily="34" charset="0"/>
              </a:rPr>
              <a:t>under its jurisdiction or control.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800" b="1" dirty="0">
                <a:solidFill>
                  <a:prstClr val="black"/>
                </a:solidFill>
                <a:cs typeface="Arial" panose="020B0604020202020204" pitchFamily="34" charset="0"/>
              </a:rPr>
              <a:t> OSI Operation Manual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600" dirty="0">
                <a:solidFill>
                  <a:prstClr val="black"/>
                </a:solidFill>
                <a:cs typeface="Arial" panose="020B0604020202020204" pitchFamily="34" charset="0"/>
              </a:rPr>
              <a:t>CHAPTER 7: AN EVENT OTHER THAN UNDERGROUND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7.1.1 “… sets out some basic guidance on how an OSI should be conducted for an explosion other than a fully contained underground explosion…. Specific scenarios addressed here are an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underwater explosion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underwater explosion under the seafloor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atmospheric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explosions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(tower, low altitude, balloon tethered or high altitude)….”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60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Test Explosion Scenarios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125516" y="5132034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P2.2-576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023D35-61FA-356C-6599-A6A8BD71D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27" y="1900027"/>
            <a:ext cx="10424742" cy="40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6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Elements to Ensure a Successful Mission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125516" y="5132034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P2.2-576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8D97B9-2D3A-B38F-FDAB-13B9C6F708BE}"/>
              </a:ext>
            </a:extLst>
          </p:cNvPr>
          <p:cNvGrpSpPr/>
          <p:nvPr/>
        </p:nvGrpSpPr>
        <p:grpSpPr>
          <a:xfrm>
            <a:off x="841816" y="2061462"/>
            <a:ext cx="2176031" cy="1176669"/>
            <a:chOff x="841816" y="2061462"/>
            <a:chExt cx="2176031" cy="1176669"/>
          </a:xfrm>
        </p:grpSpPr>
        <p:sp>
          <p:nvSpPr>
            <p:cNvPr id="10" name="Explosion: 14 Points 9">
              <a:extLst>
                <a:ext uri="{FF2B5EF4-FFF2-40B4-BE49-F238E27FC236}">
                  <a16:creationId xmlns:a16="http://schemas.microsoft.com/office/drawing/2014/main" id="{36225160-8AF9-082D-95E5-ECE3C5A9E68A}"/>
                </a:ext>
              </a:extLst>
            </p:cNvPr>
            <p:cNvSpPr/>
            <p:nvPr/>
          </p:nvSpPr>
          <p:spPr>
            <a:xfrm>
              <a:off x="841816" y="2061462"/>
              <a:ext cx="2176031" cy="1176669"/>
            </a:xfrm>
            <a:prstGeom prst="irregularSeal2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3A96A2-71CF-7809-B285-E520BAA2F74C}"/>
                </a:ext>
              </a:extLst>
            </p:cNvPr>
            <p:cNvSpPr txBox="1"/>
            <p:nvPr/>
          </p:nvSpPr>
          <p:spPr>
            <a:xfrm>
              <a:off x="1012675" y="2449741"/>
              <a:ext cx="18343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Target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041D98-C293-C997-424A-2143C9F781CD}"/>
              </a:ext>
            </a:extLst>
          </p:cNvPr>
          <p:cNvGrpSpPr/>
          <p:nvPr/>
        </p:nvGrpSpPr>
        <p:grpSpPr>
          <a:xfrm>
            <a:off x="4004392" y="2933929"/>
            <a:ext cx="3318559" cy="788629"/>
            <a:chOff x="4004392" y="2933929"/>
            <a:chExt cx="3318559" cy="78862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EA8B4A3-90F7-094B-C467-233BC468886A}"/>
                </a:ext>
              </a:extLst>
            </p:cNvPr>
            <p:cNvSpPr/>
            <p:nvPr/>
          </p:nvSpPr>
          <p:spPr>
            <a:xfrm>
              <a:off x="4004392" y="2933929"/>
              <a:ext cx="3318559" cy="788629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solidFill>
                <a:srgbClr val="3494BA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94545-BFE7-F9A2-4B87-B5331652050D}"/>
                </a:ext>
              </a:extLst>
            </p:cNvPr>
            <p:cNvSpPr txBox="1"/>
            <p:nvPr/>
          </p:nvSpPr>
          <p:spPr>
            <a:xfrm>
              <a:off x="4047251" y="3143577"/>
              <a:ext cx="32328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“4T + 1S” Principle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ADE70F4-29E5-AD26-96BF-C8FE4A41B968}"/>
              </a:ext>
            </a:extLst>
          </p:cNvPr>
          <p:cNvGrpSpPr/>
          <p:nvPr/>
        </p:nvGrpSpPr>
        <p:grpSpPr>
          <a:xfrm>
            <a:off x="1928814" y="4471669"/>
            <a:ext cx="1469473" cy="1261807"/>
            <a:chOff x="1928814" y="4471669"/>
            <a:chExt cx="1469473" cy="1261807"/>
          </a:xfrm>
        </p:grpSpPr>
        <p:pic>
          <p:nvPicPr>
            <p:cNvPr id="13" name="Graphic 12" descr="Children with solid fill">
              <a:extLst>
                <a:ext uri="{FF2B5EF4-FFF2-40B4-BE49-F238E27FC236}">
                  <a16:creationId xmlns:a16="http://schemas.microsoft.com/office/drawing/2014/main" id="{AA36518C-9E53-C133-E448-CBC8B193A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28814" y="4471669"/>
              <a:ext cx="1469473" cy="126180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039F13-B160-6910-24D8-5884CADDEFC2}"/>
                </a:ext>
              </a:extLst>
            </p:cNvPr>
            <p:cNvSpPr txBox="1"/>
            <p:nvPr/>
          </p:nvSpPr>
          <p:spPr>
            <a:xfrm>
              <a:off x="2275463" y="4902517"/>
              <a:ext cx="776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Team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69D101-205E-340B-737F-A5C2C4FF48D5}"/>
              </a:ext>
            </a:extLst>
          </p:cNvPr>
          <p:cNvGrpSpPr/>
          <p:nvPr/>
        </p:nvGrpSpPr>
        <p:grpSpPr>
          <a:xfrm>
            <a:off x="5118742" y="5222948"/>
            <a:ext cx="1089859" cy="935840"/>
            <a:chOff x="4680453" y="4551279"/>
            <a:chExt cx="1089859" cy="935840"/>
          </a:xfrm>
        </p:grpSpPr>
        <p:pic>
          <p:nvPicPr>
            <p:cNvPr id="16" name="Graphic 15" descr="Hammer with solid fill">
              <a:extLst>
                <a:ext uri="{FF2B5EF4-FFF2-40B4-BE49-F238E27FC236}">
                  <a16:creationId xmlns:a16="http://schemas.microsoft.com/office/drawing/2014/main" id="{203331A8-3F1D-D7D9-CDB4-04F8610CE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80453" y="4551279"/>
              <a:ext cx="1089859" cy="93584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CE33D0-F4FA-1D07-93DD-E26E2FCDCC66}"/>
                </a:ext>
              </a:extLst>
            </p:cNvPr>
            <p:cNvSpPr txBox="1"/>
            <p:nvPr/>
          </p:nvSpPr>
          <p:spPr>
            <a:xfrm>
              <a:off x="4900614" y="4819144"/>
              <a:ext cx="6495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Tool</a:t>
              </a:r>
              <a:endParaRPr kumimoji="0" lang="en-GB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FADFC0-DDFC-DA62-B385-5C1EBDCA296B}"/>
              </a:ext>
            </a:extLst>
          </p:cNvPr>
          <p:cNvGrpSpPr/>
          <p:nvPr/>
        </p:nvGrpSpPr>
        <p:grpSpPr>
          <a:xfrm>
            <a:off x="7845298" y="4556911"/>
            <a:ext cx="1270930" cy="1091322"/>
            <a:chOff x="7097216" y="4099515"/>
            <a:chExt cx="1270930" cy="1091322"/>
          </a:xfrm>
        </p:grpSpPr>
        <p:pic>
          <p:nvPicPr>
            <p:cNvPr id="19" name="Graphic 18" descr="Classroom with solid fill">
              <a:extLst>
                <a:ext uri="{FF2B5EF4-FFF2-40B4-BE49-F238E27FC236}">
                  <a16:creationId xmlns:a16="http://schemas.microsoft.com/office/drawing/2014/main" id="{E7D35870-0339-2431-D7CF-29FDF1804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97216" y="4099515"/>
              <a:ext cx="1270930" cy="109132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605A87-3DEA-AAA2-9D8B-F1BDA930110B}"/>
                </a:ext>
              </a:extLst>
            </p:cNvPr>
            <p:cNvSpPr txBox="1"/>
            <p:nvPr/>
          </p:nvSpPr>
          <p:spPr>
            <a:xfrm>
              <a:off x="7330969" y="4445121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Tactic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9EC1E8-E506-F87C-C999-90BC1904BE1E}"/>
              </a:ext>
            </a:extLst>
          </p:cNvPr>
          <p:cNvGrpSpPr/>
          <p:nvPr/>
        </p:nvGrpSpPr>
        <p:grpSpPr>
          <a:xfrm>
            <a:off x="8573540" y="2018893"/>
            <a:ext cx="1469472" cy="1261807"/>
            <a:chOff x="7463987" y="2235926"/>
            <a:chExt cx="1469472" cy="1261807"/>
          </a:xfrm>
        </p:grpSpPr>
        <p:pic>
          <p:nvPicPr>
            <p:cNvPr id="22" name="Graphic 21" descr="Food Delivery with solid fill">
              <a:extLst>
                <a:ext uri="{FF2B5EF4-FFF2-40B4-BE49-F238E27FC236}">
                  <a16:creationId xmlns:a16="http://schemas.microsoft.com/office/drawing/2014/main" id="{B49577E9-F42C-B35C-7847-AD4712B52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63987" y="2235926"/>
              <a:ext cx="1469472" cy="126180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EB11E2-FD04-322C-95A4-E1BAB893FF8F}"/>
                </a:ext>
              </a:extLst>
            </p:cNvPr>
            <p:cNvSpPr txBox="1"/>
            <p:nvPr/>
          </p:nvSpPr>
          <p:spPr>
            <a:xfrm>
              <a:off x="7679992" y="2666774"/>
              <a:ext cx="10374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Support</a:t>
              </a:r>
            </a:p>
          </p:txBody>
        </p:sp>
      </p:grp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513D518-0ADF-F801-8193-5E1764D4E806}"/>
              </a:ext>
            </a:extLst>
          </p:cNvPr>
          <p:cNvSpPr/>
          <p:nvPr/>
        </p:nvSpPr>
        <p:spPr>
          <a:xfrm rot="807581">
            <a:off x="2832307" y="2916641"/>
            <a:ext cx="965709" cy="251466"/>
          </a:xfrm>
          <a:prstGeom prst="rightArrow">
            <a:avLst>
              <a:gd name="adj1" fmla="val 50000"/>
              <a:gd name="adj2" fmla="val 157286"/>
            </a:avLst>
          </a:prstGeom>
          <a:solidFill>
            <a:srgbClr val="FFFF00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2BFBD74-2839-BACB-30CA-E14E24CF6F7D}"/>
              </a:ext>
            </a:extLst>
          </p:cNvPr>
          <p:cNvSpPr/>
          <p:nvPr/>
        </p:nvSpPr>
        <p:spPr>
          <a:xfrm rot="19700088">
            <a:off x="3319063" y="4103756"/>
            <a:ext cx="1469473" cy="254826"/>
          </a:xfrm>
          <a:prstGeom prst="rightArrow">
            <a:avLst>
              <a:gd name="adj1" fmla="val 50000"/>
              <a:gd name="adj2" fmla="val 157286"/>
            </a:avLst>
          </a:prstGeom>
          <a:solidFill>
            <a:srgbClr val="FFFF00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ECFD750-33B9-A934-D458-5E7E8469E279}"/>
              </a:ext>
            </a:extLst>
          </p:cNvPr>
          <p:cNvSpPr/>
          <p:nvPr/>
        </p:nvSpPr>
        <p:spPr>
          <a:xfrm rot="16200000">
            <a:off x="5195751" y="4277865"/>
            <a:ext cx="935840" cy="296765"/>
          </a:xfrm>
          <a:prstGeom prst="rightArrow">
            <a:avLst>
              <a:gd name="adj1" fmla="val 50000"/>
              <a:gd name="adj2" fmla="val 157286"/>
            </a:avLst>
          </a:prstGeom>
          <a:solidFill>
            <a:srgbClr val="FFFF00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9EDD0BF-897B-CD94-BF4B-ECA87485DFBA}"/>
              </a:ext>
            </a:extLst>
          </p:cNvPr>
          <p:cNvSpPr/>
          <p:nvPr/>
        </p:nvSpPr>
        <p:spPr>
          <a:xfrm rot="12960816">
            <a:off x="6521143" y="4103756"/>
            <a:ext cx="1469473" cy="254826"/>
          </a:xfrm>
          <a:prstGeom prst="rightArrow">
            <a:avLst>
              <a:gd name="adj1" fmla="val 50000"/>
              <a:gd name="adj2" fmla="val 157286"/>
            </a:avLst>
          </a:prstGeom>
          <a:solidFill>
            <a:srgbClr val="FFFF00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B43CE73-DDE9-BE4D-D14C-DBC4CE4785D2}"/>
              </a:ext>
            </a:extLst>
          </p:cNvPr>
          <p:cNvSpPr/>
          <p:nvPr/>
        </p:nvSpPr>
        <p:spPr>
          <a:xfrm rot="9671747">
            <a:off x="7469361" y="2910024"/>
            <a:ext cx="957769" cy="264700"/>
          </a:xfrm>
          <a:prstGeom prst="rightArrow">
            <a:avLst>
              <a:gd name="adj1" fmla="val 50000"/>
              <a:gd name="adj2" fmla="val 157286"/>
            </a:avLst>
          </a:prstGeom>
          <a:solidFill>
            <a:srgbClr val="FFFF00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02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Key Elements of OSI Capability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125516" y="5132034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P2.2-576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376B51B-7A57-E852-EEEE-16DA9414C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695723"/>
              </p:ext>
            </p:extLst>
          </p:nvPr>
        </p:nvGraphicFramePr>
        <p:xfrm>
          <a:off x="960468" y="2011308"/>
          <a:ext cx="8917177" cy="4059883"/>
        </p:xfrm>
        <a:graphic>
          <a:graphicData uri="http://schemas.openxmlformats.org/drawingml/2006/table">
            <a:tbl>
              <a:tblPr firstRow="1" firstCol="1" bandRow="1"/>
              <a:tblGrid>
                <a:gridCol w="1514819">
                  <a:extLst>
                    <a:ext uri="{9D8B030D-6E8A-4147-A177-3AD203B41FA5}">
                      <a16:colId xmlns:a16="http://schemas.microsoft.com/office/drawing/2014/main" val="165908715"/>
                    </a:ext>
                  </a:extLst>
                </a:gridCol>
                <a:gridCol w="2761309">
                  <a:extLst>
                    <a:ext uri="{9D8B030D-6E8A-4147-A177-3AD203B41FA5}">
                      <a16:colId xmlns:a16="http://schemas.microsoft.com/office/drawing/2014/main" val="1746763126"/>
                    </a:ext>
                  </a:extLst>
                </a:gridCol>
                <a:gridCol w="4641049">
                  <a:extLst>
                    <a:ext uri="{9D8B030D-6E8A-4147-A177-3AD203B41FA5}">
                      <a16:colId xmlns:a16="http://schemas.microsoft.com/office/drawing/2014/main" val="1107153040"/>
                    </a:ext>
                  </a:extLst>
                </a:gridCol>
              </a:tblGrid>
              <a:tr h="54257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4T + 1S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OSI Motivation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OSI Capability Elements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339452"/>
                  </a:ext>
                </a:extLst>
              </a:tr>
              <a:tr h="703462">
                <a:tc>
                  <a:txBody>
                    <a:bodyPr/>
                    <a:lstStyle/>
                    <a:p>
                      <a:pPr marL="182563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arget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Anomalies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Signatures and observables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675041"/>
                  </a:ext>
                </a:extLst>
              </a:tr>
              <a:tr h="703462">
                <a:tc>
                  <a:txBody>
                    <a:bodyPr/>
                    <a:lstStyle/>
                    <a:p>
                      <a:pPr marL="182563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eam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Inspectors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Inspectorate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960124"/>
                  </a:ext>
                </a:extLst>
              </a:tr>
              <a:tr h="703462">
                <a:tc>
                  <a:txBody>
                    <a:bodyPr/>
                    <a:lstStyle/>
                    <a:p>
                      <a:pPr marL="182563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ool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Article 69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Techniques and equipment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25943"/>
                  </a:ext>
                </a:extLst>
              </a:tr>
              <a:tr h="703462">
                <a:tc>
                  <a:txBody>
                    <a:bodyPr/>
                    <a:lstStyle/>
                    <a:p>
                      <a:pPr marL="182563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actic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Search logic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IT Methodology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712334"/>
                  </a:ext>
                </a:extLst>
              </a:tr>
              <a:tr h="703462">
                <a:tc>
                  <a:txBody>
                    <a:bodyPr/>
                    <a:lstStyle/>
                    <a:p>
                      <a:pPr marL="182563" marR="0" lvl="0" indent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upport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Operational supports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Logistics and operations support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906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65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 Environment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125516" y="5132034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P2.2-576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5F5B91F-E8C5-EF4A-3EE9-DF84F0159B62}"/>
              </a:ext>
            </a:extLst>
          </p:cNvPr>
          <p:cNvSpPr txBox="1">
            <a:spLocks/>
          </p:cNvSpPr>
          <p:nvPr/>
        </p:nvSpPr>
        <p:spPr>
          <a:xfrm>
            <a:off x="863187" y="2028085"/>
            <a:ext cx="8940032" cy="347462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prstClr val="black"/>
                </a:solidFill>
                <a:cs typeface="Arial" panose="020B0604020202020204" pitchFamily="34" charset="0"/>
              </a:rPr>
              <a:t>What is OSI environment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The environment in which an on-site inspection (OSI) might take place. It comprises both natural and non-natural environmental factors within the inspection area (and the base of operations) in </a:t>
            </a:r>
            <a:r>
              <a:rPr lang="en-GB" sz="2000" dirty="0">
                <a:solidFill>
                  <a:srgbClr val="FF0000"/>
                </a:solidFill>
                <a:cs typeface="Arial" panose="020B0604020202020204" pitchFamily="34" charset="0"/>
              </a:rPr>
              <a:t>a </a:t>
            </a:r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specific nuclear test explosion (NTE) scenario</a:t>
            </a:r>
            <a:r>
              <a:rPr lang="en-GB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which could </a:t>
            </a:r>
            <a:r>
              <a:rPr lang="en-GB" sz="2000" b="1" dirty="0">
                <a:solidFill>
                  <a:srgbClr val="FF0000"/>
                </a:solidFill>
                <a:cs typeface="Arial" panose="020B0604020202020204" pitchFamily="34" charset="0"/>
              </a:rPr>
              <a:t>constrain and affect OSI capabilities</a:t>
            </a:r>
            <a:r>
              <a:rPr lang="en-GB" sz="20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0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 in Challenging Environment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125516" y="5132034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P2.2-576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2FDE76-B3FF-247B-F0F5-A0D12C7FDD3C}"/>
              </a:ext>
            </a:extLst>
          </p:cNvPr>
          <p:cNvSpPr/>
          <p:nvPr/>
        </p:nvSpPr>
        <p:spPr>
          <a:xfrm>
            <a:off x="8162634" y="4529470"/>
            <a:ext cx="13116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High seas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DF9090-2807-8A37-090D-DDC7CB863E12}"/>
              </a:ext>
            </a:extLst>
          </p:cNvPr>
          <p:cNvSpPr/>
          <p:nvPr/>
        </p:nvSpPr>
        <p:spPr>
          <a:xfrm>
            <a:off x="288883" y="2136829"/>
            <a:ext cx="22522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Mountainous area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AFC3F7-8956-C741-C0FC-9BCB0394270A}"/>
              </a:ext>
            </a:extLst>
          </p:cNvPr>
          <p:cNvSpPr/>
          <p:nvPr/>
        </p:nvSpPr>
        <p:spPr>
          <a:xfrm>
            <a:off x="3575421" y="4417141"/>
            <a:ext cx="1585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Frigid climate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C61D41-6DB6-0734-1A27-85EEDB4EB18D}"/>
              </a:ext>
            </a:extLst>
          </p:cNvPr>
          <p:cNvSpPr/>
          <p:nvPr/>
        </p:nvSpPr>
        <p:spPr>
          <a:xfrm>
            <a:off x="6056809" y="1899980"/>
            <a:ext cx="25710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High vegetation coverage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5E93BD-BF58-060E-9587-98C47FB9F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82" y="2475383"/>
            <a:ext cx="3286539" cy="20540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C47816-2F31-F8BA-9B33-94AC1CEC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47" y="4714456"/>
            <a:ext cx="2688962" cy="2016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B643A1-26AA-665D-412C-3C42105D5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804" y="2227188"/>
            <a:ext cx="3096736" cy="2225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77923F-B9AD-8DDD-DCB4-1F88613A3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227" y="4837815"/>
            <a:ext cx="3276894" cy="18423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A91907-CCE9-E1AC-986B-AF9677B91AC8}"/>
              </a:ext>
            </a:extLst>
          </p:cNvPr>
          <p:cNvSpPr/>
          <p:nvPr/>
        </p:nvSpPr>
        <p:spPr>
          <a:xfrm>
            <a:off x="288883" y="1529763"/>
            <a:ext cx="5767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Four potential challenging environments identified</a:t>
            </a:r>
          </a:p>
        </p:txBody>
      </p:sp>
    </p:spTree>
    <p:extLst>
      <p:ext uri="{BB962C8B-B14F-4D97-AF65-F5344CB8AC3E}">
        <p14:creationId xmlns:p14="http://schemas.microsoft.com/office/powerpoint/2010/main" val="229555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 Capability for Challenging OSI Environments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07417F-E061-5161-4881-F7E237D55B9F}"/>
              </a:ext>
            </a:extLst>
          </p:cNvPr>
          <p:cNvSpPr txBox="1">
            <a:spLocks/>
          </p:cNvSpPr>
          <p:nvPr/>
        </p:nvSpPr>
        <p:spPr>
          <a:xfrm>
            <a:off x="11125516" y="5132034"/>
            <a:ext cx="817757" cy="741356"/>
          </a:xfrm>
          <a:prstGeom prst="rect">
            <a:avLst/>
          </a:prstGeom>
        </p:spPr>
        <p:txBody>
          <a:bodyPr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QR Code here after removing this text box!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6EEF19-1020-D7B9-F57E-2F7F7DB81EF7}"/>
              </a:ext>
            </a:extLst>
          </p:cNvPr>
          <p:cNvSpPr txBox="1">
            <a:spLocks/>
          </p:cNvSpPr>
          <p:nvPr/>
        </p:nvSpPr>
        <p:spPr>
          <a:xfrm>
            <a:off x="10770878" y="5934501"/>
            <a:ext cx="1531435" cy="4485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P2.2-576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7D36EA-477D-5795-84FB-35908A90D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554279"/>
              </p:ext>
            </p:extLst>
          </p:nvPr>
        </p:nvGraphicFramePr>
        <p:xfrm>
          <a:off x="395525" y="2155069"/>
          <a:ext cx="10077543" cy="377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671">
                  <a:extLst>
                    <a:ext uri="{9D8B030D-6E8A-4147-A177-3AD203B41FA5}">
                      <a16:colId xmlns:a16="http://schemas.microsoft.com/office/drawing/2014/main" val="2810445795"/>
                    </a:ext>
                  </a:extLst>
                </a:gridCol>
                <a:gridCol w="1727324">
                  <a:extLst>
                    <a:ext uri="{9D8B030D-6E8A-4147-A177-3AD203B41FA5}">
                      <a16:colId xmlns:a16="http://schemas.microsoft.com/office/drawing/2014/main" val="3601165736"/>
                    </a:ext>
                  </a:extLst>
                </a:gridCol>
                <a:gridCol w="1753795">
                  <a:extLst>
                    <a:ext uri="{9D8B030D-6E8A-4147-A177-3AD203B41FA5}">
                      <a16:colId xmlns:a16="http://schemas.microsoft.com/office/drawing/2014/main" val="2347312515"/>
                    </a:ext>
                  </a:extLst>
                </a:gridCol>
                <a:gridCol w="1253358">
                  <a:extLst>
                    <a:ext uri="{9D8B030D-6E8A-4147-A177-3AD203B41FA5}">
                      <a16:colId xmlns:a16="http://schemas.microsoft.com/office/drawing/2014/main" val="1068955635"/>
                    </a:ext>
                  </a:extLst>
                </a:gridCol>
                <a:gridCol w="1369328">
                  <a:extLst>
                    <a:ext uri="{9D8B030D-6E8A-4147-A177-3AD203B41FA5}">
                      <a16:colId xmlns:a16="http://schemas.microsoft.com/office/drawing/2014/main" val="1335289585"/>
                    </a:ext>
                  </a:extLst>
                </a:gridCol>
                <a:gridCol w="2130067">
                  <a:extLst>
                    <a:ext uri="{9D8B030D-6E8A-4147-A177-3AD203B41FA5}">
                      <a16:colId xmlns:a16="http://schemas.microsoft.com/office/drawing/2014/main" val="164433813"/>
                    </a:ext>
                  </a:extLst>
                </a:gridCol>
              </a:tblGrid>
              <a:tr h="65926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OSI Environment</a:t>
                      </a:r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Signatures and observables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Techniques and equipment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Inspectorate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Methodology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Logistics and operations support</a:t>
                      </a: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528076861"/>
                  </a:ext>
                </a:extLst>
              </a:tr>
              <a:tr h="3120170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GB" sz="1800" b="1" dirty="0"/>
                        <a:t>Mountainous area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en-GB" sz="1800" b="1" dirty="0"/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800" b="1" dirty="0"/>
                        <a:t>Frigid climate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n-GB" sz="1800" b="1" dirty="0"/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sz="1800" b="1" dirty="0"/>
                        <a:t>High vegetation coverage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Extensive knowledge and experience 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Coupled into the tailored training courses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Review and test the adaptabilities of existing techniques and equipment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techniques development as needed</a:t>
                      </a:r>
                    </a:p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training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marR="0" lvl="0" indent="-92075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deployment strategies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of ITF/FTF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H&amp;S plan, physical security and BOO functionality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Rapid deployment support and improved logistics and operations support</a:t>
                      </a:r>
                    </a:p>
                    <a:p>
                      <a:pPr marL="179388" indent="-179388">
                        <a:buFont typeface="Arial" panose="020B0604020202020204" pitchFamily="34" charset="0"/>
                        <a:buChar char="•"/>
                      </a:pP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670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0030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15822</TotalTime>
  <Words>777</Words>
  <Application>Microsoft Office PowerPoint</Application>
  <PresentationFormat>Widescreen</PresentationFormat>
  <Paragraphs>128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KUANG Feihong</cp:lastModifiedBy>
  <cp:revision>31</cp:revision>
  <dcterms:created xsi:type="dcterms:W3CDTF">2023-04-18T13:25:54Z</dcterms:created>
  <dcterms:modified xsi:type="dcterms:W3CDTF">2023-06-09T07:49:45Z</dcterms:modified>
</cp:coreProperties>
</file>