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85" d="100"/>
          <a:sy n="85"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06/09/2023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ebp"/><Relationship Id="rId2" Type="http://schemas.openxmlformats.org/officeDocument/2006/relationships/hyperlink" Target="mailto:ahlamr.khekan@uoitc.edu.iq"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1100" b="1" dirty="0">
                <a:solidFill>
                  <a:schemeClr val="bg1"/>
                </a:solidFill>
                <a:latin typeface="Arial" panose="020B0604020202020204" pitchFamily="34" charset="0"/>
                <a:cs typeface="Arial" panose="020B0604020202020204" pitchFamily="34" charset="0"/>
              </a:rPr>
              <a:t>P2.2-596</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77218"/>
          </a:xfrm>
          <a:prstGeom prst="rect">
            <a:avLst/>
          </a:prstGeom>
          <a:noFill/>
        </p:spPr>
        <p:txBody>
          <a:bodyPr wrap="square" rtlCol="0">
            <a:spAutoFit/>
          </a:bodyPr>
          <a:lstStyle/>
          <a:p>
            <a:pPr algn="ctr"/>
            <a:r>
              <a:rPr lang="en-GB" sz="1600" b="0" i="0" strike="noStrike" dirty="0">
                <a:solidFill>
                  <a:schemeClr val="bg1">
                    <a:lumMod val="95000"/>
                  </a:schemeClr>
                </a:solidFill>
                <a:effectLst/>
                <a:latin typeface="Times New Roman" panose="02020603050405020304" pitchFamily="18" charset="0"/>
                <a:cs typeface="Times New Roman" panose="02020603050405020304" pitchFamily="18" charset="0"/>
              </a:rPr>
              <a:t>Fire Detection in an On-Site Inspection Area</a:t>
            </a:r>
            <a:endParaRPr lang="en-AT" sz="1600" b="1" dirty="0">
              <a:solidFill>
                <a:schemeClr val="bg1"/>
              </a:solidFill>
              <a:latin typeface="Arial" panose="020B0604020202020204" pitchFamily="34" charset="0"/>
              <a:cs typeface="Arial" panose="020B0604020202020204" pitchFamily="34" charset="0"/>
            </a:endParaRPr>
          </a:p>
          <a:p>
            <a:pPr algn="ctr"/>
            <a:r>
              <a:rPr lang="en-GB" sz="1600" dirty="0">
                <a:solidFill>
                  <a:schemeClr val="bg1"/>
                </a:solidFill>
                <a:latin typeface="Arial" panose="020B0604020202020204" pitchFamily="34" charset="0"/>
                <a:cs typeface="Arial" panose="020B0604020202020204" pitchFamily="34" charset="0"/>
              </a:rPr>
              <a:t>Ahlam R. Khekan</a:t>
            </a:r>
            <a:r>
              <a:rPr lang="en-AT" sz="1600" dirty="0">
                <a:solidFill>
                  <a:schemeClr val="bg1"/>
                </a:solidFill>
                <a:latin typeface="Arial" panose="020B0604020202020204" pitchFamily="34" charset="0"/>
                <a:cs typeface="Arial" panose="020B0604020202020204" pitchFamily="34" charset="0"/>
              </a:rPr>
              <a:t> </a:t>
            </a:r>
          </a:p>
          <a:p>
            <a:pPr algn="ctr"/>
            <a:r>
              <a:rPr lang="en-GB" sz="1600" b="0" i="0" dirty="0">
                <a:solidFill>
                  <a:schemeClr val="bg1">
                    <a:lumMod val="95000"/>
                  </a:schemeClr>
                </a:solidFill>
                <a:effectLst/>
                <a:latin typeface="Arial" panose="020B0604020202020204" pitchFamily="34" charset="0"/>
                <a:cs typeface="Arial" panose="020B0604020202020204" pitchFamily="34" charset="0"/>
              </a:rPr>
              <a:t>University of Information Technology and Communication. Iraq</a:t>
            </a:r>
          </a:p>
          <a:p>
            <a:pPr algn="ctr"/>
            <a:r>
              <a:rPr lang="en-GB" sz="1600" b="0" i="0" dirty="0">
                <a:solidFill>
                  <a:schemeClr val="bg1">
                    <a:lumMod val="9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ahlamr.khekan@uoitc.edu.iq</a:t>
            </a:r>
            <a:endParaRPr lang="en-GB" sz="1600" dirty="0">
              <a:solidFill>
                <a:schemeClr val="bg1">
                  <a:lumMod val="95000"/>
                </a:schemeClr>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AD92F64A-1170-5DD5-3DC0-38ACA3D4A832}"/>
              </a:ext>
            </a:extLst>
          </p:cNvPr>
          <p:cNvPicPr>
            <a:picLocks noChangeAspect="1"/>
          </p:cNvPicPr>
          <p:nvPr/>
        </p:nvPicPr>
        <p:blipFill>
          <a:blip r:embed="rId3"/>
          <a:stretch>
            <a:fillRect/>
          </a:stretch>
        </p:blipFill>
        <p:spPr>
          <a:xfrm>
            <a:off x="9637986" y="77813"/>
            <a:ext cx="985479" cy="973930"/>
          </a:xfrm>
          <a:prstGeom prst="rect">
            <a:avLst/>
          </a:prstGeom>
        </p:spPr>
      </p:pic>
      <p:sp>
        <p:nvSpPr>
          <p:cNvPr id="6" name="TextBox 5">
            <a:extLst>
              <a:ext uri="{FF2B5EF4-FFF2-40B4-BE49-F238E27FC236}">
                <a16:creationId xmlns:a16="http://schemas.microsoft.com/office/drawing/2014/main" id="{4DC15433-686E-7119-08CB-8CD62ABBD703}"/>
              </a:ext>
            </a:extLst>
          </p:cNvPr>
          <p:cNvSpPr txBox="1"/>
          <p:nvPr/>
        </p:nvSpPr>
        <p:spPr>
          <a:xfrm>
            <a:off x="343976" y="6503188"/>
            <a:ext cx="11504047" cy="276999"/>
          </a:xfrm>
          <a:prstGeom prst="rect">
            <a:avLst/>
          </a:prstGeom>
          <a:noFill/>
        </p:spPr>
        <p:txBody>
          <a:bodyPr wrap="square">
            <a:spAutoFit/>
          </a:bodyPr>
          <a:lstStyle/>
          <a:p>
            <a:pPr algn="just"/>
            <a:r>
              <a:rPr lang="en-US" sz="1200" dirty="0">
                <a:latin typeface="Arial" panose="020B0604020202020204" pitchFamily="34" charset="0"/>
                <a:cs typeface="Arial" panose="020B0604020202020204" pitchFamily="34" charset="0"/>
              </a:rPr>
              <a:t>I</a:t>
            </a:r>
            <a:r>
              <a:rPr lang="en-GB" sz="1200" dirty="0">
                <a:latin typeface="Arial" panose="020B0604020202020204" pitchFamily="34" charset="0"/>
                <a:cs typeface="Arial" panose="020B0604020202020204" pitchFamily="34" charset="0"/>
              </a:rPr>
              <a:t>f you want to learn more about this, come see my e-poster (</a:t>
            </a:r>
            <a:r>
              <a:rPr lang="en-GB" sz="1200" b="1" dirty="0">
                <a:latin typeface="Arial" panose="020B0604020202020204" pitchFamily="34" charset="0"/>
                <a:cs typeface="Arial" panose="020B0604020202020204" pitchFamily="34" charset="0"/>
              </a:rPr>
              <a:t>P2.2-596</a:t>
            </a:r>
            <a:r>
              <a:rPr lang="en-GB" sz="1200" dirty="0">
                <a:latin typeface="Arial" panose="020B0604020202020204" pitchFamily="34" charset="0"/>
                <a:cs typeface="Arial" panose="020B0604020202020204" pitchFamily="34" charset="0"/>
              </a:rPr>
              <a:t>) during session or access it online on the SnT2023 Conference platform!</a:t>
            </a:r>
          </a:p>
        </p:txBody>
      </p:sp>
      <p:sp>
        <p:nvSpPr>
          <p:cNvPr id="8" name="TextBox 7">
            <a:extLst>
              <a:ext uri="{FF2B5EF4-FFF2-40B4-BE49-F238E27FC236}">
                <a16:creationId xmlns:a16="http://schemas.microsoft.com/office/drawing/2014/main" id="{FD0052A8-D4D9-6710-284C-10EF903DFDE7}"/>
              </a:ext>
            </a:extLst>
          </p:cNvPr>
          <p:cNvSpPr txBox="1"/>
          <p:nvPr/>
        </p:nvSpPr>
        <p:spPr>
          <a:xfrm>
            <a:off x="375187" y="1367692"/>
            <a:ext cx="11150769" cy="4801314"/>
          </a:xfrm>
          <a:prstGeom prst="rect">
            <a:avLst/>
          </a:prstGeom>
          <a:noFill/>
        </p:spPr>
        <p:txBody>
          <a:bodyPr wrap="square">
            <a:spAutoFit/>
          </a:bodyPr>
          <a:lstStyle/>
          <a:p>
            <a:pPr marL="285750" indent="-285750" algn="just">
              <a:buFont typeface="Wingdings" panose="05000000000000000000" pitchFamily="2" charset="2"/>
              <a:buChar char="v"/>
            </a:pPr>
            <a:r>
              <a:rPr lang="en-GB" dirty="0"/>
              <a:t>Fires can seriously threaten people’s lives and cause major economic losses. The on-site inspection periods require inspection teams to stay at the site to conduct inspections, which necessitates the use of cameras and a monitoring system to provide site monitoring, in case of a fire.</a:t>
            </a:r>
          </a:p>
          <a:p>
            <a:pPr marL="285750" indent="-285750" algn="just">
              <a:buFont typeface="Wingdings" panose="05000000000000000000" pitchFamily="2" charset="2"/>
              <a:buChar char="v"/>
            </a:pPr>
            <a:r>
              <a:rPr lang="en-GB" dirty="0"/>
              <a:t>Fire detection is an important application of object detection, which is a computer vision technique used to identify objects within an image or video stream. Object detection algorithms can be trained to recognize specific types of objects, including fires, smoke, and flames, based on their visual characteristics.</a:t>
            </a:r>
          </a:p>
          <a:p>
            <a:pPr marL="285750" indent="-285750" algn="just">
              <a:buFont typeface="Wingdings" panose="05000000000000000000" pitchFamily="2" charset="2"/>
              <a:buChar char="v"/>
            </a:pPr>
            <a:r>
              <a:rPr lang="en-GB" dirty="0"/>
              <a:t>In fire detection, object detection algorithms are trained on datasets of images or videos containing fires and non-fires to learn to recognize the unique features of flames and smoke. Once the algorithm has been trained, it can be applied to new images or videos to detect the presence of fires.</a:t>
            </a:r>
          </a:p>
          <a:p>
            <a:pPr marL="285750" indent="-285750" algn="just">
              <a:buFont typeface="Wingdings" panose="05000000000000000000" pitchFamily="2" charset="2"/>
              <a:buChar char="v"/>
            </a:pPr>
            <a:r>
              <a:rPr lang="en-GB" dirty="0"/>
              <a:t>One popular deep learning-based approach to fire detection is using YOLO (You Only Look Once) object detection algorithm. . YOLO can be trained on a large dataset of images containing fires and non-fires to learn to recognize the unique features of flames and smoke.</a:t>
            </a:r>
          </a:p>
          <a:p>
            <a:pPr marL="285750" indent="-285750" algn="just">
              <a:buFont typeface="Wingdings" panose="05000000000000000000" pitchFamily="2" charset="2"/>
              <a:buChar char="v"/>
            </a:pPr>
            <a:r>
              <a:rPr lang="en-GB" dirty="0"/>
              <a:t>Overall, object detection is a powerful tool for fire detection that can help reduce the risk of fires and improve the safety of people and property. Advances in computer vision and deep learning techniques are expected to continue to improve the accuracy and speed of fire detection systems in the future.</a:t>
            </a:r>
          </a:p>
          <a:p>
            <a:pPr marL="285750" indent="-285750" algn="just">
              <a:buFont typeface="Wingdings" panose="05000000000000000000" pitchFamily="2" charset="2"/>
              <a:buChar char="v"/>
            </a:pPr>
            <a:r>
              <a:rPr lang="en-GB" dirty="0"/>
              <a:t>In the poster, its propose a system to predicate or to detect a fire accident in an on-site inspection area in real time using a monitoring system using a deep learning based approach.</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2674</TotalTime>
  <Words>352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ahlam khekan</cp:lastModifiedBy>
  <cp:revision>22</cp:revision>
  <dcterms:created xsi:type="dcterms:W3CDTF">2023-04-18T13:25:54Z</dcterms:created>
  <dcterms:modified xsi:type="dcterms:W3CDTF">2023-06-09T13:12:19Z</dcterms:modified>
</cp:coreProperties>
</file>