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notesMasterIdLst>
    <p:notesMasterId r:id="rId11"/>
  </p:notesMasterIdLst>
  <p:sldIdLst>
    <p:sldId id="261" r:id="rId3"/>
    <p:sldId id="256" r:id="rId4"/>
    <p:sldId id="262" r:id="rId5"/>
    <p:sldId id="263" r:id="rId6"/>
    <p:sldId id="264" r:id="rId7"/>
    <p:sldId id="265" r:id="rId8"/>
    <p:sldId id="267" r:id="rId9"/>
    <p:sldId id="266" r:id="rId10"/>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 id="267"/>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79"/>
    <p:restoredTop sz="94685"/>
  </p:normalViewPr>
  <p:slideViewPr>
    <p:cSldViewPr snapToGrid="0">
      <p:cViewPr varScale="1">
        <p:scale>
          <a:sx n="85" d="100"/>
          <a:sy n="85" d="100"/>
        </p:scale>
        <p:origin x="7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096D02-2F34-4FB3-870A-52CAFF3A0695}" type="datetimeFigureOut">
              <a:rPr lang="en-GB" smtClean="0"/>
              <a:t>09/06/2023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A2A1CE-7CE4-4543-BF41-325A6D5FF9D8}" type="slidenum">
              <a:rPr lang="en-GB" smtClean="0"/>
              <a:t>‹#›</a:t>
            </a:fld>
            <a:endParaRPr lang="en-GB"/>
          </a:p>
        </p:txBody>
      </p:sp>
    </p:spTree>
    <p:extLst>
      <p:ext uri="{BB962C8B-B14F-4D97-AF65-F5344CB8AC3E}">
        <p14:creationId xmlns:p14="http://schemas.microsoft.com/office/powerpoint/2010/main" val="291205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chemeClr val="tx1"/>
              </a:solidFill>
            </a:endParaRPr>
          </a:p>
        </p:txBody>
      </p:sp>
      <p:sp>
        <p:nvSpPr>
          <p:cNvPr id="4" name="Slide Number Placeholder 3"/>
          <p:cNvSpPr>
            <a:spLocks noGrp="1"/>
          </p:cNvSpPr>
          <p:nvPr>
            <p:ph type="sldNum" sz="quarter" idx="5"/>
          </p:nvPr>
        </p:nvSpPr>
        <p:spPr/>
        <p:txBody>
          <a:bodyPr/>
          <a:lstStyle/>
          <a:p>
            <a:fld id="{4DA2A1CE-7CE4-4543-BF41-325A6D5FF9D8}" type="slidenum">
              <a:rPr lang="en-GB" smtClean="0"/>
              <a:t>4</a:t>
            </a:fld>
            <a:endParaRPr lang="en-GB"/>
          </a:p>
        </p:txBody>
      </p:sp>
    </p:spTree>
    <p:extLst>
      <p:ext uri="{BB962C8B-B14F-4D97-AF65-F5344CB8AC3E}">
        <p14:creationId xmlns:p14="http://schemas.microsoft.com/office/powerpoint/2010/main" val="4089024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hlamr.khekan@uoitc.edu.iq" TargetMode="External"/><Relationship Id="rId2" Type="http://schemas.openxmlformats.org/officeDocument/2006/relationships/image" Target="../media/image17.webp"/><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web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7.webp"/><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4.xml.rels><?xml version="1.0" encoding="UTF-8" standalone="yes"?>
<Relationships xmlns="http://schemas.openxmlformats.org/package/2006/relationships"><Relationship Id="rId3" Type="http://schemas.openxmlformats.org/officeDocument/2006/relationships/image" Target="../media/image17.webp"/><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webp"/><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7.webp"/><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image" Target="../media/image17.web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web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GB" sz="1200" dirty="0">
                <a:latin typeface="Arial" panose="020B0604020202020204" pitchFamily="34" charset="0"/>
                <a:cs typeface="Arial" panose="020B0604020202020204" pitchFamily="34" charset="0"/>
              </a:rPr>
              <a:t>Fires can seriously threaten people’s lives and cause major economic losses.</a:t>
            </a:r>
          </a:p>
          <a:p>
            <a:pPr algn="just"/>
            <a:r>
              <a:rPr lang="en-GB" sz="1200" dirty="0">
                <a:latin typeface="Arial" panose="020B0604020202020204" pitchFamily="34" charset="0"/>
                <a:cs typeface="Arial" panose="020B0604020202020204" pitchFamily="34" charset="0"/>
              </a:rPr>
              <a:t> The on-site inspection periods require inspection teams to stay at the site to conduct inspections, which necessitates the use of cameras and a monitoring system to provide site monitoring, in case of a fire.</a:t>
            </a:r>
            <a:endParaRPr lang="en-US" sz="120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GB" sz="1200" dirty="0">
                <a:latin typeface="Arial" panose="020B0604020202020204" pitchFamily="34" charset="0"/>
                <a:cs typeface="Arial" panose="020B0604020202020204" pitchFamily="34" charset="0"/>
              </a:rPr>
              <a:t>It propose a system to predicate or to detect a fire accident in an on-site inspection area in real time using a monitoring system using a deep learning based approach.</a:t>
            </a:r>
            <a:endParaRPr lang="en-US" sz="12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GB" sz="1200" dirty="0">
                <a:latin typeface="Arial" panose="020B0604020202020204" pitchFamily="34" charset="0"/>
                <a:cs typeface="Arial" panose="020B0604020202020204" pitchFamily="34" charset="0"/>
              </a:rPr>
              <a:t>We proposed a real-time model for fire action recognition in video based on YOLO, the accuracy obtained by methodology, its found to be 64%.</a:t>
            </a: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GB" sz="1200" dirty="0">
                <a:latin typeface="Arial" panose="020B0604020202020204" pitchFamily="34" charset="0"/>
                <a:cs typeface="Arial" panose="020B0604020202020204" pitchFamily="34" charset="0"/>
              </a:rPr>
              <a:t>The main finding of our study is that even a small number of frames can be used to recognize actions in a video. We found that even for some cases, a single frame is sufficient for recognition of action. </a:t>
            </a:r>
            <a:endParaRPr lang="en-US" sz="120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EEEE00B5-76EB-B574-822D-9FFB88A2E287}"/>
              </a:ext>
            </a:extLst>
          </p:cNvPr>
          <p:cNvSpPr txBox="1">
            <a:spLocks/>
          </p:cNvSpPr>
          <p:nvPr/>
        </p:nvSpPr>
        <p:spPr>
          <a:xfrm>
            <a:off x="5338029" y="6194422"/>
            <a:ext cx="1531435" cy="400088"/>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1200" b="1" dirty="0">
                <a:solidFill>
                  <a:schemeClr val="bg1"/>
                </a:solidFill>
                <a:latin typeface="Arial" panose="020B0604020202020204" pitchFamily="34" charset="0"/>
                <a:cs typeface="Arial" panose="020B0604020202020204" pitchFamily="34" charset="0"/>
              </a:rPr>
              <a:t>P2.2-596</a:t>
            </a:r>
            <a:endParaRPr lang="en-AT" sz="1200" b="1" dirty="0">
              <a:solidFill>
                <a:schemeClr val="bg1"/>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A584A09F-B0F9-CAFB-8B9E-24735BD14EB8}"/>
              </a:ext>
            </a:extLst>
          </p:cNvPr>
          <p:cNvPicPr>
            <a:picLocks noChangeAspect="1"/>
          </p:cNvPicPr>
          <p:nvPr/>
        </p:nvPicPr>
        <p:blipFill>
          <a:blip r:embed="rId2"/>
          <a:stretch>
            <a:fillRect/>
          </a:stretch>
        </p:blipFill>
        <p:spPr>
          <a:xfrm>
            <a:off x="10477243" y="278271"/>
            <a:ext cx="985479" cy="973930"/>
          </a:xfrm>
          <a:prstGeom prst="rect">
            <a:avLst/>
          </a:prstGeom>
        </p:spPr>
      </p:pic>
      <p:sp>
        <p:nvSpPr>
          <p:cNvPr id="13" name="TextBox 12">
            <a:extLst>
              <a:ext uri="{FF2B5EF4-FFF2-40B4-BE49-F238E27FC236}">
                <a16:creationId xmlns:a16="http://schemas.microsoft.com/office/drawing/2014/main" id="{755818B2-53E5-428D-B1C9-7C2BE0C18F14}"/>
              </a:ext>
            </a:extLst>
          </p:cNvPr>
          <p:cNvSpPr txBox="1"/>
          <p:nvPr/>
        </p:nvSpPr>
        <p:spPr>
          <a:xfrm>
            <a:off x="2682932" y="278271"/>
            <a:ext cx="6826135" cy="1354217"/>
          </a:xfrm>
          <a:prstGeom prst="rect">
            <a:avLst/>
          </a:prstGeom>
          <a:noFill/>
        </p:spPr>
        <p:txBody>
          <a:bodyPr wrap="square" rtlCol="0">
            <a:spAutoFit/>
          </a:bodyPr>
          <a:lstStyle/>
          <a:p>
            <a:pPr algn="ctr"/>
            <a:r>
              <a:rPr lang="en-GB" b="0" i="0" strike="noStrike" dirty="0">
                <a:solidFill>
                  <a:schemeClr val="bg1">
                    <a:lumMod val="95000"/>
                  </a:schemeClr>
                </a:solidFill>
                <a:effectLst/>
                <a:latin typeface="Times New Roman" panose="02020603050405020304" pitchFamily="18" charset="0"/>
                <a:cs typeface="Times New Roman" panose="02020603050405020304" pitchFamily="18" charset="0"/>
              </a:rPr>
              <a:t>Fire Detection in an On-Site Inspection Area</a:t>
            </a:r>
            <a:endParaRPr lang="en-AT" b="1" dirty="0">
              <a:solidFill>
                <a:schemeClr val="bg1"/>
              </a:solidFill>
              <a:latin typeface="Arial" panose="020B0604020202020204" pitchFamily="34" charset="0"/>
              <a:cs typeface="Arial" panose="020B0604020202020204" pitchFamily="34" charset="0"/>
            </a:endParaRPr>
          </a:p>
          <a:p>
            <a:pPr algn="ctr"/>
            <a:endParaRPr lang="en-AT" b="1" dirty="0">
              <a:solidFill>
                <a:schemeClr val="bg1"/>
              </a:solidFill>
              <a:latin typeface="Arial" panose="020B0604020202020204" pitchFamily="34" charset="0"/>
              <a:cs typeface="Arial" panose="020B0604020202020204" pitchFamily="34" charset="0"/>
            </a:endParaRPr>
          </a:p>
          <a:p>
            <a:pPr algn="ctr"/>
            <a:r>
              <a:rPr lang="en-GB" dirty="0">
                <a:solidFill>
                  <a:schemeClr val="bg1"/>
                </a:solidFill>
                <a:latin typeface="Arial" panose="020B0604020202020204" pitchFamily="34" charset="0"/>
                <a:cs typeface="Arial" panose="020B0604020202020204" pitchFamily="34" charset="0"/>
              </a:rPr>
              <a:t>Ahlam R. Khekan</a:t>
            </a:r>
            <a:r>
              <a:rPr lang="en-AT" dirty="0">
                <a:solidFill>
                  <a:schemeClr val="bg1"/>
                </a:solidFill>
                <a:latin typeface="Arial" panose="020B0604020202020204" pitchFamily="34" charset="0"/>
                <a:cs typeface="Arial" panose="020B0604020202020204" pitchFamily="34" charset="0"/>
              </a:rPr>
              <a:t> </a:t>
            </a:r>
          </a:p>
          <a:p>
            <a:pPr algn="ctr"/>
            <a:r>
              <a:rPr lang="en-GB" sz="1400" b="0" i="0" dirty="0">
                <a:solidFill>
                  <a:schemeClr val="bg1">
                    <a:lumMod val="95000"/>
                  </a:schemeClr>
                </a:solidFill>
                <a:effectLst/>
                <a:latin typeface="Arial" panose="020B0604020202020204" pitchFamily="34" charset="0"/>
                <a:cs typeface="Arial" panose="020B0604020202020204" pitchFamily="34" charset="0"/>
              </a:rPr>
              <a:t>University of Information Technology and Communication. Iraq</a:t>
            </a:r>
          </a:p>
          <a:p>
            <a:pPr algn="ctr"/>
            <a:r>
              <a:rPr lang="en-GB" sz="1400" b="0" i="0" dirty="0">
                <a:solidFill>
                  <a:schemeClr val="bg1">
                    <a:lumMod val="95000"/>
                  </a:schemeClr>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ahlamr.khekan@uoitc.edu.iq</a:t>
            </a:r>
            <a:endParaRPr lang="en-GB" sz="14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Introduction</a:t>
            </a:r>
            <a:endParaRPr lang="en-AT" sz="20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1000" b="1" dirty="0">
                <a:solidFill>
                  <a:schemeClr val="bg1"/>
                </a:solidFill>
                <a:latin typeface="Arial" panose="020B0604020202020204" pitchFamily="34" charset="0"/>
                <a:cs typeface="Arial" panose="020B0604020202020204" pitchFamily="34" charset="0"/>
              </a:rPr>
              <a:t>P2.2-596</a:t>
            </a:r>
            <a:endParaRPr lang="en-AT" sz="10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E0F1E6A-3435-996A-1C36-DBBC26EEF2F3}"/>
              </a:ext>
            </a:extLst>
          </p:cNvPr>
          <p:cNvPicPr>
            <a:picLocks noChangeAspect="1"/>
          </p:cNvPicPr>
          <p:nvPr/>
        </p:nvPicPr>
        <p:blipFill>
          <a:blip r:embed="rId2"/>
          <a:stretch>
            <a:fillRect/>
          </a:stretch>
        </p:blipFill>
        <p:spPr>
          <a:xfrm>
            <a:off x="10714312" y="278271"/>
            <a:ext cx="985479" cy="973930"/>
          </a:xfrm>
          <a:prstGeom prst="rect">
            <a:avLst/>
          </a:prstGeom>
        </p:spPr>
      </p:pic>
      <p:sp>
        <p:nvSpPr>
          <p:cNvPr id="8" name="TextBox 7">
            <a:extLst>
              <a:ext uri="{FF2B5EF4-FFF2-40B4-BE49-F238E27FC236}">
                <a16:creationId xmlns:a16="http://schemas.microsoft.com/office/drawing/2014/main" id="{F0EBCE95-33EF-3A60-B6C3-9F451A651A2B}"/>
              </a:ext>
            </a:extLst>
          </p:cNvPr>
          <p:cNvSpPr txBox="1"/>
          <p:nvPr/>
        </p:nvSpPr>
        <p:spPr>
          <a:xfrm>
            <a:off x="361244" y="1790215"/>
            <a:ext cx="6886223" cy="3785652"/>
          </a:xfrm>
          <a:prstGeom prst="rect">
            <a:avLst/>
          </a:prstGeom>
          <a:noFill/>
        </p:spPr>
        <p:txBody>
          <a:bodyPr wrap="square">
            <a:spAutoFit/>
          </a:bodyPr>
          <a:lstStyle/>
          <a:p>
            <a:pPr algn="just"/>
            <a:r>
              <a:rPr lang="en-GB" sz="1600" dirty="0">
                <a:latin typeface="Times New Roman" panose="02020603050405020304" pitchFamily="18" charset="0"/>
                <a:cs typeface="Times New Roman" panose="02020603050405020304" pitchFamily="18" charset="0"/>
              </a:rPr>
              <a:t>In recent years, as fire imaging detection has become a research hotspot, imaging detection has the advantages of early detection, high accuracy, flexible system installation, and effective detection of large spaces and complex building structure fires[1]</a:t>
            </a:r>
          </a:p>
          <a:p>
            <a:pPr algn="just"/>
            <a:r>
              <a:rPr lang="en-GB" sz="1600" dirty="0">
                <a:latin typeface="Times New Roman" panose="02020603050405020304" pitchFamily="18" charset="0"/>
                <a:cs typeface="Times New Roman" panose="02020603050405020304" pitchFamily="18" charset="0"/>
              </a:rPr>
              <a:t>The fire is one of the main life-threaten factors for humans, its a challenging. Recently, deep learning methods such as the You Only Look Once (YOLO) algorithm[2] have shown great potential in identifying fires automatically by learning relevant features from images. A real-time fire detection system is proposed in this poster, utilizing YOLO to detect fires in both images and video streams. The YOLO architecture comprises multiple convolutional layers for feature extraction, activation functions for non-linearity, and pooling layers. The model is trained on a set of labelled fire and non-fire images or videos to minimize the loss function using Yolo algorithms. To enable real-time fire detection, the trained yolov8 model is incorporated into a fire detection system that can process images or video streams in real-time.</a:t>
            </a:r>
          </a:p>
        </p:txBody>
      </p:sp>
      <p:pic>
        <p:nvPicPr>
          <p:cNvPr id="10" name="Picture 9">
            <a:extLst>
              <a:ext uri="{FF2B5EF4-FFF2-40B4-BE49-F238E27FC236}">
                <a16:creationId xmlns:a16="http://schemas.microsoft.com/office/drawing/2014/main" id="{DD30611D-62CD-0A14-E85D-C812527CD690}"/>
              </a:ext>
            </a:extLst>
          </p:cNvPr>
          <p:cNvPicPr>
            <a:picLocks noChangeAspect="1"/>
          </p:cNvPicPr>
          <p:nvPr/>
        </p:nvPicPr>
        <p:blipFill>
          <a:blip r:embed="rId3"/>
          <a:stretch>
            <a:fillRect/>
          </a:stretch>
        </p:blipFill>
        <p:spPr>
          <a:xfrm>
            <a:off x="7428942" y="1877975"/>
            <a:ext cx="3285370" cy="3102049"/>
          </a:xfrm>
          <a:prstGeom prst="rect">
            <a:avLst/>
          </a:prstGeom>
        </p:spPr>
      </p:pic>
      <p:sp>
        <p:nvSpPr>
          <p:cNvPr id="11" name="TextBox 10">
            <a:extLst>
              <a:ext uri="{FF2B5EF4-FFF2-40B4-BE49-F238E27FC236}">
                <a16:creationId xmlns:a16="http://schemas.microsoft.com/office/drawing/2014/main" id="{C328E69D-0DBD-EF53-1512-FFA27019DE94}"/>
              </a:ext>
            </a:extLst>
          </p:cNvPr>
          <p:cNvSpPr txBox="1"/>
          <p:nvPr/>
        </p:nvSpPr>
        <p:spPr>
          <a:xfrm>
            <a:off x="7716107" y="5306871"/>
            <a:ext cx="2348089" cy="292388"/>
          </a:xfrm>
          <a:prstGeom prst="rect">
            <a:avLst/>
          </a:prstGeom>
          <a:noFill/>
        </p:spPr>
        <p:txBody>
          <a:bodyPr wrap="square">
            <a:spAutoFit/>
          </a:bodyPr>
          <a:lstStyle/>
          <a:p>
            <a:pPr algn="ctr"/>
            <a:r>
              <a:rPr lang="en-GB" sz="1300" dirty="0"/>
              <a:t>YOLO Architecture</a:t>
            </a:r>
          </a:p>
        </p:txBody>
      </p:sp>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Objectives </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1000" b="1" dirty="0">
                <a:solidFill>
                  <a:schemeClr val="bg1"/>
                </a:solidFill>
                <a:latin typeface="Arial" panose="020B0604020202020204" pitchFamily="34" charset="0"/>
                <a:cs typeface="Arial" panose="020B0604020202020204" pitchFamily="34" charset="0"/>
              </a:rPr>
              <a:t>P2.2-596</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CC49143B-E7D2-E55A-0D78-2EF89A22276F}"/>
              </a:ext>
            </a:extLst>
          </p:cNvPr>
          <p:cNvPicPr>
            <a:picLocks noChangeAspect="1"/>
          </p:cNvPicPr>
          <p:nvPr/>
        </p:nvPicPr>
        <p:blipFill>
          <a:blip r:embed="rId2"/>
          <a:stretch>
            <a:fillRect/>
          </a:stretch>
        </p:blipFill>
        <p:spPr>
          <a:xfrm>
            <a:off x="10782046" y="278271"/>
            <a:ext cx="985479" cy="973930"/>
          </a:xfrm>
          <a:prstGeom prst="rect">
            <a:avLst/>
          </a:prstGeom>
        </p:spPr>
      </p:pic>
      <p:sp>
        <p:nvSpPr>
          <p:cNvPr id="9" name="TextBox 8">
            <a:extLst>
              <a:ext uri="{FF2B5EF4-FFF2-40B4-BE49-F238E27FC236}">
                <a16:creationId xmlns:a16="http://schemas.microsoft.com/office/drawing/2014/main" id="{FFF9C56D-4AA7-38D7-3C16-4296E7BB8EA6}"/>
              </a:ext>
            </a:extLst>
          </p:cNvPr>
          <p:cNvSpPr txBox="1"/>
          <p:nvPr/>
        </p:nvSpPr>
        <p:spPr>
          <a:xfrm>
            <a:off x="135465" y="4006347"/>
            <a:ext cx="7247468" cy="2308324"/>
          </a:xfrm>
          <a:prstGeom prst="rect">
            <a:avLst/>
          </a:prstGeom>
          <a:noFill/>
        </p:spPr>
        <p:txBody>
          <a:bodyPr wrap="square">
            <a:spAutoFit/>
          </a:bodyPr>
          <a:lstStyle/>
          <a:p>
            <a:pPr algn="just"/>
            <a:r>
              <a:rPr lang="en-GB" dirty="0">
                <a:latin typeface="Times New Roman" panose="02020603050405020304" pitchFamily="18" charset="0"/>
                <a:cs typeface="Times New Roman" panose="02020603050405020304" pitchFamily="18" charset="0"/>
              </a:rPr>
              <a:t>With the development of machine learning, deep learning techniques have been widely used in detection[3]. The aim of this research is to propose a system to predicate or to detect a fire accident in an on-site inspection area in real time using a monitoring system using a deep learning based approach.</a:t>
            </a:r>
          </a:p>
          <a:p>
            <a:pPr algn="just"/>
            <a:r>
              <a:rPr lang="en-GB" dirty="0">
                <a:latin typeface="Times New Roman" panose="02020603050405020304" pitchFamily="18" charset="0"/>
                <a:cs typeface="Times New Roman" panose="02020603050405020304" pitchFamily="18" charset="0"/>
              </a:rPr>
              <a:t>In detection, </a:t>
            </a:r>
            <a:r>
              <a:rPr lang="en-GB" dirty="0" err="1">
                <a:latin typeface="Times New Roman" panose="02020603050405020304" pitchFamily="18" charset="0"/>
                <a:cs typeface="Times New Roman" panose="02020603050405020304" pitchFamily="18" charset="0"/>
              </a:rPr>
              <a:t>Yolo</a:t>
            </a:r>
            <a:r>
              <a:rPr lang="en-GB" dirty="0">
                <a:latin typeface="Times New Roman" panose="02020603050405020304" pitchFamily="18" charset="0"/>
                <a:cs typeface="Times New Roman" panose="02020603050405020304" pitchFamily="18" charset="0"/>
              </a:rPr>
              <a:t>-algorithm   has better real-time property,  higher detection accuracy and early fire detection  ability, the  experiments proves that this improves the fire  detection accuracy rate. This paper is very practical  for on-inspection area safety and monitor in real time </a:t>
            </a:r>
          </a:p>
        </p:txBody>
      </p:sp>
      <p:pic>
        <p:nvPicPr>
          <p:cNvPr id="13" name="Picture 12">
            <a:extLst>
              <a:ext uri="{FF2B5EF4-FFF2-40B4-BE49-F238E27FC236}">
                <a16:creationId xmlns:a16="http://schemas.microsoft.com/office/drawing/2014/main" id="{3EBF7C83-857A-AF2C-A09D-531D268C8D0B}"/>
              </a:ext>
            </a:extLst>
          </p:cNvPr>
          <p:cNvPicPr>
            <a:picLocks noChangeAspect="1"/>
          </p:cNvPicPr>
          <p:nvPr/>
        </p:nvPicPr>
        <p:blipFill>
          <a:blip r:embed="rId3"/>
          <a:stretch>
            <a:fillRect/>
          </a:stretch>
        </p:blipFill>
        <p:spPr>
          <a:xfrm>
            <a:off x="7577229" y="1501422"/>
            <a:ext cx="2844977" cy="1422400"/>
          </a:xfrm>
          <a:prstGeom prst="rect">
            <a:avLst/>
          </a:prstGeom>
        </p:spPr>
      </p:pic>
      <p:sp>
        <p:nvSpPr>
          <p:cNvPr id="16" name="TextBox 15">
            <a:extLst>
              <a:ext uri="{FF2B5EF4-FFF2-40B4-BE49-F238E27FC236}">
                <a16:creationId xmlns:a16="http://schemas.microsoft.com/office/drawing/2014/main" id="{E8A3E483-A873-80AE-B204-53810F1BD6DE}"/>
              </a:ext>
            </a:extLst>
          </p:cNvPr>
          <p:cNvSpPr txBox="1"/>
          <p:nvPr/>
        </p:nvSpPr>
        <p:spPr>
          <a:xfrm>
            <a:off x="135465" y="1366897"/>
            <a:ext cx="7326491" cy="2585323"/>
          </a:xfrm>
          <a:prstGeom prst="rect">
            <a:avLst/>
          </a:prstGeom>
          <a:noFill/>
        </p:spPr>
        <p:txBody>
          <a:bodyPr wrap="square">
            <a:spAutoFit/>
          </a:bodyPr>
          <a:lstStyle/>
          <a:p>
            <a:pPr algn="just"/>
            <a:r>
              <a:rPr lang="en-GB" dirty="0">
                <a:latin typeface="Times New Roman" panose="02020603050405020304" pitchFamily="18" charset="0"/>
                <a:cs typeface="Times New Roman" panose="02020603050405020304" pitchFamily="18" charset="0"/>
              </a:rPr>
              <a:t>The on-site inspection (OSI) regime is the ultimate verification measure of the Comprehensive Nuclear-Test-Ban Treaty (CTBT), comprising strong political, technical, and operational elements. It adds to the deterrence against clandestine tests and is an important measure to determine compliance. The on-site inspection periods require inspection teams to stay at the site to conduct inspections, which necessitates the use of cameras and a monitoring system to provide site monitoring, in case of a fire, the monitoring system will provide an audio alert in real-time to notify the team that there is a fire, allowing them to immediately intervene and extinguish it.</a:t>
            </a:r>
          </a:p>
        </p:txBody>
      </p:sp>
      <p:pic>
        <p:nvPicPr>
          <p:cNvPr id="17" name="Picture 16">
            <a:extLst>
              <a:ext uri="{FF2B5EF4-FFF2-40B4-BE49-F238E27FC236}">
                <a16:creationId xmlns:a16="http://schemas.microsoft.com/office/drawing/2014/main" id="{220612F2-554C-996A-D9B2-AD425945F4B6}"/>
              </a:ext>
            </a:extLst>
          </p:cNvPr>
          <p:cNvPicPr>
            <a:picLocks noChangeAspect="1"/>
          </p:cNvPicPr>
          <p:nvPr/>
        </p:nvPicPr>
        <p:blipFill>
          <a:blip r:embed="rId4"/>
          <a:stretch>
            <a:fillRect/>
          </a:stretch>
        </p:blipFill>
        <p:spPr>
          <a:xfrm>
            <a:off x="7577229" y="3114524"/>
            <a:ext cx="2844977" cy="1580444"/>
          </a:xfrm>
          <a:prstGeom prst="rect">
            <a:avLst/>
          </a:prstGeom>
        </p:spPr>
      </p:pic>
      <p:pic>
        <p:nvPicPr>
          <p:cNvPr id="19" name="Picture 18">
            <a:extLst>
              <a:ext uri="{FF2B5EF4-FFF2-40B4-BE49-F238E27FC236}">
                <a16:creationId xmlns:a16="http://schemas.microsoft.com/office/drawing/2014/main" id="{5B85F597-C26C-F77E-EFA0-8C5AA2755105}"/>
              </a:ext>
            </a:extLst>
          </p:cNvPr>
          <p:cNvPicPr>
            <a:picLocks noChangeAspect="1"/>
          </p:cNvPicPr>
          <p:nvPr/>
        </p:nvPicPr>
        <p:blipFill>
          <a:blip r:embed="rId5"/>
          <a:stretch>
            <a:fillRect/>
          </a:stretch>
        </p:blipFill>
        <p:spPr>
          <a:xfrm>
            <a:off x="7577229" y="4963055"/>
            <a:ext cx="2844977" cy="1580444"/>
          </a:xfrm>
          <a:prstGeom prst="rect">
            <a:avLst/>
          </a:prstGeom>
        </p:spPr>
      </p:pic>
    </p:spTree>
    <p:extLst>
      <p:ext uri="{BB962C8B-B14F-4D97-AF65-F5344CB8AC3E}">
        <p14:creationId xmlns:p14="http://schemas.microsoft.com/office/powerpoint/2010/main" val="222970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dirty="0">
                <a:solidFill>
                  <a:schemeClr val="bg1"/>
                </a:solidFill>
                <a:latin typeface="Arial" panose="020B0604020202020204" pitchFamily="34" charset="0"/>
                <a:cs typeface="Arial" panose="020B0604020202020204" pitchFamily="34" charset="0"/>
              </a:rPr>
              <a:t>Proposed Methodology</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1000" b="1" dirty="0">
                <a:solidFill>
                  <a:schemeClr val="bg1"/>
                </a:solidFill>
                <a:latin typeface="Arial" panose="020B0604020202020204" pitchFamily="34" charset="0"/>
                <a:cs typeface="Arial" panose="020B0604020202020204" pitchFamily="34" charset="0"/>
              </a:rPr>
              <a:t>P2.2-596</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4F084BC2-A9CB-49F4-1FAD-A3596394D614}"/>
              </a:ext>
            </a:extLst>
          </p:cNvPr>
          <p:cNvPicPr>
            <a:picLocks noChangeAspect="1"/>
          </p:cNvPicPr>
          <p:nvPr/>
        </p:nvPicPr>
        <p:blipFill>
          <a:blip r:embed="rId3"/>
          <a:stretch>
            <a:fillRect/>
          </a:stretch>
        </p:blipFill>
        <p:spPr>
          <a:xfrm>
            <a:off x="10770757" y="278271"/>
            <a:ext cx="985479" cy="973930"/>
          </a:xfrm>
          <a:prstGeom prst="rect">
            <a:avLst/>
          </a:prstGeom>
        </p:spPr>
      </p:pic>
      <p:sp>
        <p:nvSpPr>
          <p:cNvPr id="10" name="TextBox 9">
            <a:extLst>
              <a:ext uri="{FF2B5EF4-FFF2-40B4-BE49-F238E27FC236}">
                <a16:creationId xmlns:a16="http://schemas.microsoft.com/office/drawing/2014/main" id="{1BCECAF8-75F0-31CC-063D-FB77DF02D68D}"/>
              </a:ext>
            </a:extLst>
          </p:cNvPr>
          <p:cNvSpPr txBox="1"/>
          <p:nvPr/>
        </p:nvSpPr>
        <p:spPr>
          <a:xfrm>
            <a:off x="440266" y="2219021"/>
            <a:ext cx="5554133" cy="3139321"/>
          </a:xfrm>
          <a:prstGeom prst="rect">
            <a:avLst/>
          </a:prstGeom>
          <a:noFill/>
        </p:spPr>
        <p:txBody>
          <a:bodyPr wrap="square">
            <a:spAutoFit/>
          </a:bodyPr>
          <a:lstStyle/>
          <a:p>
            <a:pPr algn="just"/>
            <a:r>
              <a:rPr lang="en-GB" dirty="0">
                <a:latin typeface="Times New Roman" panose="02020603050405020304" pitchFamily="18" charset="0"/>
                <a:cs typeface="Times New Roman" panose="02020603050405020304" pitchFamily="18" charset="0"/>
              </a:rPr>
              <a:t>we used a method for training and testing of the model is (YOLOv8) to fire detection, Yolo[4] is Unlike most of the previous detection algorithms, YOLO uses a completely different approach.</a:t>
            </a:r>
          </a:p>
          <a:p>
            <a:pPr algn="just"/>
            <a:r>
              <a:rPr lang="en-GB" dirty="0">
                <a:latin typeface="Times New Roman" panose="02020603050405020304" pitchFamily="18" charset="0"/>
                <a:cs typeface="Times New Roman" panose="02020603050405020304" pitchFamily="18" charset="0"/>
              </a:rPr>
              <a:t>It applies a single neural network to the entire image, which divides the image into multiple regions and predictions are done using bounding boxes and probabilities based on each region. Since YOLO uses a single network for evaluation of the entire image, this makes it faster than most of the other algorithms like R-CNN and Fast R-CNN.</a:t>
            </a:r>
          </a:p>
        </p:txBody>
      </p:sp>
      <p:pic>
        <p:nvPicPr>
          <p:cNvPr id="12" name="Picture 11">
            <a:extLst>
              <a:ext uri="{FF2B5EF4-FFF2-40B4-BE49-F238E27FC236}">
                <a16:creationId xmlns:a16="http://schemas.microsoft.com/office/drawing/2014/main" id="{0584109B-B224-61AD-C12B-AD59CF279581}"/>
              </a:ext>
            </a:extLst>
          </p:cNvPr>
          <p:cNvPicPr>
            <a:picLocks noChangeAspect="1"/>
          </p:cNvPicPr>
          <p:nvPr/>
        </p:nvPicPr>
        <p:blipFill>
          <a:blip r:embed="rId4"/>
          <a:stretch>
            <a:fillRect/>
          </a:stretch>
        </p:blipFill>
        <p:spPr>
          <a:xfrm>
            <a:off x="6547557" y="2214978"/>
            <a:ext cx="4079318" cy="2785498"/>
          </a:xfrm>
          <a:prstGeom prst="rect">
            <a:avLst/>
          </a:prstGeom>
        </p:spPr>
      </p:pic>
      <p:sp>
        <p:nvSpPr>
          <p:cNvPr id="16" name="Rectangle 1">
            <a:extLst>
              <a:ext uri="{FF2B5EF4-FFF2-40B4-BE49-F238E27FC236}">
                <a16:creationId xmlns:a16="http://schemas.microsoft.com/office/drawing/2014/main" id="{851FEB6E-E67B-8EED-5FEB-F6DC91FBC5D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rgbClr val="4A4A4A"/>
                </a:solidFill>
                <a:effectLst/>
                <a:latin typeface="Open Sans" panose="020B0606030504020204" pitchFamily="34" charset="0"/>
                <a:cs typeface="Open Sans" panose="020B0606030504020204" pitchFamily="34" charset="0"/>
              </a:rPr>
            </a:br>
            <a:r>
              <a:rPr kumimoji="0" lang="en-US" altLang="en-US" sz="900" b="0" i="0" u="none" strike="noStrike" cap="none" normalizeH="0" baseline="0">
                <a:ln>
                  <a:noFill/>
                </a:ln>
                <a:solidFill>
                  <a:srgbClr val="4A4A4A"/>
                </a:solidFill>
                <a:effectLst/>
                <a:latin typeface="Open Sans" panose="020B0606030504020204" pitchFamily="34" charset="0"/>
                <a:cs typeface="Open Sans" panose="020B0606030504020204" pitchFamily="34" charset="0"/>
              </a:rPr>
              <a:t>Lou, H.; Duan, X.; Guo, J.; Liu, H.; Gu, J.; Bi, L.; Chen, H. DC-YOLOv8: Small-Size Object Detection Algorithm Based on Camera Sensor. Electronics 2023, 12, 2323.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2">
            <a:extLst>
              <a:ext uri="{FF2B5EF4-FFF2-40B4-BE49-F238E27FC236}">
                <a16:creationId xmlns:a16="http://schemas.microsoft.com/office/drawing/2014/main" id="{16B9C78F-DFB2-B2FE-7A2A-CA095A9B7237}"/>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rgbClr val="4A4A4A"/>
                </a:solidFill>
                <a:effectLst/>
                <a:latin typeface="Open Sans" panose="020B0606030504020204" pitchFamily="34" charset="0"/>
                <a:cs typeface="Open Sans" panose="020B0606030504020204" pitchFamily="34" charset="0"/>
              </a:rPr>
            </a:br>
            <a:r>
              <a:rPr kumimoji="0" lang="en-US" altLang="en-US" sz="900" b="0" i="0" u="none" strike="noStrike" cap="none" normalizeH="0" baseline="0">
                <a:ln>
                  <a:noFill/>
                </a:ln>
                <a:solidFill>
                  <a:srgbClr val="4A4A4A"/>
                </a:solidFill>
                <a:effectLst/>
                <a:latin typeface="Open Sans" panose="020B0606030504020204" pitchFamily="34" charset="0"/>
                <a:cs typeface="Open Sans" panose="020B0606030504020204" pitchFamily="34" charset="0"/>
              </a:rPr>
              <a:t>Lou, H.; Duan, X.; Guo, J.; Liu, H.; Gu, J.; Bi, L.; Chen, H. DC-YOLOv8: Small-Size Object Detection Algorithm Based on Camera Sensor. Electronics 2023, 12, 2323.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3228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 The Dataset</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1000" b="1" dirty="0">
                <a:solidFill>
                  <a:schemeClr val="bg1"/>
                </a:solidFill>
                <a:latin typeface="Arial" panose="020B0604020202020204" pitchFamily="34" charset="0"/>
                <a:cs typeface="Arial" panose="020B0604020202020204" pitchFamily="34" charset="0"/>
              </a:rPr>
              <a:t>P2.2-596</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4AFBE8C6-B7A0-F074-3B53-0D7802906684}"/>
              </a:ext>
            </a:extLst>
          </p:cNvPr>
          <p:cNvPicPr>
            <a:picLocks noChangeAspect="1"/>
          </p:cNvPicPr>
          <p:nvPr/>
        </p:nvPicPr>
        <p:blipFill>
          <a:blip r:embed="rId2"/>
          <a:stretch>
            <a:fillRect/>
          </a:stretch>
        </p:blipFill>
        <p:spPr>
          <a:xfrm>
            <a:off x="10748176" y="211420"/>
            <a:ext cx="985479" cy="973930"/>
          </a:xfrm>
          <a:prstGeom prst="rect">
            <a:avLst/>
          </a:prstGeom>
        </p:spPr>
      </p:pic>
      <p:pic>
        <p:nvPicPr>
          <p:cNvPr id="8" name="Picture 7">
            <a:extLst>
              <a:ext uri="{FF2B5EF4-FFF2-40B4-BE49-F238E27FC236}">
                <a16:creationId xmlns:a16="http://schemas.microsoft.com/office/drawing/2014/main" id="{42774CEB-75B5-22C0-28D4-C447870E8DE1}"/>
              </a:ext>
            </a:extLst>
          </p:cNvPr>
          <p:cNvPicPr>
            <a:picLocks noChangeAspect="1"/>
          </p:cNvPicPr>
          <p:nvPr/>
        </p:nvPicPr>
        <p:blipFill>
          <a:blip r:embed="rId3"/>
          <a:stretch>
            <a:fillRect/>
          </a:stretch>
        </p:blipFill>
        <p:spPr>
          <a:xfrm>
            <a:off x="7771887" y="3126315"/>
            <a:ext cx="2527830" cy="1846950"/>
          </a:xfrm>
          <a:prstGeom prst="rect">
            <a:avLst/>
          </a:prstGeom>
        </p:spPr>
      </p:pic>
      <p:pic>
        <p:nvPicPr>
          <p:cNvPr id="9" name="Picture 8">
            <a:extLst>
              <a:ext uri="{FF2B5EF4-FFF2-40B4-BE49-F238E27FC236}">
                <a16:creationId xmlns:a16="http://schemas.microsoft.com/office/drawing/2014/main" id="{5DDEEA7C-AF81-2950-2DBA-2A0102102F21}"/>
              </a:ext>
            </a:extLst>
          </p:cNvPr>
          <p:cNvPicPr>
            <a:picLocks noChangeAspect="1"/>
          </p:cNvPicPr>
          <p:nvPr/>
        </p:nvPicPr>
        <p:blipFill>
          <a:blip r:embed="rId4"/>
          <a:stretch>
            <a:fillRect/>
          </a:stretch>
        </p:blipFill>
        <p:spPr>
          <a:xfrm>
            <a:off x="7771887" y="5018137"/>
            <a:ext cx="2527830" cy="1611211"/>
          </a:xfrm>
          <a:prstGeom prst="rect">
            <a:avLst/>
          </a:prstGeom>
        </p:spPr>
      </p:pic>
      <p:sp>
        <p:nvSpPr>
          <p:cNvPr id="10" name="TextBox 9">
            <a:extLst>
              <a:ext uri="{FF2B5EF4-FFF2-40B4-BE49-F238E27FC236}">
                <a16:creationId xmlns:a16="http://schemas.microsoft.com/office/drawing/2014/main" id="{C9704646-5F9B-BA4F-E3D3-F7503F2825BB}"/>
              </a:ext>
            </a:extLst>
          </p:cNvPr>
          <p:cNvSpPr txBox="1"/>
          <p:nvPr/>
        </p:nvSpPr>
        <p:spPr>
          <a:xfrm>
            <a:off x="250556" y="3522037"/>
            <a:ext cx="7156165" cy="2585323"/>
          </a:xfrm>
          <a:prstGeom prst="rect">
            <a:avLst/>
          </a:prstGeom>
          <a:noFill/>
        </p:spPr>
        <p:txBody>
          <a:bodyPr wrap="square">
            <a:spAutoFit/>
          </a:bodyPr>
          <a:lstStyle/>
          <a:p>
            <a:pPr algn="just"/>
            <a:r>
              <a:rPr lang="en-GB" dirty="0">
                <a:latin typeface="Times New Roman" panose="02020603050405020304" pitchFamily="18" charset="0"/>
                <a:cs typeface="Times New Roman" panose="02020603050405020304" pitchFamily="18" charset="0"/>
              </a:rPr>
              <a:t>We applied to train using Yolov8 algorithm with 597 images, Validation 137 images and  tested with 85 images. </a:t>
            </a:r>
          </a:p>
          <a:p>
            <a:pPr algn="just"/>
            <a:r>
              <a:rPr lang="en-GB" dirty="0">
                <a:latin typeface="Times New Roman" panose="02020603050405020304" pitchFamily="18" charset="0"/>
                <a:cs typeface="Times New Roman" panose="02020603050405020304" pitchFamily="18" charset="0"/>
              </a:rPr>
              <a:t>The image classifier by Yolov8, is apply with 855 images. the model is built up by Python. </a:t>
            </a:r>
          </a:p>
          <a:p>
            <a:pPr algn="just"/>
            <a:r>
              <a:rPr lang="en-GB" dirty="0">
                <a:latin typeface="Times New Roman" panose="02020603050405020304" pitchFamily="18" charset="0"/>
                <a:cs typeface="Times New Roman" panose="02020603050405020304" pitchFamily="18" charset="0"/>
              </a:rPr>
              <a:t>In training : Speed: 2.7ms pre-process, 5.7ms inference, 4.8ms postprocess per image. For more accuracy and to reduce the average loss, we can train our model with more number of iterations. </a:t>
            </a:r>
          </a:p>
          <a:p>
            <a:pPr algn="just"/>
            <a:r>
              <a:rPr lang="en-GB" dirty="0">
                <a:latin typeface="Times New Roman" panose="02020603050405020304" pitchFamily="18" charset="0"/>
                <a:cs typeface="Times New Roman" panose="02020603050405020304" pitchFamily="18" charset="0"/>
              </a:rPr>
              <a:t>In testing: Speed: 3.0ms pre-process, 2.8ms inference, 5.9ms postprocess per image. Hence, the accuracy is 0.64mAP</a:t>
            </a:r>
          </a:p>
        </p:txBody>
      </p:sp>
      <p:graphicFrame>
        <p:nvGraphicFramePr>
          <p:cNvPr id="17" name="Table 16">
            <a:extLst>
              <a:ext uri="{FF2B5EF4-FFF2-40B4-BE49-F238E27FC236}">
                <a16:creationId xmlns:a16="http://schemas.microsoft.com/office/drawing/2014/main" id="{4087F53D-AB5F-2CCF-4B0D-FB68A8C16A38}"/>
              </a:ext>
            </a:extLst>
          </p:cNvPr>
          <p:cNvGraphicFramePr>
            <a:graphicFrameLocks noGrp="1"/>
          </p:cNvGraphicFramePr>
          <p:nvPr>
            <p:extLst>
              <p:ext uri="{D42A27DB-BD31-4B8C-83A1-F6EECF244321}">
                <p14:modId xmlns:p14="http://schemas.microsoft.com/office/powerpoint/2010/main" val="3108304227"/>
              </p:ext>
            </p:extLst>
          </p:nvPr>
        </p:nvGraphicFramePr>
        <p:xfrm>
          <a:off x="5130219" y="1531793"/>
          <a:ext cx="5283337" cy="1387436"/>
        </p:xfrm>
        <a:graphic>
          <a:graphicData uri="http://schemas.openxmlformats.org/drawingml/2006/table">
            <a:tbl>
              <a:tblPr/>
              <a:tblGrid>
                <a:gridCol w="818708">
                  <a:extLst>
                    <a:ext uri="{9D8B030D-6E8A-4147-A177-3AD203B41FA5}">
                      <a16:colId xmlns:a16="http://schemas.microsoft.com/office/drawing/2014/main" val="731560834"/>
                    </a:ext>
                  </a:extLst>
                </a:gridCol>
                <a:gridCol w="1397520">
                  <a:extLst>
                    <a:ext uri="{9D8B030D-6E8A-4147-A177-3AD203B41FA5}">
                      <a16:colId xmlns:a16="http://schemas.microsoft.com/office/drawing/2014/main" val="1872645036"/>
                    </a:ext>
                  </a:extLst>
                </a:gridCol>
                <a:gridCol w="1310255">
                  <a:extLst>
                    <a:ext uri="{9D8B030D-6E8A-4147-A177-3AD203B41FA5}">
                      <a16:colId xmlns:a16="http://schemas.microsoft.com/office/drawing/2014/main" val="3837061405"/>
                    </a:ext>
                  </a:extLst>
                </a:gridCol>
                <a:gridCol w="817738">
                  <a:extLst>
                    <a:ext uri="{9D8B030D-6E8A-4147-A177-3AD203B41FA5}">
                      <a16:colId xmlns:a16="http://schemas.microsoft.com/office/drawing/2014/main" val="743882529"/>
                    </a:ext>
                  </a:extLst>
                </a:gridCol>
                <a:gridCol w="939116">
                  <a:extLst>
                    <a:ext uri="{9D8B030D-6E8A-4147-A177-3AD203B41FA5}">
                      <a16:colId xmlns:a16="http://schemas.microsoft.com/office/drawing/2014/main" val="1826926097"/>
                    </a:ext>
                  </a:extLst>
                </a:gridCol>
              </a:tblGrid>
              <a:tr h="425915">
                <a:tc>
                  <a:txBody>
                    <a:bodyPr/>
                    <a:lstStyle/>
                    <a:p>
                      <a:pPr algn="ctr" fontAlgn="base"/>
                      <a:r>
                        <a:rPr lang="en-GB" sz="1400" b="1" cap="all" dirty="0">
                          <a:effectLst/>
                          <a:latin typeface="Times New Roman" panose="02020603050405020304" pitchFamily="18" charset="0"/>
                          <a:cs typeface="Times New Roman" panose="02020603050405020304" pitchFamily="18" charset="0"/>
                        </a:rPr>
                        <a:t>Size</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fontAlgn="base"/>
                      <a:r>
                        <a:rPr lang="en-GB" sz="1400" b="1" cap="all" dirty="0">
                          <a:effectLst/>
                          <a:latin typeface="Times New Roman" panose="02020603050405020304" pitchFamily="18" charset="0"/>
                          <a:cs typeface="Times New Roman" panose="02020603050405020304" pitchFamily="18" charset="0"/>
                        </a:rPr>
                        <a:t>RESOLUTION</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fontAlgn="base"/>
                      <a:r>
                        <a:rPr lang="en-GB" sz="1400" b="1" cap="all" dirty="0">
                          <a:effectLst/>
                          <a:latin typeface="Times New Roman" panose="02020603050405020304" pitchFamily="18" charset="0"/>
                          <a:cs typeface="Times New Roman" panose="02020603050405020304" pitchFamily="18" charset="0"/>
                        </a:rPr>
                        <a:t>FRAME RATE</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fontAlgn="base"/>
                      <a:r>
                        <a:rPr lang="en-GB" sz="1400" b="1" cap="all" dirty="0">
                          <a:effectLst/>
                          <a:latin typeface="Times New Roman" panose="02020603050405020304" pitchFamily="18" charset="0"/>
                          <a:cs typeface="Times New Roman" panose="02020603050405020304" pitchFamily="18" charset="0"/>
                        </a:rPr>
                        <a:t>FRAMES</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a:txBody>
                    <a:bodyPr/>
                    <a:lstStyle/>
                    <a:p>
                      <a:pPr algn="ctr" fontAlgn="base"/>
                      <a:r>
                        <a:rPr lang="en-GB" sz="1400" b="1" cap="all" dirty="0">
                          <a:effectLst/>
                          <a:latin typeface="Times New Roman" panose="02020603050405020304" pitchFamily="18" charset="0"/>
                          <a:cs typeface="Times New Roman" panose="02020603050405020304" pitchFamily="18" charset="0"/>
                        </a:rPr>
                        <a:t>FIRE</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extLst>
                  <a:ext uri="{0D108BD9-81ED-4DB2-BD59-A6C34878D82A}">
                    <a16:rowId xmlns:a16="http://schemas.microsoft.com/office/drawing/2014/main" val="752457993"/>
                  </a:ext>
                </a:extLst>
              </a:tr>
              <a:tr h="320507">
                <a:tc>
                  <a:txBody>
                    <a:bodyPr/>
                    <a:lstStyle/>
                    <a:p>
                      <a:pPr algn="ctr" fontAlgn="ctr"/>
                      <a:r>
                        <a:rPr lang="en-GB" sz="1400" b="0" dirty="0">
                          <a:effectLst/>
                          <a:latin typeface="Times New Roman" panose="02020603050405020304" pitchFamily="18" charset="0"/>
                          <a:cs typeface="Times New Roman" panose="02020603050405020304" pitchFamily="18" charset="0"/>
                        </a:rPr>
                        <a:t> Train</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tc>
                  <a:txBody>
                    <a:bodyPr/>
                    <a:lstStyle/>
                    <a:p>
                      <a:pPr algn="ctr" fontAlgn="ctr"/>
                      <a:r>
                        <a:rPr lang="en-GB" sz="1400" b="0" dirty="0">
                          <a:effectLst/>
                          <a:latin typeface="Times New Roman" panose="02020603050405020304" pitchFamily="18" charset="0"/>
                          <a:cs typeface="Times New Roman" panose="02020603050405020304" pitchFamily="18" charset="0"/>
                        </a:rPr>
                        <a:t>640×640</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tc>
                  <a:txBody>
                    <a:bodyPr/>
                    <a:lstStyle/>
                    <a:p>
                      <a:pPr algn="ctr" fontAlgn="ctr"/>
                      <a:r>
                        <a:rPr lang="en-GB" sz="1400" b="0" dirty="0">
                          <a:effectLst/>
                          <a:latin typeface="Times New Roman" panose="02020603050405020304" pitchFamily="18" charset="0"/>
                          <a:cs typeface="Times New Roman" panose="02020603050405020304" pitchFamily="18" charset="0"/>
                        </a:rPr>
                        <a:t>70%</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tc>
                  <a:txBody>
                    <a:bodyPr/>
                    <a:lstStyle/>
                    <a:p>
                      <a:pPr algn="ctr" fontAlgn="ctr"/>
                      <a:r>
                        <a:rPr lang="en-GB" sz="1400" b="0" dirty="0">
                          <a:effectLst/>
                          <a:latin typeface="Times New Roman" panose="02020603050405020304" pitchFamily="18" charset="0"/>
                          <a:cs typeface="Times New Roman" panose="02020603050405020304" pitchFamily="18" charset="0"/>
                        </a:rPr>
                        <a:t>597</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tc>
                  <a:txBody>
                    <a:bodyPr/>
                    <a:lstStyle/>
                    <a:p>
                      <a:pPr algn="ctr" fontAlgn="ctr"/>
                      <a:r>
                        <a:rPr lang="en-GB" sz="1400" b="0" dirty="0">
                          <a:effectLst/>
                          <a:latin typeface="Times New Roman" panose="02020603050405020304" pitchFamily="18" charset="0"/>
                          <a:cs typeface="Times New Roman" panose="02020603050405020304" pitchFamily="18" charset="0"/>
                        </a:rPr>
                        <a:t>Yes</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extLst>
                  <a:ext uri="{0D108BD9-81ED-4DB2-BD59-A6C34878D82A}">
                    <a16:rowId xmlns:a16="http://schemas.microsoft.com/office/drawing/2014/main" val="3183824105"/>
                  </a:ext>
                </a:extLst>
              </a:tr>
              <a:tr h="320507">
                <a:tc>
                  <a:txBody>
                    <a:bodyPr/>
                    <a:lstStyle/>
                    <a:p>
                      <a:pPr algn="ctr" fontAlgn="ctr"/>
                      <a:r>
                        <a:rPr lang="en-GB" sz="1400" b="0" dirty="0">
                          <a:effectLst/>
                          <a:latin typeface="Times New Roman" panose="02020603050405020304" pitchFamily="18" charset="0"/>
                          <a:cs typeface="Times New Roman" panose="02020603050405020304" pitchFamily="18" charset="0"/>
                        </a:rPr>
                        <a:t>Validation</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0" dirty="0">
                          <a:effectLst/>
                          <a:latin typeface="Times New Roman" panose="02020603050405020304" pitchFamily="18" charset="0"/>
                          <a:cs typeface="Times New Roman" panose="02020603050405020304" pitchFamily="18" charset="0"/>
                        </a:rPr>
                        <a:t>640×640</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tc>
                  <a:txBody>
                    <a:bodyPr/>
                    <a:lstStyle/>
                    <a:p>
                      <a:pPr algn="ctr" fontAlgn="ctr"/>
                      <a:r>
                        <a:rPr lang="en-GB" sz="1400" b="0" dirty="0">
                          <a:effectLst/>
                          <a:latin typeface="Times New Roman" panose="02020603050405020304" pitchFamily="18" charset="0"/>
                          <a:cs typeface="Times New Roman" panose="02020603050405020304" pitchFamily="18" charset="0"/>
                        </a:rPr>
                        <a:t>20%</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tc>
                  <a:txBody>
                    <a:bodyPr/>
                    <a:lstStyle/>
                    <a:p>
                      <a:pPr algn="ctr" fontAlgn="ctr"/>
                      <a:r>
                        <a:rPr lang="en-GB" sz="1400" b="0" dirty="0">
                          <a:effectLst/>
                          <a:latin typeface="Times New Roman" panose="02020603050405020304" pitchFamily="18" charset="0"/>
                          <a:cs typeface="Times New Roman" panose="02020603050405020304" pitchFamily="18" charset="0"/>
                        </a:rPr>
                        <a:t>173</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0" dirty="0">
                          <a:effectLst/>
                          <a:latin typeface="Times New Roman" panose="02020603050405020304" pitchFamily="18" charset="0"/>
                          <a:cs typeface="Times New Roman" panose="02020603050405020304" pitchFamily="18" charset="0"/>
                        </a:rPr>
                        <a:t>Yes</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extLst>
                  <a:ext uri="{0D108BD9-81ED-4DB2-BD59-A6C34878D82A}">
                    <a16:rowId xmlns:a16="http://schemas.microsoft.com/office/drawing/2014/main" val="3475298347"/>
                  </a:ext>
                </a:extLst>
              </a:tr>
              <a:tr h="320507">
                <a:tc>
                  <a:txBody>
                    <a:bodyPr/>
                    <a:lstStyle/>
                    <a:p>
                      <a:pPr algn="ctr" fontAlgn="ctr"/>
                      <a:r>
                        <a:rPr lang="en-GB" sz="1400" b="0" dirty="0">
                          <a:effectLst/>
                          <a:latin typeface="Times New Roman" panose="02020603050405020304" pitchFamily="18" charset="0"/>
                          <a:cs typeface="Times New Roman" panose="02020603050405020304" pitchFamily="18" charset="0"/>
                        </a:rPr>
                        <a:t> Test </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0" dirty="0">
                          <a:effectLst/>
                          <a:latin typeface="Times New Roman" panose="02020603050405020304" pitchFamily="18" charset="0"/>
                          <a:cs typeface="Times New Roman" panose="02020603050405020304" pitchFamily="18" charset="0"/>
                        </a:rPr>
                        <a:t>640×640</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tc>
                  <a:txBody>
                    <a:bodyPr/>
                    <a:lstStyle/>
                    <a:p>
                      <a:pPr algn="ctr" fontAlgn="ctr"/>
                      <a:r>
                        <a:rPr lang="en-GB" sz="1400" b="0" dirty="0">
                          <a:effectLst/>
                          <a:latin typeface="Times New Roman" panose="02020603050405020304" pitchFamily="18" charset="0"/>
                          <a:cs typeface="Times New Roman" panose="02020603050405020304" pitchFamily="18" charset="0"/>
                        </a:rPr>
                        <a:t>10%</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tc>
                  <a:txBody>
                    <a:bodyPr/>
                    <a:lstStyle/>
                    <a:p>
                      <a:pPr algn="ctr" fontAlgn="ctr"/>
                      <a:r>
                        <a:rPr lang="en-GB" sz="1400" b="0" dirty="0">
                          <a:effectLst/>
                          <a:latin typeface="Times New Roman" panose="02020603050405020304" pitchFamily="18" charset="0"/>
                          <a:cs typeface="Times New Roman" panose="02020603050405020304" pitchFamily="18" charset="0"/>
                        </a:rPr>
                        <a:t>85</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0" dirty="0">
                          <a:effectLst/>
                          <a:latin typeface="Times New Roman" panose="02020603050405020304" pitchFamily="18" charset="0"/>
                          <a:cs typeface="Times New Roman" panose="02020603050405020304" pitchFamily="18" charset="0"/>
                        </a:rPr>
                        <a:t>Yes</a:t>
                      </a:r>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5"/>
                    </a:solidFill>
                  </a:tcPr>
                </a:tc>
                <a:extLst>
                  <a:ext uri="{0D108BD9-81ED-4DB2-BD59-A6C34878D82A}">
                    <a16:rowId xmlns:a16="http://schemas.microsoft.com/office/drawing/2014/main" val="1616091937"/>
                  </a:ext>
                </a:extLst>
              </a:tr>
            </a:tbl>
          </a:graphicData>
        </a:graphic>
      </p:graphicFrame>
      <p:sp>
        <p:nvSpPr>
          <p:cNvPr id="18" name="TextBox 17">
            <a:extLst>
              <a:ext uri="{FF2B5EF4-FFF2-40B4-BE49-F238E27FC236}">
                <a16:creationId xmlns:a16="http://schemas.microsoft.com/office/drawing/2014/main" id="{7E2E88F4-BF1D-67A2-2F15-5351D630AF21}"/>
              </a:ext>
            </a:extLst>
          </p:cNvPr>
          <p:cNvSpPr txBox="1"/>
          <p:nvPr/>
        </p:nvSpPr>
        <p:spPr>
          <a:xfrm>
            <a:off x="241918" y="1477596"/>
            <a:ext cx="4691327" cy="1754326"/>
          </a:xfrm>
          <a:prstGeom prst="rect">
            <a:avLst/>
          </a:prstGeom>
          <a:noFill/>
        </p:spPr>
        <p:txBody>
          <a:bodyPr wrap="square">
            <a:spAutoFit/>
          </a:bodyPr>
          <a:lstStyle/>
          <a:p>
            <a:pPr algn="just"/>
            <a:r>
              <a:rPr lang="en-GB" dirty="0">
                <a:latin typeface="Times New Roman" panose="02020603050405020304" pitchFamily="18" charset="0"/>
                <a:cs typeface="Times New Roman" panose="02020603050405020304" pitchFamily="18" charset="0"/>
              </a:rPr>
              <a:t>The dataset (image) has been used in order to test for fire and smoke detection from Roboflow [5]. It can be seen as composed by two main parts: the first images characterized by the presence of the fire and the last images which do not contain any event of interest. </a:t>
            </a:r>
          </a:p>
        </p:txBody>
      </p:sp>
    </p:spTree>
    <p:extLst>
      <p:ext uri="{BB962C8B-B14F-4D97-AF65-F5344CB8AC3E}">
        <p14:creationId xmlns:p14="http://schemas.microsoft.com/office/powerpoint/2010/main" val="1598445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Conclusion</a:t>
            </a:r>
            <a:endParaRPr lang="en-AT"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1000" b="1" dirty="0">
                <a:solidFill>
                  <a:schemeClr val="bg1"/>
                </a:solidFill>
                <a:latin typeface="Arial" panose="020B0604020202020204" pitchFamily="34" charset="0"/>
                <a:cs typeface="Arial" panose="020B0604020202020204" pitchFamily="34" charset="0"/>
              </a:rPr>
              <a:t>P2.2-596</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E3411CC4-588B-AA34-D5A8-D516D88375B6}"/>
              </a:ext>
            </a:extLst>
          </p:cNvPr>
          <p:cNvPicPr>
            <a:picLocks noChangeAspect="1"/>
          </p:cNvPicPr>
          <p:nvPr/>
        </p:nvPicPr>
        <p:blipFill>
          <a:blip r:embed="rId2"/>
          <a:stretch>
            <a:fillRect/>
          </a:stretch>
        </p:blipFill>
        <p:spPr>
          <a:xfrm>
            <a:off x="10838487" y="266330"/>
            <a:ext cx="985479" cy="973930"/>
          </a:xfrm>
          <a:prstGeom prst="rect">
            <a:avLst/>
          </a:prstGeom>
        </p:spPr>
      </p:pic>
      <p:sp>
        <p:nvSpPr>
          <p:cNvPr id="8" name="TextBox 7">
            <a:extLst>
              <a:ext uri="{FF2B5EF4-FFF2-40B4-BE49-F238E27FC236}">
                <a16:creationId xmlns:a16="http://schemas.microsoft.com/office/drawing/2014/main" id="{C6790184-EEC2-5792-9996-0BE77BD93ED3}"/>
              </a:ext>
            </a:extLst>
          </p:cNvPr>
          <p:cNvSpPr txBox="1"/>
          <p:nvPr/>
        </p:nvSpPr>
        <p:spPr>
          <a:xfrm>
            <a:off x="356402" y="1734647"/>
            <a:ext cx="9914918" cy="1200329"/>
          </a:xfrm>
          <a:prstGeom prst="rect">
            <a:avLst/>
          </a:prstGeom>
          <a:noFill/>
        </p:spPr>
        <p:txBody>
          <a:bodyPr wrap="square">
            <a:spAutoFit/>
          </a:bodyPr>
          <a:lstStyle/>
          <a:p>
            <a:pPr algn="just"/>
            <a:r>
              <a:rPr lang="en-GB" dirty="0">
                <a:latin typeface="Times New Roman" panose="02020603050405020304" pitchFamily="18" charset="0"/>
                <a:cs typeface="Times New Roman" panose="02020603050405020304" pitchFamily="18" charset="0"/>
              </a:rPr>
              <a:t>We proposed a real-time model for fire action recognition in video based on YOLO, the accuracy obtained by methodology, its found to be 64%.</a:t>
            </a:r>
          </a:p>
          <a:p>
            <a:pPr algn="just"/>
            <a:r>
              <a:rPr lang="en-GB" dirty="0">
                <a:latin typeface="Times New Roman" panose="02020603050405020304" pitchFamily="18" charset="0"/>
                <a:cs typeface="Times New Roman" panose="02020603050405020304" pitchFamily="18" charset="0"/>
              </a:rPr>
              <a:t>The main finding of our study is that even a small number of frames can be used to recognize actions in a video. We found that even for some cases, a single frame is sufficient for recognition of action. </a:t>
            </a:r>
          </a:p>
        </p:txBody>
      </p:sp>
      <p:pic>
        <p:nvPicPr>
          <p:cNvPr id="10" name="Picture 9">
            <a:extLst>
              <a:ext uri="{FF2B5EF4-FFF2-40B4-BE49-F238E27FC236}">
                <a16:creationId xmlns:a16="http://schemas.microsoft.com/office/drawing/2014/main" id="{34630C57-60C4-541C-6474-C46BF1A48BC6}"/>
              </a:ext>
            </a:extLst>
          </p:cNvPr>
          <p:cNvPicPr>
            <a:picLocks noChangeAspect="1"/>
          </p:cNvPicPr>
          <p:nvPr/>
        </p:nvPicPr>
        <p:blipFill>
          <a:blip r:embed="rId3"/>
          <a:stretch>
            <a:fillRect/>
          </a:stretch>
        </p:blipFill>
        <p:spPr>
          <a:xfrm>
            <a:off x="250556" y="3405991"/>
            <a:ext cx="2588664" cy="2145555"/>
          </a:xfrm>
          <a:prstGeom prst="rect">
            <a:avLst/>
          </a:prstGeom>
        </p:spPr>
      </p:pic>
      <p:sp>
        <p:nvSpPr>
          <p:cNvPr id="11" name="TextBox 10">
            <a:extLst>
              <a:ext uri="{FF2B5EF4-FFF2-40B4-BE49-F238E27FC236}">
                <a16:creationId xmlns:a16="http://schemas.microsoft.com/office/drawing/2014/main" id="{8FAF65D3-A374-EF93-66B0-CAD00B71B124}"/>
              </a:ext>
            </a:extLst>
          </p:cNvPr>
          <p:cNvSpPr txBox="1"/>
          <p:nvPr/>
        </p:nvSpPr>
        <p:spPr>
          <a:xfrm>
            <a:off x="279233" y="5720881"/>
            <a:ext cx="2297131" cy="276999"/>
          </a:xfrm>
          <a:prstGeom prst="rect">
            <a:avLst/>
          </a:prstGeom>
          <a:noFill/>
        </p:spPr>
        <p:txBody>
          <a:bodyPr wrap="square" rtlCol="0">
            <a:spAutoFit/>
          </a:bodyPr>
          <a:lstStyle/>
          <a:p>
            <a:r>
              <a:rPr lang="en-GB" sz="1200" dirty="0">
                <a:latin typeface="Times New Roman" panose="02020603050405020304" pitchFamily="18" charset="0"/>
                <a:cs typeface="Times New Roman" panose="02020603050405020304" pitchFamily="18" charset="0"/>
              </a:rPr>
              <a:t>Confusion matrix normalization</a:t>
            </a:r>
          </a:p>
        </p:txBody>
      </p:sp>
      <p:pic>
        <p:nvPicPr>
          <p:cNvPr id="12" name="Picture 11">
            <a:extLst>
              <a:ext uri="{FF2B5EF4-FFF2-40B4-BE49-F238E27FC236}">
                <a16:creationId xmlns:a16="http://schemas.microsoft.com/office/drawing/2014/main" id="{37933DD8-5B6B-EA30-4CFF-B460BEC0FA68}"/>
              </a:ext>
            </a:extLst>
          </p:cNvPr>
          <p:cNvPicPr>
            <a:picLocks noChangeAspect="1"/>
          </p:cNvPicPr>
          <p:nvPr/>
        </p:nvPicPr>
        <p:blipFill>
          <a:blip r:embed="rId4"/>
          <a:stretch>
            <a:fillRect/>
          </a:stretch>
        </p:blipFill>
        <p:spPr>
          <a:xfrm>
            <a:off x="2807592" y="3394793"/>
            <a:ext cx="2617496" cy="2243712"/>
          </a:xfrm>
          <a:prstGeom prst="rect">
            <a:avLst/>
          </a:prstGeom>
        </p:spPr>
      </p:pic>
      <p:sp>
        <p:nvSpPr>
          <p:cNvPr id="13" name="TextBox 12">
            <a:extLst>
              <a:ext uri="{FF2B5EF4-FFF2-40B4-BE49-F238E27FC236}">
                <a16:creationId xmlns:a16="http://schemas.microsoft.com/office/drawing/2014/main" id="{2553EB26-C9E0-D7C0-2298-ECB259B7C0EA}"/>
              </a:ext>
            </a:extLst>
          </p:cNvPr>
          <p:cNvSpPr txBox="1"/>
          <p:nvPr/>
        </p:nvSpPr>
        <p:spPr>
          <a:xfrm>
            <a:off x="3535418" y="5720881"/>
            <a:ext cx="964542" cy="276999"/>
          </a:xfrm>
          <a:prstGeom prst="rect">
            <a:avLst/>
          </a:prstGeom>
          <a:noFill/>
        </p:spPr>
        <p:txBody>
          <a:bodyPr wrap="square" rtlCol="0">
            <a:spAutoFit/>
          </a:bodyPr>
          <a:lstStyle/>
          <a:p>
            <a:r>
              <a:rPr lang="en-GB" sz="1200" dirty="0">
                <a:latin typeface="Times New Roman" panose="02020603050405020304" pitchFamily="18" charset="0"/>
                <a:cs typeface="Times New Roman" panose="02020603050405020304" pitchFamily="18" charset="0"/>
              </a:rPr>
              <a:t>Matrix</a:t>
            </a:r>
          </a:p>
        </p:txBody>
      </p:sp>
      <p:pic>
        <p:nvPicPr>
          <p:cNvPr id="14" name="Picture 13">
            <a:extLst>
              <a:ext uri="{FF2B5EF4-FFF2-40B4-BE49-F238E27FC236}">
                <a16:creationId xmlns:a16="http://schemas.microsoft.com/office/drawing/2014/main" id="{51F3A637-FC09-768B-DEF1-3D22143702C6}"/>
              </a:ext>
            </a:extLst>
          </p:cNvPr>
          <p:cNvPicPr>
            <a:picLocks noChangeAspect="1"/>
          </p:cNvPicPr>
          <p:nvPr/>
        </p:nvPicPr>
        <p:blipFill>
          <a:blip r:embed="rId5"/>
          <a:stretch>
            <a:fillRect/>
          </a:stretch>
        </p:blipFill>
        <p:spPr>
          <a:xfrm>
            <a:off x="7982124" y="3519445"/>
            <a:ext cx="2720549" cy="1934697"/>
          </a:xfrm>
          <a:prstGeom prst="rect">
            <a:avLst/>
          </a:prstGeom>
        </p:spPr>
      </p:pic>
      <p:sp>
        <p:nvSpPr>
          <p:cNvPr id="15" name="TextBox 14">
            <a:extLst>
              <a:ext uri="{FF2B5EF4-FFF2-40B4-BE49-F238E27FC236}">
                <a16:creationId xmlns:a16="http://schemas.microsoft.com/office/drawing/2014/main" id="{4015ABD1-2B36-CDE3-DBFA-082719C78245}"/>
              </a:ext>
            </a:extLst>
          </p:cNvPr>
          <p:cNvSpPr txBox="1"/>
          <p:nvPr/>
        </p:nvSpPr>
        <p:spPr>
          <a:xfrm>
            <a:off x="8046992" y="5685243"/>
            <a:ext cx="2097008" cy="276999"/>
          </a:xfrm>
          <a:prstGeom prst="rect">
            <a:avLst/>
          </a:prstGeom>
          <a:noFill/>
        </p:spPr>
        <p:txBody>
          <a:bodyPr wrap="square" rtlCol="0">
            <a:spAutoFit/>
          </a:bodyPr>
          <a:lstStyle/>
          <a:p>
            <a:r>
              <a:rPr lang="en-GB" sz="1200" dirty="0">
                <a:latin typeface="Times New Roman" panose="02020603050405020304" pitchFamily="18" charset="0"/>
                <a:cs typeface="Times New Roman" panose="02020603050405020304" pitchFamily="18" charset="0"/>
              </a:rPr>
              <a:t>Figure Precision- Recall Curve</a:t>
            </a:r>
          </a:p>
        </p:txBody>
      </p:sp>
      <p:pic>
        <p:nvPicPr>
          <p:cNvPr id="16" name="Picture 15">
            <a:extLst>
              <a:ext uri="{FF2B5EF4-FFF2-40B4-BE49-F238E27FC236}">
                <a16:creationId xmlns:a16="http://schemas.microsoft.com/office/drawing/2014/main" id="{22FD7615-9F41-5E5E-AB3E-24E6C3BCC9A3}"/>
              </a:ext>
            </a:extLst>
          </p:cNvPr>
          <p:cNvPicPr>
            <a:picLocks noChangeAspect="1"/>
          </p:cNvPicPr>
          <p:nvPr/>
        </p:nvPicPr>
        <p:blipFill>
          <a:blip r:embed="rId6"/>
          <a:stretch>
            <a:fillRect/>
          </a:stretch>
        </p:blipFill>
        <p:spPr>
          <a:xfrm>
            <a:off x="5346065" y="3500248"/>
            <a:ext cx="2700927" cy="2017431"/>
          </a:xfrm>
          <a:prstGeom prst="rect">
            <a:avLst/>
          </a:prstGeom>
        </p:spPr>
      </p:pic>
      <p:sp>
        <p:nvSpPr>
          <p:cNvPr id="17" name="TextBox 16">
            <a:extLst>
              <a:ext uri="{FF2B5EF4-FFF2-40B4-BE49-F238E27FC236}">
                <a16:creationId xmlns:a16="http://schemas.microsoft.com/office/drawing/2014/main" id="{973F790E-68CF-27C4-7F74-537EEBC5CD72}"/>
              </a:ext>
            </a:extLst>
          </p:cNvPr>
          <p:cNvSpPr txBox="1"/>
          <p:nvPr/>
        </p:nvSpPr>
        <p:spPr>
          <a:xfrm>
            <a:off x="5459014" y="5720880"/>
            <a:ext cx="1888260" cy="276999"/>
          </a:xfrm>
          <a:prstGeom prst="rect">
            <a:avLst/>
          </a:prstGeom>
          <a:noFill/>
        </p:spPr>
        <p:txBody>
          <a:bodyPr wrap="square" rtlCol="0">
            <a:spAutoFit/>
          </a:bodyPr>
          <a:lstStyle/>
          <a:p>
            <a:r>
              <a:rPr lang="en-GB" sz="1200" dirty="0">
                <a:latin typeface="Times New Roman" panose="02020603050405020304" pitchFamily="18" charset="0"/>
                <a:cs typeface="Times New Roman" panose="02020603050405020304" pitchFamily="18" charset="0"/>
              </a:rPr>
              <a:t>FI- Confidence Curve</a:t>
            </a:r>
          </a:p>
        </p:txBody>
      </p:sp>
    </p:spTree>
    <p:extLst>
      <p:ext uri="{BB962C8B-B14F-4D97-AF65-F5344CB8AC3E}">
        <p14:creationId xmlns:p14="http://schemas.microsoft.com/office/powerpoint/2010/main" val="632205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800" b="1" dirty="0">
                <a:solidFill>
                  <a:schemeClr val="bg1"/>
                </a:solidFill>
                <a:latin typeface="Times New Roman" panose="02020603050405020304" pitchFamily="18" charset="0"/>
                <a:cs typeface="Times New Roman" panose="02020603050405020304" pitchFamily="18" charset="0"/>
              </a:rPr>
              <a:t>Future Work</a:t>
            </a:r>
          </a:p>
        </p:txBody>
      </p:sp>
      <p:sp>
        <p:nvSpPr>
          <p:cNvPr id="6" name="Title 1">
            <a:extLst>
              <a:ext uri="{FF2B5EF4-FFF2-40B4-BE49-F238E27FC236}">
                <a16:creationId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1000" b="1" dirty="0">
                <a:solidFill>
                  <a:schemeClr val="bg1"/>
                </a:solidFill>
                <a:latin typeface="Arial" panose="020B0604020202020204" pitchFamily="34" charset="0"/>
                <a:cs typeface="Arial" panose="020B0604020202020204" pitchFamily="34" charset="0"/>
              </a:rPr>
              <a:t>P2.2-596</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E3411CC4-588B-AA34-D5A8-D516D88375B6}"/>
              </a:ext>
            </a:extLst>
          </p:cNvPr>
          <p:cNvPicPr>
            <a:picLocks noChangeAspect="1"/>
          </p:cNvPicPr>
          <p:nvPr/>
        </p:nvPicPr>
        <p:blipFill>
          <a:blip r:embed="rId2"/>
          <a:stretch>
            <a:fillRect/>
          </a:stretch>
        </p:blipFill>
        <p:spPr>
          <a:xfrm>
            <a:off x="10838487" y="266330"/>
            <a:ext cx="985479" cy="973930"/>
          </a:xfrm>
          <a:prstGeom prst="rect">
            <a:avLst/>
          </a:prstGeom>
        </p:spPr>
      </p:pic>
      <p:sp>
        <p:nvSpPr>
          <p:cNvPr id="9" name="TextBox 8">
            <a:extLst>
              <a:ext uri="{FF2B5EF4-FFF2-40B4-BE49-F238E27FC236}">
                <a16:creationId xmlns:a16="http://schemas.microsoft.com/office/drawing/2014/main" id="{C39CFBC0-9535-9760-E3C7-4D66A73ED7C9}"/>
              </a:ext>
            </a:extLst>
          </p:cNvPr>
          <p:cNvSpPr txBox="1"/>
          <p:nvPr/>
        </p:nvSpPr>
        <p:spPr>
          <a:xfrm>
            <a:off x="395108" y="1861346"/>
            <a:ext cx="9685870" cy="3139321"/>
          </a:xfrm>
          <a:prstGeom prst="rect">
            <a:avLst/>
          </a:prstGeom>
          <a:noFill/>
        </p:spPr>
        <p:txBody>
          <a:bodyPr wrap="square">
            <a:spAutoFit/>
          </a:bodyPr>
          <a:lstStyle/>
          <a:p>
            <a:pPr algn="just"/>
            <a:endParaRPr lang="en-GB" b="1" dirty="0">
              <a:latin typeface="Times New Roman" panose="02020603050405020304" pitchFamily="18" charset="0"/>
              <a:cs typeface="Times New Roman" panose="02020603050405020304" pitchFamily="18" charset="0"/>
            </a:endParaRPr>
          </a:p>
          <a:p>
            <a:pPr algn="just"/>
            <a:r>
              <a:rPr lang="en-GB" dirty="0">
                <a:latin typeface="Times New Roman" panose="02020603050405020304" pitchFamily="18" charset="0"/>
                <a:cs typeface="Times New Roman" panose="02020603050405020304" pitchFamily="18" charset="0"/>
              </a:rPr>
              <a:t>Surveillance fire system is a very important, we will build a system to automate the task of analysing video surveillance. We will analyse the video feed in real time and identify any abnormal activates like fire or smok. There have been advancements in deep learning algorithms for deep surveillance, these advancements have shown an essential trend in deep surveillance and promise a drastic efficiency gain. </a:t>
            </a:r>
          </a:p>
          <a:p>
            <a:pPr algn="just"/>
            <a:r>
              <a:rPr lang="en-GB" dirty="0">
                <a:latin typeface="Times New Roman" panose="02020603050405020304" pitchFamily="18" charset="0"/>
                <a:cs typeface="Times New Roman" panose="02020603050405020304" pitchFamily="18" charset="0"/>
              </a:rPr>
              <a:t>The design a model of the fire detection and alarm system should  applicable, its  considered to be part of the fire alarm system and are connected and controlled.</a:t>
            </a:r>
          </a:p>
          <a:p>
            <a:pPr algn="just"/>
            <a:r>
              <a:rPr lang="en-GB" dirty="0">
                <a:latin typeface="Times New Roman" panose="02020603050405020304" pitchFamily="18" charset="0"/>
                <a:cs typeface="Times New Roman" panose="02020603050405020304" pitchFamily="18" charset="0"/>
              </a:rPr>
              <a:t>Fire control units can perform other functions, such as:</a:t>
            </a:r>
          </a:p>
          <a:p>
            <a:pPr algn="just"/>
            <a:r>
              <a:rPr lang="en-GB" dirty="0">
                <a:latin typeface="Times New Roman" panose="02020603050405020304" pitchFamily="18" charset="0"/>
                <a:cs typeface="Times New Roman" panose="02020603050405020304" pitchFamily="18" charset="0"/>
              </a:rPr>
              <a:t>• Providing two-way firefighter communication</a:t>
            </a:r>
          </a:p>
          <a:p>
            <a:pPr algn="just"/>
            <a:r>
              <a:rPr lang="en-GB" dirty="0">
                <a:latin typeface="Times New Roman" panose="02020603050405020304" pitchFamily="18" charset="0"/>
                <a:cs typeface="Times New Roman" panose="02020603050405020304" pitchFamily="18" charset="0"/>
              </a:rPr>
              <a:t>• Providing remote annunciator integration</a:t>
            </a:r>
          </a:p>
          <a:p>
            <a:pPr algn="just"/>
            <a:r>
              <a:rPr lang="en-GB" dirty="0">
                <a:latin typeface="Times New Roman" panose="02020603050405020304" pitchFamily="18" charset="0"/>
                <a:cs typeface="Times New Roman" panose="02020603050405020304" pitchFamily="18" charset="0"/>
              </a:rPr>
              <a:t>• Controlling elevators, HVAC, fire doors, dampers, locks, or other fire protection features</a:t>
            </a:r>
          </a:p>
        </p:txBody>
      </p:sp>
    </p:spTree>
    <p:extLst>
      <p:ext uri="{BB962C8B-B14F-4D97-AF65-F5344CB8AC3E}">
        <p14:creationId xmlns:p14="http://schemas.microsoft.com/office/powerpoint/2010/main" val="4033953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References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1000" b="1" dirty="0">
                <a:solidFill>
                  <a:schemeClr val="bg1"/>
                </a:solidFill>
                <a:latin typeface="Arial" panose="020B0604020202020204" pitchFamily="34" charset="0"/>
                <a:cs typeface="Arial" panose="020B0604020202020204" pitchFamily="34" charset="0"/>
              </a:rPr>
              <a:t>P2.2-596</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CC0B6C5B-D922-619D-76C1-3EC148ABEAAF}"/>
              </a:ext>
            </a:extLst>
          </p:cNvPr>
          <p:cNvPicPr>
            <a:picLocks noChangeAspect="1"/>
          </p:cNvPicPr>
          <p:nvPr/>
        </p:nvPicPr>
        <p:blipFill>
          <a:blip r:embed="rId2"/>
          <a:stretch>
            <a:fillRect/>
          </a:stretch>
        </p:blipFill>
        <p:spPr>
          <a:xfrm>
            <a:off x="10736888" y="238570"/>
            <a:ext cx="985479" cy="973930"/>
          </a:xfrm>
          <a:prstGeom prst="rect">
            <a:avLst/>
          </a:prstGeom>
        </p:spPr>
      </p:pic>
      <p:sp>
        <p:nvSpPr>
          <p:cNvPr id="8" name="TextBox 7">
            <a:extLst>
              <a:ext uri="{FF2B5EF4-FFF2-40B4-BE49-F238E27FC236}">
                <a16:creationId xmlns:a16="http://schemas.microsoft.com/office/drawing/2014/main" id="{B95D0473-4BD6-7B17-19CB-9C4A273E71B5}"/>
              </a:ext>
            </a:extLst>
          </p:cNvPr>
          <p:cNvSpPr txBox="1"/>
          <p:nvPr/>
        </p:nvSpPr>
        <p:spPr>
          <a:xfrm>
            <a:off x="570917" y="2305506"/>
            <a:ext cx="9826149" cy="2677656"/>
          </a:xfrm>
          <a:prstGeom prst="rect">
            <a:avLst/>
          </a:prstGeom>
          <a:noFill/>
        </p:spPr>
        <p:txBody>
          <a:bodyPr wrap="square">
            <a:spAutoFit/>
          </a:bodyPr>
          <a:lstStyle/>
          <a:p>
            <a:pPr algn="just"/>
            <a:r>
              <a:rPr lang="en-GB" sz="1400" dirty="0">
                <a:latin typeface="Times New Roman" panose="02020603050405020304" pitchFamily="18" charset="0"/>
                <a:cs typeface="Times New Roman" panose="02020603050405020304" pitchFamily="18" charset="0"/>
              </a:rPr>
              <a:t>[1] </a:t>
            </a:r>
            <a:r>
              <a:rPr lang="en-GB" sz="1400" dirty="0" err="1">
                <a:latin typeface="Times New Roman" panose="02020603050405020304" pitchFamily="18" charset="0"/>
                <a:cs typeface="Times New Roman" panose="02020603050405020304" pitchFamily="18" charset="0"/>
              </a:rPr>
              <a:t>Barmpoutis</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Papaioannou</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Dimitropoulos</a:t>
            </a:r>
            <a:r>
              <a:rPr lang="en-GB" sz="1400" dirty="0">
                <a:latin typeface="Times New Roman" panose="02020603050405020304" pitchFamily="18" charset="0"/>
                <a:cs typeface="Times New Roman" panose="02020603050405020304" pitchFamily="18" charset="0"/>
              </a:rPr>
              <a:t> and </a:t>
            </a:r>
            <a:r>
              <a:rPr lang="en-GB" sz="1400" dirty="0" err="1">
                <a:latin typeface="Times New Roman" panose="02020603050405020304" pitchFamily="18" charset="0"/>
                <a:cs typeface="Times New Roman" panose="02020603050405020304" pitchFamily="18" charset="0"/>
              </a:rPr>
              <a:t>Grammalidis</a:t>
            </a:r>
            <a:r>
              <a:rPr lang="en-GB" sz="1400" dirty="0">
                <a:latin typeface="Times New Roman" panose="02020603050405020304" pitchFamily="18" charset="0"/>
                <a:cs typeface="Times New Roman" panose="02020603050405020304" pitchFamily="18" charset="0"/>
              </a:rPr>
              <a:t>, ''A Review on Early Forest Fire Detection Systems Using Optical Remote Sensing',</a:t>
            </a:r>
            <a:r>
              <a:rPr lang="en-GB" sz="1400" dirty="0" err="1">
                <a:latin typeface="Times New Roman" panose="02020603050405020304" pitchFamily="18" charset="0"/>
                <a:cs typeface="Times New Roman" panose="02020603050405020304" pitchFamily="18" charset="0"/>
              </a:rPr>
              <a:t>MDPI,Sensors</a:t>
            </a:r>
            <a:r>
              <a:rPr lang="en-GB" sz="1400" dirty="0">
                <a:latin typeface="Times New Roman" panose="02020603050405020304" pitchFamily="18" charset="0"/>
                <a:cs typeface="Times New Roman" panose="02020603050405020304" pitchFamily="18" charset="0"/>
              </a:rPr>
              <a:t> 2020, 20, 6442; doi:10.3390/s2022644.</a:t>
            </a:r>
          </a:p>
          <a:p>
            <a:pPr algn="just"/>
            <a:r>
              <a:rPr lang="en-GB" sz="1400" dirty="0">
                <a:latin typeface="Times New Roman" panose="02020603050405020304" pitchFamily="18" charset="0"/>
                <a:cs typeface="Times New Roman" panose="02020603050405020304" pitchFamily="18" charset="0"/>
              </a:rPr>
              <a:t>[2] </a:t>
            </a:r>
            <a:r>
              <a:rPr lang="en-GB" sz="1400" dirty="0" err="1">
                <a:latin typeface="Times New Roman" panose="02020603050405020304" pitchFamily="18" charset="0"/>
                <a:cs typeface="Times New Roman" panose="02020603050405020304" pitchFamily="18" charset="0"/>
              </a:rPr>
              <a:t>Redmon,Divvala</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Girshick</a:t>
            </a:r>
            <a:r>
              <a:rPr lang="en-GB" sz="1400" dirty="0">
                <a:latin typeface="Times New Roman" panose="02020603050405020304" pitchFamily="18" charset="0"/>
                <a:cs typeface="Times New Roman" panose="02020603050405020304" pitchFamily="18" charset="0"/>
              </a:rPr>
              <a:t> and </a:t>
            </a:r>
            <a:r>
              <a:rPr lang="en-GB" sz="1400" dirty="0" err="1">
                <a:latin typeface="Times New Roman" panose="02020603050405020304" pitchFamily="18" charset="0"/>
                <a:cs typeface="Times New Roman" panose="02020603050405020304" pitchFamily="18" charset="0"/>
              </a:rPr>
              <a:t>Farhadi,''You</a:t>
            </a:r>
            <a:r>
              <a:rPr lang="en-GB" sz="1400" dirty="0">
                <a:latin typeface="Times New Roman" panose="02020603050405020304" pitchFamily="18" charset="0"/>
                <a:cs typeface="Times New Roman" panose="02020603050405020304" pitchFamily="18" charset="0"/>
              </a:rPr>
              <a:t> Only Look Once: Unified, Real-Time Object Detection ''2016 IEEE Conference on Computer Vision and Pattern Recognition (CVPR), 2016, Pages: 779-788, DOI Bookmark: 10.1109/CVPR.2016.91</a:t>
            </a:r>
          </a:p>
          <a:p>
            <a:pPr algn="just"/>
            <a:r>
              <a:rPr lang="en-GB" sz="1400" dirty="0">
                <a:latin typeface="Times New Roman" panose="02020603050405020304" pitchFamily="18" charset="0"/>
                <a:cs typeface="Times New Roman" panose="02020603050405020304" pitchFamily="18" charset="0"/>
              </a:rPr>
              <a:t>[3] Zhao, C.; Feng, Y.; Liu, R.; Zheng, W. Application of Lightweight Convolution Neural Network in Cancer Diagnosis. In</a:t>
            </a:r>
          </a:p>
          <a:p>
            <a:pPr algn="just"/>
            <a:r>
              <a:rPr lang="en-GB" sz="1400" dirty="0">
                <a:latin typeface="Times New Roman" panose="02020603050405020304" pitchFamily="18" charset="0"/>
                <a:cs typeface="Times New Roman" panose="02020603050405020304" pitchFamily="18" charset="0"/>
              </a:rPr>
              <a:t>Proceedings of the 2020 Conference on Artificial Intelligence and Healthcare, Taiyuan, China, 23–25 October 2020; pp. 249–253.</a:t>
            </a:r>
          </a:p>
          <a:p>
            <a:pPr algn="just"/>
            <a:r>
              <a:rPr lang="en-GB" sz="1400" dirty="0">
                <a:latin typeface="Times New Roman" panose="02020603050405020304" pitchFamily="18" charset="0"/>
                <a:cs typeface="Times New Roman" panose="02020603050405020304" pitchFamily="18" charset="0"/>
              </a:rPr>
              <a:t>[4] </a:t>
            </a:r>
            <a:r>
              <a:rPr lang="en-GB" sz="1400" b="0" i="0" dirty="0">
                <a:solidFill>
                  <a:schemeClr val="tx1"/>
                </a:solidFill>
                <a:effectLst/>
                <a:latin typeface="Times New Roman" panose="02020603050405020304" pitchFamily="18" charset="0"/>
                <a:cs typeface="Times New Roman" panose="02020603050405020304" pitchFamily="18" charset="0"/>
              </a:rPr>
              <a:t>Lou, H.; Duan, X.; Guo, J.; Liu, H.; Gu, J.; Bi, L.; Chen, H. DC-YOLOv8: Small-Size Object Detection Algorithm Based on Camera Sensor. Electronics 2023, 12, 2323.</a:t>
            </a:r>
            <a:endParaRPr lang="en-GB" sz="1400" dirty="0">
              <a:solidFill>
                <a:schemeClr val="tx1"/>
              </a:solidFill>
              <a:latin typeface="Times New Roman" panose="02020603050405020304" pitchFamily="18" charset="0"/>
              <a:cs typeface="Times New Roman" panose="02020603050405020304" pitchFamily="18" charset="0"/>
            </a:endParaRPr>
          </a:p>
          <a:p>
            <a:pPr algn="just"/>
            <a:r>
              <a:rPr lang="en-GB" sz="1400" dirty="0">
                <a:latin typeface="Times New Roman" panose="02020603050405020304" pitchFamily="18" charset="0"/>
                <a:cs typeface="Times New Roman" panose="02020603050405020304" pitchFamily="18" charset="0"/>
              </a:rPr>
              <a:t>[5]https://universe.roboflow.com</a:t>
            </a:r>
          </a:p>
          <a:p>
            <a:pPr algn="just"/>
            <a:endParaRPr lang="en-GB" sz="1400" dirty="0">
              <a:latin typeface="Times New Roman" panose="02020603050405020304" pitchFamily="18" charset="0"/>
              <a:cs typeface="Times New Roman" panose="02020603050405020304" pitchFamily="18" charset="0"/>
            </a:endParaRPr>
          </a:p>
          <a:p>
            <a:pPr algn="just"/>
            <a:endParaRPr lang="en-GB" sz="1400" dirty="0">
              <a:latin typeface="Times New Roman" panose="02020603050405020304" pitchFamily="18" charset="0"/>
              <a:cs typeface="Times New Roman" panose="02020603050405020304" pitchFamily="18" charset="0"/>
            </a:endParaRPr>
          </a:p>
          <a:p>
            <a:pPr algn="just"/>
            <a:endParaRPr lang="en-GB"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805608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3033</TotalTime>
  <Words>1507</Words>
  <Application>Microsoft Office PowerPoint</Application>
  <PresentationFormat>Widescreen</PresentationFormat>
  <Paragraphs>89</Paragraphs>
  <Slides>8</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Calibri</vt:lpstr>
      <vt:lpstr>Calibri Light</vt:lpstr>
      <vt:lpstr>Open Sans</vt:lpstr>
      <vt:lpstr>Times New Roman</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ahlam khekan</cp:lastModifiedBy>
  <cp:revision>43</cp:revision>
  <dcterms:created xsi:type="dcterms:W3CDTF">2023-04-18T13:25:54Z</dcterms:created>
  <dcterms:modified xsi:type="dcterms:W3CDTF">2023-06-09T12:55:03Z</dcterms:modified>
</cp:coreProperties>
</file>