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 id="257"/>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p:restoredTop sz="94674"/>
  </p:normalViewPr>
  <p:slideViewPr>
    <p:cSldViewPr snapToGrid="0">
      <p:cViewPr varScale="1">
        <p:scale>
          <a:sx n="124" d="100"/>
          <a:sy n="124" d="100"/>
        </p:scale>
        <p:origin x="6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6/7/23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a:solidFill>
                  <a:schemeClr val="bg1"/>
                </a:solidFill>
                <a:latin typeface="Arial" panose="020B0604020202020204" pitchFamily="34" charset="0"/>
                <a:cs typeface="Arial" panose="020B0604020202020204" pitchFamily="34" charset="0"/>
              </a:rPr>
              <a:t>P2.3-432</a:t>
            </a: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14927"/>
            <a:ext cx="8547316" cy="1331134"/>
          </a:xfrm>
          <a:prstGeom prst="rect">
            <a:avLst/>
          </a:prstGeom>
          <a:noFill/>
        </p:spPr>
        <p:txBody>
          <a:bodyPr wrap="square" rtlCol="0">
            <a:spAutoFit/>
          </a:bodyPr>
          <a:lstStyle/>
          <a:p>
            <a:pPr algn="ctr"/>
            <a:r>
              <a:rPr lang="en-US" b="1" dirty="0">
                <a:solidFill>
                  <a:schemeClr val="bg1"/>
                </a:solidFill>
                <a:latin typeface="Arial" panose="020B0604020202020204" pitchFamily="34" charset="0"/>
                <a:ea typeface="MS Mincho" panose="02020609040205080304" pitchFamily="49" charset="-128"/>
                <a:cs typeface="Arial" panose="020B0604020202020204" pitchFamily="34" charset="0"/>
              </a:rPr>
              <a:t>IMS Portable infrasound array in Côte d’Ivoire: </a:t>
            </a:r>
          </a:p>
          <a:p>
            <a:pPr algn="ctr"/>
            <a:r>
              <a:rPr lang="en-US" b="1" dirty="0">
                <a:solidFill>
                  <a:schemeClr val="bg1"/>
                </a:solidFill>
                <a:latin typeface="Arial" panose="020B0604020202020204" pitchFamily="34" charset="0"/>
                <a:ea typeface="MS Mincho" panose="02020609040205080304" pitchFamily="49" charset="-128"/>
                <a:cs typeface="Arial" panose="020B0604020202020204" pitchFamily="34" charset="0"/>
              </a:rPr>
              <a:t>opportunity to study local and regional infrasound sources</a:t>
            </a:r>
            <a:endParaRPr lang="en-AT" dirty="0">
              <a:solidFill>
                <a:schemeClr val="bg1"/>
              </a:solidFill>
              <a:latin typeface="Arial" panose="020B0604020202020204" pitchFamily="34" charset="0"/>
              <a:cs typeface="Arial" panose="020B0604020202020204" pitchFamily="34" charset="0"/>
            </a:endParaRPr>
          </a:p>
          <a:p>
            <a:pPr algn="ctr">
              <a:lnSpc>
                <a:spcPct val="100000"/>
              </a:lnSpc>
              <a:spcAft>
                <a:spcPts val="261"/>
              </a:spcAft>
            </a:pPr>
            <a:r>
              <a:rPr lang="en-GB" sz="1200" b="1" dirty="0">
                <a:solidFill>
                  <a:schemeClr val="bg1"/>
                </a:solidFill>
                <a:latin typeface="Arial" panose="020B0604020202020204" pitchFamily="34" charset="0"/>
                <a:ea typeface="Calibri" panose="020F0502020204030204" pitchFamily="34" charset="0"/>
                <a:cs typeface="Arial" panose="020B0604020202020204" pitchFamily="34" charset="0"/>
              </a:rPr>
              <a:t>K. Benjamin KOUASSI</a:t>
            </a:r>
            <a:r>
              <a:rPr lang="en-GB" sz="12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1,2*</a:t>
            </a:r>
            <a:r>
              <a:rPr lang="en-GB" sz="1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sz="1200" b="1" dirty="0" err="1">
                <a:solidFill>
                  <a:schemeClr val="bg1"/>
                </a:solidFill>
                <a:latin typeface="Arial" panose="020B0604020202020204" pitchFamily="34" charset="0"/>
                <a:ea typeface="Calibri" panose="020F0502020204030204" pitchFamily="34" charset="0"/>
                <a:cs typeface="Arial" panose="020B0604020202020204" pitchFamily="34" charset="0"/>
              </a:rPr>
              <a:t>Fidele</a:t>
            </a:r>
            <a:r>
              <a:rPr lang="en-GB" sz="1200" b="1" dirty="0">
                <a:solidFill>
                  <a:schemeClr val="bg1"/>
                </a:solidFill>
                <a:latin typeface="Arial" panose="020B0604020202020204" pitchFamily="34" charset="0"/>
                <a:ea typeface="Calibri" panose="020F0502020204030204" pitchFamily="34" charset="0"/>
                <a:cs typeface="Arial" panose="020B0604020202020204" pitchFamily="34" charset="0"/>
              </a:rPr>
              <a:t> YOROBA</a:t>
            </a:r>
            <a:r>
              <a:rPr lang="en-GB" sz="12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1,2</a:t>
            </a:r>
            <a:r>
              <a:rPr lang="en-GB" sz="1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sz="1200" b="1" dirty="0" err="1">
                <a:solidFill>
                  <a:schemeClr val="bg1"/>
                </a:solidFill>
                <a:latin typeface="Arial" panose="020B0604020202020204" pitchFamily="34" charset="0"/>
                <a:ea typeface="Calibri" panose="020F0502020204030204" pitchFamily="34" charset="0"/>
                <a:cs typeface="Arial" panose="020B0604020202020204" pitchFamily="34" charset="0"/>
              </a:rPr>
              <a:t>Adama</a:t>
            </a:r>
            <a:r>
              <a:rPr lang="en-GB" sz="1200" b="1" dirty="0">
                <a:solidFill>
                  <a:schemeClr val="bg1"/>
                </a:solidFill>
                <a:latin typeface="Arial" panose="020B0604020202020204" pitchFamily="34" charset="0"/>
                <a:ea typeface="Calibri" panose="020F0502020204030204" pitchFamily="34" charset="0"/>
                <a:cs typeface="Arial" panose="020B0604020202020204" pitchFamily="34" charset="0"/>
              </a:rPr>
              <a:t> DIAWARA</a:t>
            </a:r>
            <a:r>
              <a:rPr lang="en-GB" sz="1200" b="1" baseline="30000" dirty="0">
                <a:solidFill>
                  <a:schemeClr val="bg1"/>
                </a:solidFill>
                <a:latin typeface="Arial" panose="020B0604020202020204" pitchFamily="34" charset="0"/>
                <a:ea typeface="Calibri" panose="020F0502020204030204" pitchFamily="34" charset="0"/>
                <a:cs typeface="Arial" panose="020B0604020202020204" pitchFamily="34" charset="0"/>
              </a:rPr>
              <a:t>1,2</a:t>
            </a:r>
            <a:endParaRPr lang="fr-CI" sz="1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fr-FR" sz="1000" b="1" i="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fr-FR" sz="1000" i="1" dirty="0">
                <a:solidFill>
                  <a:schemeClr val="bg1"/>
                </a:solidFill>
                <a:latin typeface="Arial" panose="020B0604020202020204" pitchFamily="34" charset="0"/>
                <a:ea typeface="Times New Roman" panose="02020603050405020304" pitchFamily="18" charset="0"/>
                <a:cs typeface="Arial" panose="020B0604020202020204" pitchFamily="34" charset="0"/>
              </a:rPr>
              <a:t>LAboratoire des Sciences de la Matière, de l'Environnement et de l'Energie Solaire</a:t>
            </a:r>
            <a:r>
              <a:rPr lang="fr-FR" sz="1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fr-FR" sz="1000" i="1" dirty="0">
                <a:solidFill>
                  <a:schemeClr val="bg1"/>
                </a:solidFill>
                <a:latin typeface="Arial" panose="020B0604020202020204" pitchFamily="34" charset="0"/>
                <a:ea typeface="Times New Roman" panose="02020603050405020304" pitchFamily="18" charset="0"/>
                <a:cs typeface="Arial" panose="020B0604020202020204" pitchFamily="34" charset="0"/>
              </a:rPr>
              <a:t>(LASMES), UFR-SSMT, </a:t>
            </a:r>
            <a:r>
              <a:rPr lang="fr-FR" sz="10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University</a:t>
            </a:r>
            <a:r>
              <a:rPr lang="fr-FR" sz="1000" i="1" dirty="0">
                <a:solidFill>
                  <a:schemeClr val="bg1"/>
                </a:solidFill>
                <a:latin typeface="Arial" panose="020B0604020202020204" pitchFamily="34" charset="0"/>
                <a:ea typeface="Times New Roman" panose="02020603050405020304" pitchFamily="18" charset="0"/>
                <a:cs typeface="Arial" panose="020B0604020202020204" pitchFamily="34" charset="0"/>
              </a:rPr>
              <a:t> FHB, 22 BP 582 Abidjan 22, Côte d’Ivoire.</a:t>
            </a:r>
            <a:endParaRPr lang="fr-CI" sz="1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r>
              <a:rPr lang="fr-FR" sz="1000" i="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fr-FR" sz="1000" i="1" dirty="0">
                <a:solidFill>
                  <a:schemeClr val="bg1"/>
                </a:solidFill>
                <a:latin typeface="Arial" panose="020B0604020202020204" pitchFamily="34" charset="0"/>
                <a:ea typeface="Times New Roman" panose="02020603050405020304" pitchFamily="18" charset="0"/>
                <a:cs typeface="Arial" panose="020B0604020202020204" pitchFamily="34" charset="0"/>
              </a:rPr>
              <a:t>Station </a:t>
            </a:r>
            <a:r>
              <a:rPr lang="fr-FR" sz="10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Geophysique</a:t>
            </a:r>
            <a:r>
              <a:rPr lang="fr-FR" sz="1000" i="1" dirty="0">
                <a:solidFill>
                  <a:schemeClr val="bg1"/>
                </a:solidFill>
                <a:latin typeface="Arial" panose="020B0604020202020204" pitchFamily="34" charset="0"/>
                <a:ea typeface="Times New Roman" panose="02020603050405020304" pitchFamily="18" charset="0"/>
                <a:cs typeface="Arial" panose="020B0604020202020204" pitchFamily="34" charset="0"/>
              </a:rPr>
              <a:t> de </a:t>
            </a:r>
            <a:r>
              <a:rPr lang="fr-FR" sz="1000" i="1" dirty="0" err="1">
                <a:solidFill>
                  <a:schemeClr val="bg1"/>
                </a:solidFill>
                <a:latin typeface="Arial" panose="020B0604020202020204" pitchFamily="34" charset="0"/>
                <a:ea typeface="Times New Roman" panose="02020603050405020304" pitchFamily="18" charset="0"/>
                <a:cs typeface="Arial" panose="020B0604020202020204" pitchFamily="34" charset="0"/>
              </a:rPr>
              <a:t>Lamto</a:t>
            </a:r>
            <a:r>
              <a:rPr lang="fr-FR" sz="1000" i="1" dirty="0">
                <a:solidFill>
                  <a:schemeClr val="bg1"/>
                </a:solidFill>
                <a:latin typeface="Arial" panose="020B0604020202020204" pitchFamily="34" charset="0"/>
                <a:ea typeface="Times New Roman" panose="02020603050405020304" pitchFamily="18" charset="0"/>
                <a:cs typeface="Arial" panose="020B0604020202020204" pitchFamily="34" charset="0"/>
              </a:rPr>
              <a:t>, BP 31 N’Douci, Cote d’Ivoire</a:t>
            </a:r>
          </a:p>
        </p:txBody>
      </p:sp>
      <p:sp>
        <p:nvSpPr>
          <p:cNvPr id="9" name="Text Box 20">
            <a:extLst>
              <a:ext uri="{FF2B5EF4-FFF2-40B4-BE49-F238E27FC236}">
                <a16:creationId xmlns:a16="http://schemas.microsoft.com/office/drawing/2014/main" id="{4DAA7E06-C38E-71C6-60B0-5F10375300C2}"/>
              </a:ext>
            </a:extLst>
          </p:cNvPr>
          <p:cNvSpPr txBox="1">
            <a:spLocks noChangeArrowheads="1"/>
          </p:cNvSpPr>
          <p:nvPr/>
        </p:nvSpPr>
        <p:spPr bwMode="auto">
          <a:xfrm>
            <a:off x="1735632" y="4876146"/>
            <a:ext cx="8720807" cy="490662"/>
          </a:xfrm>
          <a:prstGeom prst="rect">
            <a:avLst/>
          </a:prstGeom>
          <a:solidFill>
            <a:srgbClr val="D088E6"/>
          </a:solidFill>
          <a:ln>
            <a:noFill/>
          </a:ln>
          <a:effectLst/>
        </p:spPr>
        <p:txBody>
          <a:bodyPr lIns="117884" tIns="70730" rIns="117884" bIns="5894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BE" sz="2400" b="1" i="1" dirty="0">
                <a:solidFill>
                  <a:srgbClr val="000099"/>
                </a:solidFill>
                <a:effectLst>
                  <a:outerShdw blurRad="38100" dist="38100" dir="2700000" algn="tl">
                    <a:srgbClr val="000000"/>
                  </a:outerShdw>
                </a:effectLst>
                <a:cs typeface="ArialMT" charset="0"/>
              </a:rPr>
              <a:t>2- Data and methods</a:t>
            </a:r>
          </a:p>
        </p:txBody>
      </p:sp>
      <p:sp>
        <p:nvSpPr>
          <p:cNvPr id="10" name="Text Box 4">
            <a:extLst>
              <a:ext uri="{FF2B5EF4-FFF2-40B4-BE49-F238E27FC236}">
                <a16:creationId xmlns:a16="http://schemas.microsoft.com/office/drawing/2014/main" id="{8D5D0705-01BB-9B03-FCDF-86C9E416EDE9}"/>
              </a:ext>
            </a:extLst>
          </p:cNvPr>
          <p:cNvSpPr txBox="1">
            <a:spLocks noChangeArrowheads="1"/>
          </p:cNvSpPr>
          <p:nvPr/>
        </p:nvSpPr>
        <p:spPr bwMode="auto">
          <a:xfrm>
            <a:off x="1589483" y="1530849"/>
            <a:ext cx="8596224" cy="492185"/>
          </a:xfrm>
          <a:prstGeom prst="rect">
            <a:avLst/>
          </a:prstGeom>
          <a:solidFill>
            <a:srgbClr val="D088E6"/>
          </a:solidFill>
          <a:ln>
            <a:noFill/>
          </a:ln>
          <a:effectLst/>
        </p:spPr>
        <p:txBody>
          <a:bodyPr lIns="117884" tIns="70730" rIns="117884" bIns="5894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BE" sz="2400" b="1" i="1" dirty="0">
                <a:solidFill>
                  <a:srgbClr val="000099"/>
                </a:solidFill>
                <a:effectLst>
                  <a:outerShdw blurRad="38100" dist="38100" dir="2700000" algn="tl">
                    <a:srgbClr val="000000"/>
                  </a:outerShdw>
                </a:effectLst>
                <a:cs typeface="ArialMT" charset="0"/>
              </a:rPr>
              <a:t>1- Introduction</a:t>
            </a:r>
          </a:p>
        </p:txBody>
      </p:sp>
      <p:sp>
        <p:nvSpPr>
          <p:cNvPr id="11" name="Text Box 7">
            <a:extLst>
              <a:ext uri="{FF2B5EF4-FFF2-40B4-BE49-F238E27FC236}">
                <a16:creationId xmlns:a16="http://schemas.microsoft.com/office/drawing/2014/main" id="{D7B5B41D-2A34-2A3E-A418-DAB52D28FE56}"/>
              </a:ext>
            </a:extLst>
          </p:cNvPr>
          <p:cNvSpPr txBox="1">
            <a:spLocks noChangeArrowheads="1"/>
          </p:cNvSpPr>
          <p:nvPr/>
        </p:nvSpPr>
        <p:spPr bwMode="auto">
          <a:xfrm>
            <a:off x="614383" y="1901460"/>
            <a:ext cx="10838717" cy="229651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txBody>
          <a:bodyPr lIns="117884" tIns="66016" rIns="117884" bIns="5894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just"/>
            <a:endParaRPr lang="en-US" sz="1200" dirty="0">
              <a:latin typeface="Times New Roman" charset="0"/>
              <a:cs typeface="ArialMT" charset="0"/>
            </a:endParaRPr>
          </a:p>
          <a:p>
            <a:pPr marL="224530" indent="-224530" algn="just">
              <a:buFont typeface="Wingdings" pitchFamily="2" charset="2"/>
              <a:buChar char="Ø"/>
            </a:pPr>
            <a:r>
              <a:rPr lang="en-US" sz="1400" dirty="0">
                <a:latin typeface="Times New Roman" charset="0"/>
                <a:cs typeface="ArialMT" charset="0"/>
              </a:rPr>
              <a:t>In West Africa, we note a lack of infrasound stations that could allow improvement of events localization with I17CI (Côte d’Ivoire). </a:t>
            </a:r>
          </a:p>
          <a:p>
            <a:pPr algn="just"/>
            <a:endParaRPr lang="en-GB" sz="1400" dirty="0">
              <a:latin typeface="Times New Roman" charset="0"/>
              <a:cs typeface="ArialMT" charset="0"/>
            </a:endParaRPr>
          </a:p>
          <a:p>
            <a:pPr marL="224530" indent="-224530" algn="just">
              <a:buFont typeface="Wingdings" pitchFamily="2" charset="2"/>
              <a:buChar char="Ø"/>
            </a:pPr>
            <a:r>
              <a:rPr lang="en-GB" sz="1400" dirty="0">
                <a:latin typeface="Times New Roman" charset="0"/>
                <a:cs typeface="ArialMT" charset="0"/>
              </a:rPr>
              <a:t>I17CI detection seems to be dominated by regional infrasound sources, while the IDC bulletins contain a limited number of events for the region.</a:t>
            </a:r>
          </a:p>
          <a:p>
            <a:pPr algn="just"/>
            <a:endParaRPr lang="en-GB" sz="1400" dirty="0">
              <a:latin typeface="Times New Roman" charset="0"/>
              <a:cs typeface="ArialMT" charset="0"/>
            </a:endParaRPr>
          </a:p>
          <a:p>
            <a:pPr marL="224530" indent="-224530" algn="just">
              <a:buFont typeface="Wingdings" pitchFamily="2" charset="2"/>
              <a:buChar char="Ø"/>
            </a:pPr>
            <a:r>
              <a:rPr lang="en-GB" sz="1400" dirty="0">
                <a:latin typeface="Times New Roman" charset="0"/>
                <a:cs typeface="ArialMT" charset="0"/>
              </a:rPr>
              <a:t>The portable array (I68CI) helps to distinguish local and regional infrasound sources in the I17CI detection bulletins</a:t>
            </a:r>
            <a:r>
              <a:rPr lang="en-US" sz="1400" dirty="0">
                <a:latin typeface="Times New Roman"/>
                <a:cs typeface="Times New Roman"/>
              </a:rPr>
              <a:t>. Infrasound emission sources over West Africa are multiple (gravity waves, microbaroms, mines, thunderstorms, </a:t>
            </a:r>
            <a:r>
              <a:rPr lang="en-US" sz="1400" dirty="0" err="1">
                <a:latin typeface="Times New Roman"/>
                <a:cs typeface="Times New Roman"/>
              </a:rPr>
              <a:t>etc</a:t>
            </a:r>
            <a:r>
              <a:rPr lang="en-US" sz="1400" dirty="0">
                <a:latin typeface="Times New Roman"/>
                <a:cs typeface="Times New Roman"/>
              </a:rPr>
              <a:t>…)</a:t>
            </a:r>
          </a:p>
          <a:p>
            <a:pPr algn="just"/>
            <a:endParaRPr lang="en-US" sz="1400" dirty="0">
              <a:latin typeface="Times New Roman"/>
              <a:cs typeface="Times New Roman"/>
            </a:endParaRPr>
          </a:p>
          <a:p>
            <a:pPr algn="just"/>
            <a:r>
              <a:rPr lang="en-US" sz="1400" dirty="0">
                <a:latin typeface="Times New Roman"/>
                <a:cs typeface="Times New Roman"/>
              </a:rPr>
              <a:t> </a:t>
            </a:r>
          </a:p>
          <a:p>
            <a:pPr algn="ctr"/>
            <a:r>
              <a:rPr lang="en-US" sz="1400" dirty="0">
                <a:solidFill>
                  <a:srgbClr val="FF0000"/>
                </a:solidFill>
                <a:highlight>
                  <a:srgbClr val="FFFF00"/>
                </a:highlight>
                <a:latin typeface="Times New Roman"/>
                <a:cs typeface="Times New Roman"/>
              </a:rPr>
              <a:t>In this work, we propose to analyze the origin of some local and regional infrasound sources detected by I17CI and the portable array I68CI located in the North-East of Cote d’Ivoire over twelve (12) months deployment in 2018</a:t>
            </a:r>
            <a:r>
              <a:rPr lang="en-GB" sz="1400" dirty="0">
                <a:highlight>
                  <a:srgbClr val="FFFF00"/>
                </a:highlight>
                <a:latin typeface="Times New Roman" panose="02020603050405020304" pitchFamily="18" charset="0"/>
                <a:ea typeface="Times New Roman" panose="02020603050405020304" pitchFamily="18" charset="0"/>
              </a:rPr>
              <a:t>.</a:t>
            </a:r>
            <a:endParaRPr lang="en-US" sz="1400" dirty="0">
              <a:highlight>
                <a:srgbClr val="FFFF00"/>
              </a:highlight>
              <a:latin typeface="Times New Roman"/>
              <a:cs typeface="Times New Roman"/>
            </a:endParaRPr>
          </a:p>
        </p:txBody>
      </p:sp>
      <p:sp>
        <p:nvSpPr>
          <p:cNvPr id="12" name="Text Box 7">
            <a:extLst>
              <a:ext uri="{FF2B5EF4-FFF2-40B4-BE49-F238E27FC236}">
                <a16:creationId xmlns:a16="http://schemas.microsoft.com/office/drawing/2014/main" id="{EC20EBAD-7970-B286-9C21-498F3C6CF998}"/>
              </a:ext>
            </a:extLst>
          </p:cNvPr>
          <p:cNvSpPr txBox="1">
            <a:spLocks noChangeArrowheads="1"/>
          </p:cNvSpPr>
          <p:nvPr/>
        </p:nvSpPr>
        <p:spPr bwMode="auto">
          <a:xfrm>
            <a:off x="614382" y="5605143"/>
            <a:ext cx="11087883" cy="1135601"/>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txBody>
          <a:bodyPr lIns="117884" tIns="66016" rIns="117884" bIns="5894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marL="224530" indent="-224530" algn="just">
              <a:buFont typeface="Wingdings" charset="2"/>
              <a:buChar char="Ø"/>
              <a:defRPr/>
            </a:pPr>
            <a:r>
              <a:rPr lang="en-US" sz="1400" dirty="0">
                <a:latin typeface="Times New Roman"/>
                <a:cs typeface="Times New Roman"/>
              </a:rPr>
              <a:t>The data used for this work come from CTBTO I17CI and  portable array (168CI) from January to June 2018. The data processing is  divided in  three frequency bands : </a:t>
            </a:r>
            <a:r>
              <a:rPr lang="en-US" sz="1400" dirty="0">
                <a:solidFill>
                  <a:srgbClr val="FF0000"/>
                </a:solidFill>
                <a:latin typeface="Times New Roman"/>
                <a:cs typeface="Times New Roman"/>
              </a:rPr>
              <a:t>[0.1Hz - 1Hz] for the distant detections,</a:t>
            </a:r>
            <a:r>
              <a:rPr lang="en-US" sz="1400" dirty="0">
                <a:latin typeface="Times New Roman"/>
                <a:cs typeface="Times New Roman"/>
              </a:rPr>
              <a:t> </a:t>
            </a:r>
            <a:r>
              <a:rPr lang="en-US" sz="1400" dirty="0">
                <a:solidFill>
                  <a:srgbClr val="0000FF"/>
                </a:solidFill>
                <a:latin typeface="Times New Roman"/>
                <a:cs typeface="Times New Roman"/>
              </a:rPr>
              <a:t>[0.5Hz - 2.5Hz] for the regional detections </a:t>
            </a:r>
            <a:r>
              <a:rPr lang="en-US" sz="1400" dirty="0">
                <a:latin typeface="Times New Roman"/>
                <a:cs typeface="Times New Roman"/>
              </a:rPr>
              <a:t>and [</a:t>
            </a:r>
            <a:r>
              <a:rPr lang="en-US" sz="1400" dirty="0">
                <a:solidFill>
                  <a:schemeClr val="accent1">
                    <a:lumMod val="50000"/>
                  </a:schemeClr>
                </a:solidFill>
                <a:latin typeface="Times New Roman"/>
                <a:cs typeface="Times New Roman"/>
              </a:rPr>
              <a:t>2Hz - 4Hz] for the local detections</a:t>
            </a:r>
            <a:r>
              <a:rPr lang="en-US" sz="1400" dirty="0">
                <a:latin typeface="Times New Roman"/>
                <a:cs typeface="Times New Roman"/>
              </a:rPr>
              <a:t> </a:t>
            </a:r>
          </a:p>
          <a:p>
            <a:pPr algn="just">
              <a:defRPr/>
            </a:pPr>
            <a:endParaRPr lang="en-US" sz="1400" dirty="0">
              <a:latin typeface="Times New Roman"/>
              <a:cs typeface="Times New Roman"/>
            </a:endParaRPr>
          </a:p>
          <a:p>
            <a:pPr marL="224530" indent="-224530" algn="just">
              <a:buFont typeface="Wingdings" charset="2"/>
              <a:buChar char="Ø"/>
              <a:defRPr/>
            </a:pPr>
            <a:r>
              <a:rPr lang="en-US" sz="1400" dirty="0">
                <a:latin typeface="Times New Roman"/>
                <a:cs typeface="Times New Roman"/>
              </a:rPr>
              <a:t>The PMCC method is to analyze the frequency content of infrasound signals. It is an automatic processing that  measures geophysical parameters of an isolated signal and  determines the characteristics and location of infrasound events </a:t>
            </a:r>
          </a:p>
          <a:p>
            <a:pPr marL="224530" indent="-224530" algn="just">
              <a:buFont typeface="Wingdings" charset="2"/>
              <a:buChar char="Ø"/>
              <a:defRPr/>
            </a:pPr>
            <a:endParaRPr lang="en-US" sz="917" dirty="0">
              <a:latin typeface="Times New Roman"/>
              <a:cs typeface="Times New Roman"/>
            </a:endParaRPr>
          </a:p>
        </p:txBody>
      </p:sp>
    </p:spTree>
    <p:extLst>
      <p:ext uri="{BB962C8B-B14F-4D97-AF65-F5344CB8AC3E}">
        <p14:creationId xmlns:p14="http://schemas.microsoft.com/office/powerpoint/2010/main" val="60745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A6F5E6-5476-73C5-0015-518261E106B2}"/>
              </a:ext>
            </a:extLst>
          </p:cNvPr>
          <p:cNvSpPr>
            <a:spLocks noGrp="1"/>
          </p:cNvSpPr>
          <p:nvPr>
            <p:ph type="title"/>
          </p:nvPr>
        </p:nvSpPr>
        <p:spPr>
          <a:xfrm>
            <a:off x="2229492" y="282933"/>
            <a:ext cx="7346022" cy="672900"/>
          </a:xfrm>
        </p:spPr>
        <p:txBody>
          <a:bodyPr/>
          <a:lstStyle/>
          <a:p>
            <a:pPr algn="ctr"/>
            <a:r>
              <a:rPr lang="fr-BE" sz="2400" b="1" i="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3- </a:t>
            </a:r>
            <a:r>
              <a:rPr lang="fr-BE" sz="2400" b="1" i="1" dirty="0" err="1">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Results</a:t>
            </a:r>
            <a:r>
              <a:rPr lang="fr-BE" sz="2400" b="1" i="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fr-BE" sz="2400" b="1" i="1" dirty="0" err="1">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Regional</a:t>
            </a:r>
            <a:r>
              <a:rPr lang="fr-BE" sz="2400" b="1" i="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fr-BE" sz="2400" b="1" i="1" dirty="0" err="1">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detections</a:t>
            </a:r>
            <a:r>
              <a:rPr lang="fr-BE" sz="2400" b="1" i="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[0.5Hz – 2.5Hz] </a:t>
            </a:r>
            <a:r>
              <a:rPr lang="fr-BE" sz="2400" b="1" i="1" dirty="0" err="1">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form</a:t>
            </a:r>
            <a:r>
              <a:rPr lang="fr-BE" sz="2400" b="1" i="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 I17CI and I68CI</a:t>
            </a:r>
            <a:endParaRPr lang="fr-FR" sz="2400" dirty="0">
              <a:solidFill>
                <a:schemeClr val="bg1"/>
              </a:solidFill>
              <a:latin typeface="Arial" panose="020B0604020202020204" pitchFamily="34" charset="0"/>
              <a:cs typeface="Arial" panose="020B0604020202020204" pitchFamily="34" charset="0"/>
            </a:endParaRPr>
          </a:p>
        </p:txBody>
      </p:sp>
      <p:grpSp>
        <p:nvGrpSpPr>
          <p:cNvPr id="6" name="Groupe 5">
            <a:extLst>
              <a:ext uri="{FF2B5EF4-FFF2-40B4-BE49-F238E27FC236}">
                <a16:creationId xmlns:a16="http://schemas.microsoft.com/office/drawing/2014/main" id="{4ABD3C3A-24C8-25A0-EAC5-1B126B478BE9}"/>
              </a:ext>
            </a:extLst>
          </p:cNvPr>
          <p:cNvGrpSpPr/>
          <p:nvPr/>
        </p:nvGrpSpPr>
        <p:grpSpPr>
          <a:xfrm>
            <a:off x="323495" y="1452894"/>
            <a:ext cx="6128707" cy="2720224"/>
            <a:chOff x="1729425" y="3545706"/>
            <a:chExt cx="3310880" cy="2076787"/>
          </a:xfrm>
        </p:grpSpPr>
        <p:grpSp>
          <p:nvGrpSpPr>
            <p:cNvPr id="8" name="Groupe 7">
              <a:extLst>
                <a:ext uri="{FF2B5EF4-FFF2-40B4-BE49-F238E27FC236}">
                  <a16:creationId xmlns:a16="http://schemas.microsoft.com/office/drawing/2014/main" id="{F1D197AE-E15E-9894-DA7F-B842AFDBA622}"/>
                </a:ext>
              </a:extLst>
            </p:cNvPr>
            <p:cNvGrpSpPr/>
            <p:nvPr/>
          </p:nvGrpSpPr>
          <p:grpSpPr>
            <a:xfrm>
              <a:off x="1729425" y="3545716"/>
              <a:ext cx="3310880" cy="2076777"/>
              <a:chOff x="1729425" y="3545717"/>
              <a:chExt cx="3310880" cy="2078720"/>
            </a:xfrm>
          </p:grpSpPr>
          <p:pic>
            <p:nvPicPr>
              <p:cNvPr id="18" name="Image 17">
                <a:extLst>
                  <a:ext uri="{FF2B5EF4-FFF2-40B4-BE49-F238E27FC236}">
                    <a16:creationId xmlns:a16="http://schemas.microsoft.com/office/drawing/2014/main" id="{8D92A081-996B-B694-8DC9-05DEC2A2CF97}"/>
                  </a:ext>
                </a:extLst>
              </p:cNvPr>
              <p:cNvPicPr>
                <a:picLocks noChangeAspect="1"/>
              </p:cNvPicPr>
              <p:nvPr/>
            </p:nvPicPr>
            <p:blipFill>
              <a:blip r:embed="rId2"/>
              <a:stretch>
                <a:fillRect/>
              </a:stretch>
            </p:blipFill>
            <p:spPr>
              <a:xfrm>
                <a:off x="1729425" y="3545717"/>
                <a:ext cx="3276000" cy="1944424"/>
              </a:xfrm>
              <a:prstGeom prst="rect">
                <a:avLst/>
              </a:prstGeom>
            </p:spPr>
          </p:pic>
          <p:pic>
            <p:nvPicPr>
              <p:cNvPr id="19" name="Image 18">
                <a:extLst>
                  <a:ext uri="{FF2B5EF4-FFF2-40B4-BE49-F238E27FC236}">
                    <a16:creationId xmlns:a16="http://schemas.microsoft.com/office/drawing/2014/main" id="{B0E269B0-AC3E-BFE5-E14F-E720F92927DA}"/>
                  </a:ext>
                </a:extLst>
              </p:cNvPr>
              <p:cNvPicPr>
                <a:picLocks noChangeAspect="1"/>
              </p:cNvPicPr>
              <p:nvPr/>
            </p:nvPicPr>
            <p:blipFill>
              <a:blip r:embed="rId3"/>
              <a:stretch>
                <a:fillRect/>
              </a:stretch>
            </p:blipFill>
            <p:spPr>
              <a:xfrm>
                <a:off x="1729426" y="4049765"/>
                <a:ext cx="3310879" cy="1574672"/>
              </a:xfrm>
              <a:prstGeom prst="rect">
                <a:avLst/>
              </a:prstGeom>
            </p:spPr>
          </p:pic>
        </p:grpSp>
        <p:sp>
          <p:nvSpPr>
            <p:cNvPr id="9" name="Cadre 8">
              <a:extLst>
                <a:ext uri="{FF2B5EF4-FFF2-40B4-BE49-F238E27FC236}">
                  <a16:creationId xmlns:a16="http://schemas.microsoft.com/office/drawing/2014/main" id="{4E1D01BA-BAE9-6403-CA60-BFDC67FB9C1C}"/>
                </a:ext>
              </a:extLst>
            </p:cNvPr>
            <p:cNvSpPr/>
            <p:nvPr/>
          </p:nvSpPr>
          <p:spPr bwMode="auto">
            <a:xfrm>
              <a:off x="1909217" y="4337794"/>
              <a:ext cx="2880320" cy="216000"/>
            </a:xfrm>
            <a:prstGeom prst="fra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19770" tIns="59885" rIns="119770" bIns="59885" numCol="1" rtlCol="0" anchor="t" anchorCtr="0" compatLnSpc="1">
              <a:prstTxWarp prst="textNoShape">
                <a:avLst/>
              </a:prstTxWarp>
            </a:bodyPr>
            <a:lstStyle/>
            <a:p>
              <a:pPr defTabSz="598745"/>
              <a:endParaRPr lang="fr-FR" dirty="0">
                <a:cs typeface="Arial Unicode MS" charset="0"/>
              </a:endParaRPr>
            </a:p>
          </p:txBody>
        </p:sp>
        <p:sp>
          <p:nvSpPr>
            <p:cNvPr id="10" name="Cadre 9">
              <a:extLst>
                <a:ext uri="{FF2B5EF4-FFF2-40B4-BE49-F238E27FC236}">
                  <a16:creationId xmlns:a16="http://schemas.microsoft.com/office/drawing/2014/main" id="{03AF1B6B-6F1F-69CB-141C-59535D9E5F15}"/>
                </a:ext>
              </a:extLst>
            </p:cNvPr>
            <p:cNvSpPr/>
            <p:nvPr/>
          </p:nvSpPr>
          <p:spPr bwMode="auto">
            <a:xfrm>
              <a:off x="1909217" y="3833738"/>
              <a:ext cx="2880320" cy="216024"/>
            </a:xfrm>
            <a:prstGeom prst="fram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19770" tIns="59885" rIns="119770" bIns="59885" numCol="1" rtlCol="0" anchor="t" anchorCtr="0" compatLnSpc="1">
              <a:prstTxWarp prst="textNoShape">
                <a:avLst/>
              </a:prstTxWarp>
            </a:bodyPr>
            <a:lstStyle/>
            <a:p>
              <a:pPr defTabSz="598745"/>
              <a:endParaRPr lang="fr-FR" dirty="0">
                <a:cs typeface="Arial Unicode MS" charset="0"/>
              </a:endParaRPr>
            </a:p>
          </p:txBody>
        </p:sp>
        <p:sp>
          <p:nvSpPr>
            <p:cNvPr id="11" name="Double flèche verticale 10">
              <a:extLst>
                <a:ext uri="{FF2B5EF4-FFF2-40B4-BE49-F238E27FC236}">
                  <a16:creationId xmlns:a16="http://schemas.microsoft.com/office/drawing/2014/main" id="{CA39E1E4-42C4-DCC6-2F58-F678B598DD13}"/>
                </a:ext>
              </a:extLst>
            </p:cNvPr>
            <p:cNvSpPr/>
            <p:nvPr/>
          </p:nvSpPr>
          <p:spPr bwMode="auto">
            <a:xfrm>
              <a:off x="1939975" y="3996890"/>
              <a:ext cx="72008" cy="35637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19770" tIns="59885" rIns="119770" bIns="59885" numCol="1" rtlCol="0" anchor="t" anchorCtr="0" compatLnSpc="1">
              <a:prstTxWarp prst="textNoShape">
                <a:avLst/>
              </a:prstTxWarp>
            </a:bodyPr>
            <a:lstStyle/>
            <a:p>
              <a:pPr defTabSz="598745"/>
              <a:endParaRPr lang="fr-FR">
                <a:cs typeface="Arial Unicode MS" charset="0"/>
              </a:endParaRPr>
            </a:p>
          </p:txBody>
        </p:sp>
        <p:sp>
          <p:nvSpPr>
            <p:cNvPr id="12" name="Double flèche verticale 11">
              <a:extLst>
                <a:ext uri="{FF2B5EF4-FFF2-40B4-BE49-F238E27FC236}">
                  <a16:creationId xmlns:a16="http://schemas.microsoft.com/office/drawing/2014/main" id="{0CD63DAA-4359-9770-7DB6-7A48283F3753}"/>
                </a:ext>
              </a:extLst>
            </p:cNvPr>
            <p:cNvSpPr/>
            <p:nvPr/>
          </p:nvSpPr>
          <p:spPr bwMode="auto">
            <a:xfrm>
              <a:off x="4573513" y="3981423"/>
              <a:ext cx="72008" cy="35637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19770" tIns="59885" rIns="119770" bIns="59885" numCol="1" rtlCol="0" anchor="t" anchorCtr="0" compatLnSpc="1">
              <a:prstTxWarp prst="textNoShape">
                <a:avLst/>
              </a:prstTxWarp>
            </a:bodyPr>
            <a:lstStyle/>
            <a:p>
              <a:pPr defTabSz="598745"/>
              <a:endParaRPr lang="fr-FR">
                <a:cs typeface="Arial Unicode MS" charset="0"/>
              </a:endParaRPr>
            </a:p>
          </p:txBody>
        </p:sp>
        <p:sp>
          <p:nvSpPr>
            <p:cNvPr id="13" name="Double flèche verticale 12">
              <a:extLst>
                <a:ext uri="{FF2B5EF4-FFF2-40B4-BE49-F238E27FC236}">
                  <a16:creationId xmlns:a16="http://schemas.microsoft.com/office/drawing/2014/main" id="{638200EA-C3FB-07A5-64A0-710001FD333A}"/>
                </a:ext>
              </a:extLst>
            </p:cNvPr>
            <p:cNvSpPr/>
            <p:nvPr/>
          </p:nvSpPr>
          <p:spPr bwMode="auto">
            <a:xfrm>
              <a:off x="2503929" y="3981423"/>
              <a:ext cx="72008" cy="35637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19770" tIns="59885" rIns="119770" bIns="59885" numCol="1" rtlCol="0" anchor="t" anchorCtr="0" compatLnSpc="1">
              <a:prstTxWarp prst="textNoShape">
                <a:avLst/>
              </a:prstTxWarp>
            </a:bodyPr>
            <a:lstStyle/>
            <a:p>
              <a:pPr defTabSz="598745"/>
              <a:endParaRPr lang="fr-FR">
                <a:cs typeface="Arial Unicode MS" charset="0"/>
              </a:endParaRPr>
            </a:p>
          </p:txBody>
        </p:sp>
        <p:sp>
          <p:nvSpPr>
            <p:cNvPr id="14" name="Double flèche verticale 13">
              <a:extLst>
                <a:ext uri="{FF2B5EF4-FFF2-40B4-BE49-F238E27FC236}">
                  <a16:creationId xmlns:a16="http://schemas.microsoft.com/office/drawing/2014/main" id="{5DB9D5BA-6C28-4A05-1EFE-B4951F1BE487}"/>
                </a:ext>
              </a:extLst>
            </p:cNvPr>
            <p:cNvSpPr/>
            <p:nvPr/>
          </p:nvSpPr>
          <p:spPr bwMode="auto">
            <a:xfrm>
              <a:off x="3200140" y="3981423"/>
              <a:ext cx="72008" cy="35637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19770" tIns="59885" rIns="119770" bIns="59885" numCol="1" rtlCol="0" anchor="t" anchorCtr="0" compatLnSpc="1">
              <a:prstTxWarp prst="textNoShape">
                <a:avLst/>
              </a:prstTxWarp>
            </a:bodyPr>
            <a:lstStyle/>
            <a:p>
              <a:pPr defTabSz="598745"/>
              <a:endParaRPr lang="fr-FR">
                <a:cs typeface="Arial Unicode MS" charset="0"/>
              </a:endParaRPr>
            </a:p>
          </p:txBody>
        </p:sp>
        <p:sp>
          <p:nvSpPr>
            <p:cNvPr id="15" name="Double flèche verticale 14">
              <a:extLst>
                <a:ext uri="{FF2B5EF4-FFF2-40B4-BE49-F238E27FC236}">
                  <a16:creationId xmlns:a16="http://schemas.microsoft.com/office/drawing/2014/main" id="{E257801E-087B-5069-A176-72E1339651A3}"/>
                </a:ext>
              </a:extLst>
            </p:cNvPr>
            <p:cNvSpPr/>
            <p:nvPr/>
          </p:nvSpPr>
          <p:spPr bwMode="auto">
            <a:xfrm>
              <a:off x="3997449" y="3971104"/>
              <a:ext cx="72008" cy="356371"/>
            </a:xfrm>
            <a:prstGeom prst="up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19770" tIns="59885" rIns="119770" bIns="59885" numCol="1" rtlCol="0" anchor="t" anchorCtr="0" compatLnSpc="1">
              <a:prstTxWarp prst="textNoShape">
                <a:avLst/>
              </a:prstTxWarp>
            </a:bodyPr>
            <a:lstStyle/>
            <a:p>
              <a:pPr defTabSz="598745"/>
              <a:endParaRPr lang="fr-FR">
                <a:cs typeface="Arial Unicode MS" charset="0"/>
              </a:endParaRPr>
            </a:p>
          </p:txBody>
        </p:sp>
        <p:sp>
          <p:nvSpPr>
            <p:cNvPr id="16" name="ZoneTexte 15">
              <a:extLst>
                <a:ext uri="{FF2B5EF4-FFF2-40B4-BE49-F238E27FC236}">
                  <a16:creationId xmlns:a16="http://schemas.microsoft.com/office/drawing/2014/main" id="{D552296E-7ED8-DA42-4F6E-6A4ACB7414DB}"/>
                </a:ext>
              </a:extLst>
            </p:cNvPr>
            <p:cNvSpPr txBox="1"/>
            <p:nvPr/>
          </p:nvSpPr>
          <p:spPr>
            <a:xfrm>
              <a:off x="1818562" y="3545706"/>
              <a:ext cx="522703" cy="213730"/>
            </a:xfrm>
            <a:prstGeom prst="rect">
              <a:avLst/>
            </a:prstGeom>
            <a:noFill/>
          </p:spPr>
          <p:txBody>
            <a:bodyPr wrap="square" rtlCol="0">
              <a:spAutoFit/>
            </a:bodyPr>
            <a:lstStyle/>
            <a:p>
              <a:r>
                <a:rPr lang="fr-FR" sz="1311" b="1" dirty="0">
                  <a:solidFill>
                    <a:srgbClr val="FF0000"/>
                  </a:solidFill>
                  <a:latin typeface="+mj-lt"/>
                </a:rPr>
                <a:t>I17CI</a:t>
              </a:r>
            </a:p>
          </p:txBody>
        </p:sp>
        <p:sp>
          <p:nvSpPr>
            <p:cNvPr id="17" name="ZoneTexte 16">
              <a:extLst>
                <a:ext uri="{FF2B5EF4-FFF2-40B4-BE49-F238E27FC236}">
                  <a16:creationId xmlns:a16="http://schemas.microsoft.com/office/drawing/2014/main" id="{BB4EAAD9-70BD-7169-9694-F9DFF30382F7}"/>
                </a:ext>
              </a:extLst>
            </p:cNvPr>
            <p:cNvSpPr txBox="1"/>
            <p:nvPr/>
          </p:nvSpPr>
          <p:spPr>
            <a:xfrm>
              <a:off x="1818562" y="4586480"/>
              <a:ext cx="522703" cy="213730"/>
            </a:xfrm>
            <a:prstGeom prst="rect">
              <a:avLst/>
            </a:prstGeom>
            <a:noFill/>
          </p:spPr>
          <p:txBody>
            <a:bodyPr wrap="square" rtlCol="0">
              <a:spAutoFit/>
            </a:bodyPr>
            <a:lstStyle/>
            <a:p>
              <a:r>
                <a:rPr lang="fr-FR" sz="1311" b="1" dirty="0">
                  <a:solidFill>
                    <a:srgbClr val="FF0000"/>
                  </a:solidFill>
                  <a:latin typeface="+mj-lt"/>
                </a:rPr>
                <a:t>I68CI</a:t>
              </a:r>
            </a:p>
          </p:txBody>
        </p:sp>
      </p:grpSp>
      <p:sp>
        <p:nvSpPr>
          <p:cNvPr id="7" name="TextBox 1">
            <a:extLst>
              <a:ext uri="{FF2B5EF4-FFF2-40B4-BE49-F238E27FC236}">
                <a16:creationId xmlns:a16="http://schemas.microsoft.com/office/drawing/2014/main" id="{CFB2667B-B289-936F-CBE9-BD9654B8101F}"/>
              </a:ext>
            </a:extLst>
          </p:cNvPr>
          <p:cNvSpPr txBox="1"/>
          <p:nvPr/>
        </p:nvSpPr>
        <p:spPr>
          <a:xfrm>
            <a:off x="6516183" y="2305788"/>
            <a:ext cx="3655233" cy="461665"/>
          </a:xfrm>
          <a:prstGeom prst="rect">
            <a:avLst/>
          </a:prstGeom>
          <a:noFill/>
        </p:spPr>
        <p:txBody>
          <a:bodyPr wrap="square" rtlCol="0">
            <a:spAutoFit/>
          </a:bodyPr>
          <a:lstStyle/>
          <a:p>
            <a:pPr algn="just"/>
            <a:r>
              <a:rPr lang="en-US" sz="1200" b="1" dirty="0">
                <a:solidFill>
                  <a:schemeClr val="tx1"/>
                </a:solidFill>
                <a:latin typeface="Times New Roman"/>
                <a:cs typeface="Times New Roman"/>
              </a:rPr>
              <a:t>Figure 1</a:t>
            </a:r>
            <a:r>
              <a:rPr lang="en-US" sz="1200" dirty="0">
                <a:solidFill>
                  <a:schemeClr val="tx1"/>
                </a:solidFill>
                <a:latin typeface="Times New Roman"/>
                <a:cs typeface="Times New Roman"/>
              </a:rPr>
              <a:t>: Detections from 7 to 11 June 2018 by I17CI (top) and  the portable array I68CI (bottom). </a:t>
            </a:r>
          </a:p>
        </p:txBody>
      </p:sp>
      <p:pic>
        <p:nvPicPr>
          <p:cNvPr id="20" name="Image 19">
            <a:extLst>
              <a:ext uri="{FF2B5EF4-FFF2-40B4-BE49-F238E27FC236}">
                <a16:creationId xmlns:a16="http://schemas.microsoft.com/office/drawing/2014/main" id="{AF2C67BE-938D-6B76-65BA-DE1C47F90CF8}"/>
              </a:ext>
            </a:extLst>
          </p:cNvPr>
          <p:cNvPicPr>
            <a:picLocks noChangeAspect="1"/>
          </p:cNvPicPr>
          <p:nvPr/>
        </p:nvPicPr>
        <p:blipFill>
          <a:blip r:embed="rId4"/>
          <a:stretch>
            <a:fillRect/>
          </a:stretch>
        </p:blipFill>
        <p:spPr>
          <a:xfrm>
            <a:off x="6831585" y="3284984"/>
            <a:ext cx="5319367" cy="3569611"/>
          </a:xfrm>
          <a:prstGeom prst="rect">
            <a:avLst/>
          </a:prstGeom>
        </p:spPr>
      </p:pic>
      <p:sp>
        <p:nvSpPr>
          <p:cNvPr id="21" name="TextBox 1">
            <a:extLst>
              <a:ext uri="{FF2B5EF4-FFF2-40B4-BE49-F238E27FC236}">
                <a16:creationId xmlns:a16="http://schemas.microsoft.com/office/drawing/2014/main" id="{58E8DF12-8F5D-A8B2-E8F1-13837E77EF61}"/>
              </a:ext>
            </a:extLst>
          </p:cNvPr>
          <p:cNvSpPr txBox="1"/>
          <p:nvPr/>
        </p:nvSpPr>
        <p:spPr>
          <a:xfrm>
            <a:off x="3852809" y="5157192"/>
            <a:ext cx="2979735" cy="1200329"/>
          </a:xfrm>
          <a:prstGeom prst="rect">
            <a:avLst/>
          </a:prstGeom>
          <a:noFill/>
        </p:spPr>
        <p:txBody>
          <a:bodyPr wrap="square" rtlCol="0">
            <a:spAutoFit/>
          </a:bodyPr>
          <a:lstStyle/>
          <a:p>
            <a:pPr algn="just"/>
            <a:r>
              <a:rPr lang="en-US" sz="1200" b="1" dirty="0">
                <a:solidFill>
                  <a:schemeClr val="tx1"/>
                </a:solidFill>
                <a:latin typeface="Times New Roman"/>
                <a:cs typeface="Times New Roman"/>
              </a:rPr>
              <a:t>Figure 2</a:t>
            </a:r>
            <a:r>
              <a:rPr lang="en-US" sz="1200" dirty="0">
                <a:solidFill>
                  <a:schemeClr val="tx1"/>
                </a:solidFill>
                <a:latin typeface="Times New Roman"/>
                <a:cs typeface="Times New Roman"/>
              </a:rPr>
              <a:t>: </a:t>
            </a:r>
            <a:r>
              <a:rPr lang="en-US" sz="1200" dirty="0">
                <a:solidFill>
                  <a:srgbClr val="000000"/>
                </a:solidFill>
                <a:latin typeface="Times New Roman" panose="02020603050405020304" pitchFamily="18" charset="0"/>
                <a:cs typeface="Times New Roman" panose="02020603050405020304" pitchFamily="18" charset="0"/>
              </a:rPr>
              <a:t>Azimuth projection of detections on Google Earth in the directions of a number of mines in West Africa, such as the </a:t>
            </a:r>
            <a:r>
              <a:rPr lang="en-US" sz="1200" dirty="0" err="1">
                <a:solidFill>
                  <a:srgbClr val="000000"/>
                </a:solidFill>
                <a:latin typeface="Times New Roman" panose="02020603050405020304" pitchFamily="18" charset="0"/>
                <a:cs typeface="Times New Roman" panose="02020603050405020304" pitchFamily="18" charset="0"/>
              </a:rPr>
              <a:t>Tongon</a:t>
            </a:r>
            <a:r>
              <a:rPr lang="en-US" sz="1200" dirty="0">
                <a:solidFill>
                  <a:srgbClr val="000000"/>
                </a:solidFill>
                <a:latin typeface="Times New Roman" panose="02020603050405020304" pitchFamily="18" charset="0"/>
                <a:cs typeface="Times New Roman" panose="02020603050405020304" pitchFamily="18" charset="0"/>
              </a:rPr>
              <a:t> mine (Côte d'Ivoire), </a:t>
            </a:r>
            <a:r>
              <a:rPr lang="en-US" sz="1200" dirty="0" err="1">
                <a:solidFill>
                  <a:srgbClr val="000000"/>
                </a:solidFill>
                <a:latin typeface="Times New Roman" panose="02020603050405020304" pitchFamily="18" charset="0"/>
                <a:cs typeface="Times New Roman" panose="02020603050405020304" pitchFamily="18" charset="0"/>
              </a:rPr>
              <a:t>Kenieba</a:t>
            </a:r>
            <a:r>
              <a:rPr lang="en-US" sz="1200" dirty="0">
                <a:solidFill>
                  <a:srgbClr val="000000"/>
                </a:solidFill>
                <a:latin typeface="Times New Roman" panose="02020603050405020304" pitchFamily="18" charset="0"/>
                <a:cs typeface="Times New Roman" panose="02020603050405020304" pitchFamily="18" charset="0"/>
              </a:rPr>
              <a:t>, </a:t>
            </a:r>
            <a:r>
              <a:rPr lang="en-US" sz="1200" dirty="0" err="1">
                <a:solidFill>
                  <a:srgbClr val="000000"/>
                </a:solidFill>
                <a:latin typeface="Times New Roman" panose="02020603050405020304" pitchFamily="18" charset="0"/>
                <a:cs typeface="Times New Roman" panose="02020603050405020304" pitchFamily="18" charset="0"/>
              </a:rPr>
              <a:t>Sadiola</a:t>
            </a:r>
            <a:r>
              <a:rPr lang="en-US" sz="1200" dirty="0">
                <a:solidFill>
                  <a:srgbClr val="000000"/>
                </a:solidFill>
                <a:latin typeface="Times New Roman" panose="02020603050405020304" pitchFamily="18" charset="0"/>
                <a:cs typeface="Times New Roman" panose="02020603050405020304" pitchFamily="18" charset="0"/>
              </a:rPr>
              <a:t> (west of Mali) and </a:t>
            </a:r>
            <a:r>
              <a:rPr lang="en-US" sz="1200" dirty="0" err="1">
                <a:solidFill>
                  <a:srgbClr val="000000"/>
                </a:solidFill>
                <a:latin typeface="Times New Roman" panose="02020603050405020304" pitchFamily="18" charset="0"/>
                <a:cs typeface="Times New Roman" panose="02020603050405020304" pitchFamily="18" charset="0"/>
              </a:rPr>
              <a:t>Manpala</a:t>
            </a:r>
            <a:r>
              <a:rPr lang="en-US" sz="1200" dirty="0">
                <a:solidFill>
                  <a:srgbClr val="000000"/>
                </a:solidFill>
                <a:latin typeface="Times New Roman" panose="02020603050405020304" pitchFamily="18" charset="0"/>
                <a:cs typeface="Times New Roman" panose="02020603050405020304" pitchFamily="18" charset="0"/>
              </a:rPr>
              <a:t> (south of Mali), </a:t>
            </a:r>
            <a:r>
              <a:rPr lang="en-US" sz="1200" dirty="0" err="1">
                <a:solidFill>
                  <a:srgbClr val="000000"/>
                </a:solidFill>
                <a:latin typeface="Times New Roman" panose="02020603050405020304" pitchFamily="18" charset="0"/>
                <a:cs typeface="Times New Roman" panose="02020603050405020304" pitchFamily="18" charset="0"/>
              </a:rPr>
              <a:t>Sabodala</a:t>
            </a:r>
            <a:r>
              <a:rPr lang="en-US" sz="1200" dirty="0">
                <a:solidFill>
                  <a:srgbClr val="000000"/>
                </a:solidFill>
                <a:latin typeface="Times New Roman" panose="02020603050405020304" pitchFamily="18" charset="0"/>
                <a:cs typeface="Times New Roman" panose="02020603050405020304" pitchFamily="18" charset="0"/>
              </a:rPr>
              <a:t> (Senegal).</a:t>
            </a:r>
            <a:endParaRPr lang="en-US" sz="1200" dirty="0">
              <a:solidFill>
                <a:srgbClr val="000000"/>
              </a:solidFill>
              <a:latin typeface="Times New Roman"/>
              <a:cs typeface="Times New Roman"/>
            </a:endParaRPr>
          </a:p>
        </p:txBody>
      </p:sp>
    </p:spTree>
    <p:extLst>
      <p:ext uri="{BB962C8B-B14F-4D97-AF65-F5344CB8AC3E}">
        <p14:creationId xmlns:p14="http://schemas.microsoft.com/office/powerpoint/2010/main" val="3419387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AE5BE824-7C15-DEBA-A55A-000C59A2F3A8}"/>
              </a:ext>
            </a:extLst>
          </p:cNvPr>
          <p:cNvSpPr txBox="1">
            <a:spLocks noChangeArrowheads="1"/>
          </p:cNvSpPr>
          <p:nvPr/>
        </p:nvSpPr>
        <p:spPr bwMode="auto">
          <a:xfrm>
            <a:off x="502505" y="1282904"/>
            <a:ext cx="11425791" cy="185071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txBody>
          <a:bodyPr lIns="117884" tIns="66016" rIns="117884" bIns="5894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marL="171450" indent="-171450" algn="just">
              <a:buFont typeface="Wingdings" pitchFamily="2" charset="2"/>
              <a:buChar char="Ø"/>
            </a:pPr>
            <a:r>
              <a:rPr lang="en-US" sz="1600" dirty="0">
                <a:latin typeface="Times New Roman"/>
                <a:cs typeface="Times New Roman"/>
              </a:rPr>
              <a:t>The portable array (I68CI) infrasound bulletins treatments allow us to find infrasound emission sources: Distant, Regional and Local sources of high and low frequencies. These sources are mines, hydroelectric dam, thunderstorms, microbaroms, </a:t>
            </a:r>
            <a:r>
              <a:rPr lang="en-US" sz="1600" dirty="0" err="1">
                <a:latin typeface="Times New Roman"/>
                <a:cs typeface="Times New Roman"/>
              </a:rPr>
              <a:t>etc</a:t>
            </a:r>
            <a:r>
              <a:rPr lang="en-US" sz="1600" dirty="0">
                <a:latin typeface="Times New Roman"/>
                <a:cs typeface="Times New Roman"/>
              </a:rPr>
              <a:t>…</a:t>
            </a:r>
          </a:p>
          <a:p>
            <a:pPr algn="just"/>
            <a:r>
              <a:rPr lang="en-US" sz="1600" dirty="0">
                <a:latin typeface="Times New Roman"/>
                <a:cs typeface="Times New Roman"/>
              </a:rPr>
              <a:t> </a:t>
            </a:r>
          </a:p>
          <a:p>
            <a:pPr marL="171450" indent="-171450" algn="just">
              <a:buFont typeface="Wingdings" pitchFamily="2" charset="2"/>
              <a:buChar char="Ø"/>
            </a:pPr>
            <a:r>
              <a:rPr lang="en-US" sz="1600" dirty="0">
                <a:latin typeface="Times New Roman"/>
                <a:cs typeface="Times New Roman"/>
              </a:rPr>
              <a:t>The analysis of infrasound emission sources must consider the wind profiles that allow, depending on the wind direction, to have an idea of the station detectability areas. Indeed, the wind high altitude organization in a given direction is a waveguide for infrasound propagation. This analysis will be made later.</a:t>
            </a:r>
          </a:p>
        </p:txBody>
      </p:sp>
      <p:sp>
        <p:nvSpPr>
          <p:cNvPr id="5" name="Titre 1">
            <a:extLst>
              <a:ext uri="{FF2B5EF4-FFF2-40B4-BE49-F238E27FC236}">
                <a16:creationId xmlns:a16="http://schemas.microsoft.com/office/drawing/2014/main" id="{1F22C741-78E7-D60D-F0B8-AB5D96BD2148}"/>
              </a:ext>
            </a:extLst>
          </p:cNvPr>
          <p:cNvSpPr>
            <a:spLocks noGrp="1"/>
          </p:cNvSpPr>
          <p:nvPr>
            <p:ph type="title"/>
          </p:nvPr>
        </p:nvSpPr>
        <p:spPr>
          <a:xfrm>
            <a:off x="2229492" y="385673"/>
            <a:ext cx="7346022" cy="563735"/>
          </a:xfrm>
        </p:spPr>
        <p:txBody>
          <a:bodyPr/>
          <a:lstStyle/>
          <a:p>
            <a:pPr algn="ctr"/>
            <a:r>
              <a:rPr lang="fr-BE" sz="2400" b="1" i="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5- Conclusion </a:t>
            </a:r>
            <a:endParaRPr lang="fr-FR" sz="2400" dirty="0">
              <a:solidFill>
                <a:schemeClr val="bg1"/>
              </a:solidFill>
              <a:latin typeface="Arial" panose="020B0604020202020204" pitchFamily="34" charset="0"/>
              <a:cs typeface="Arial" panose="020B0604020202020204" pitchFamily="34" charset="0"/>
            </a:endParaRPr>
          </a:p>
        </p:txBody>
      </p:sp>
      <p:grpSp>
        <p:nvGrpSpPr>
          <p:cNvPr id="7" name="Groupe 6">
            <a:extLst>
              <a:ext uri="{FF2B5EF4-FFF2-40B4-BE49-F238E27FC236}">
                <a16:creationId xmlns:a16="http://schemas.microsoft.com/office/drawing/2014/main" id="{8786EC14-32B3-29B7-F807-E7097D1DEC07}"/>
              </a:ext>
            </a:extLst>
          </p:cNvPr>
          <p:cNvGrpSpPr/>
          <p:nvPr/>
        </p:nvGrpSpPr>
        <p:grpSpPr>
          <a:xfrm>
            <a:off x="2423425" y="3150526"/>
            <a:ext cx="3193874" cy="3206806"/>
            <a:chOff x="62380" y="7201711"/>
            <a:chExt cx="3193874" cy="3206806"/>
          </a:xfrm>
        </p:grpSpPr>
        <p:sp>
          <p:nvSpPr>
            <p:cNvPr id="8" name="Title 1">
              <a:extLst>
                <a:ext uri="{FF2B5EF4-FFF2-40B4-BE49-F238E27FC236}">
                  <a16:creationId xmlns:a16="http://schemas.microsoft.com/office/drawing/2014/main" id="{ED421A31-9E31-37F3-924A-7862AB939AC2}"/>
                </a:ext>
              </a:extLst>
            </p:cNvPr>
            <p:cNvSpPr txBox="1">
              <a:spLocks/>
            </p:cNvSpPr>
            <p:nvPr/>
          </p:nvSpPr>
          <p:spPr bwMode="auto">
            <a:xfrm>
              <a:off x="62380" y="9370923"/>
              <a:ext cx="3192900" cy="1037594"/>
            </a:xfrm>
            <a:prstGeom prst="rect">
              <a:avLst/>
            </a:prstGeom>
            <a:solidFill>
              <a:schemeClr val="accent5">
                <a:lumMod val="60000"/>
                <a:lumOff val="40000"/>
              </a:schemeClr>
            </a:solidFill>
            <a:ln w="9525">
              <a:noFill/>
              <a:miter lim="800000"/>
              <a:headEnd/>
              <a:tailEnd/>
            </a:ln>
          </p:spPr>
          <p:txBody>
            <a:bodyPr anchor="ctr"/>
            <a:lstStyle/>
            <a:p>
              <a:pPr algn="ctr">
                <a:defRPr/>
              </a:pPr>
              <a:r>
                <a:rPr lang="en-US" sz="1834" b="1" dirty="0">
                  <a:solidFill>
                    <a:srgbClr val="000066"/>
                  </a:solidFill>
                  <a:latin typeface="Arial" pitchFamily="34" charset="0"/>
                  <a:ea typeface="+mj-ea"/>
                  <a:cs typeface="Arial" pitchFamily="34" charset="0"/>
                </a:rPr>
                <a:t>Science and Technology  2023</a:t>
              </a:r>
            </a:p>
            <a:p>
              <a:pPr algn="ctr">
                <a:defRPr/>
              </a:pPr>
              <a:r>
                <a:rPr lang="en-US" sz="1834" b="1" dirty="0">
                  <a:solidFill>
                    <a:srgbClr val="000066"/>
                  </a:solidFill>
                  <a:latin typeface="Arial" pitchFamily="34" charset="0"/>
                  <a:ea typeface="+mj-ea"/>
                  <a:cs typeface="Arial" pitchFamily="34" charset="0"/>
                </a:rPr>
                <a:t>19-23 June 2023</a:t>
              </a:r>
            </a:p>
            <a:p>
              <a:pPr algn="ctr">
                <a:defRPr/>
              </a:pPr>
              <a:r>
                <a:rPr lang="en-US" sz="1834" b="1" dirty="0">
                  <a:solidFill>
                    <a:srgbClr val="000066"/>
                  </a:solidFill>
                  <a:latin typeface="Arial" pitchFamily="34" charset="0"/>
                  <a:ea typeface="+mj-ea"/>
                  <a:cs typeface="Arial" pitchFamily="34" charset="0"/>
                </a:rPr>
                <a:t>Vienna, Austria</a:t>
              </a:r>
              <a:endParaRPr lang="en-US" sz="1834" dirty="0">
                <a:solidFill>
                  <a:srgbClr val="C00000"/>
                </a:solidFill>
                <a:latin typeface="Arial" pitchFamily="34" charset="0"/>
                <a:ea typeface="+mj-ea"/>
                <a:cs typeface="Arial" pitchFamily="34" charset="0"/>
              </a:endParaRPr>
            </a:p>
          </p:txBody>
        </p:sp>
        <p:pic>
          <p:nvPicPr>
            <p:cNvPr id="9" name="Image 3">
              <a:extLst>
                <a:ext uri="{FF2B5EF4-FFF2-40B4-BE49-F238E27FC236}">
                  <a16:creationId xmlns:a16="http://schemas.microsoft.com/office/drawing/2014/main" id="{5C0F6535-77A5-C8E8-C214-F4CC24E9186E}"/>
                </a:ext>
              </a:extLst>
            </p:cNvPr>
            <p:cNvPicPr>
              <a:picLocks noChangeAspect="1" noChangeArrowheads="1"/>
            </p:cNvPicPr>
            <p:nvPr/>
          </p:nvPicPr>
          <p:blipFill>
            <a:blip r:embed="rId2"/>
            <a:srcRect/>
            <a:stretch>
              <a:fillRect/>
            </a:stretch>
          </p:blipFill>
          <p:spPr bwMode="auto">
            <a:xfrm>
              <a:off x="62380" y="7674275"/>
              <a:ext cx="1596937" cy="1696746"/>
            </a:xfrm>
            <a:prstGeom prst="rect">
              <a:avLst/>
            </a:prstGeom>
            <a:noFill/>
            <a:ln w="9525">
              <a:noFill/>
              <a:miter lim="800000"/>
              <a:headEnd/>
              <a:tailEnd/>
            </a:ln>
          </p:spPr>
        </p:pic>
        <p:pic>
          <p:nvPicPr>
            <p:cNvPr id="10" name="Image 4">
              <a:extLst>
                <a:ext uri="{FF2B5EF4-FFF2-40B4-BE49-F238E27FC236}">
                  <a16:creationId xmlns:a16="http://schemas.microsoft.com/office/drawing/2014/main" id="{C76931A2-3363-2C6D-80A9-2C5A2B52A06F}"/>
                </a:ext>
              </a:extLst>
            </p:cNvPr>
            <p:cNvPicPr>
              <a:picLocks noChangeAspect="1" noChangeArrowheads="1"/>
            </p:cNvPicPr>
            <p:nvPr/>
          </p:nvPicPr>
          <p:blipFill>
            <a:blip r:embed="rId3"/>
            <a:srcRect/>
            <a:stretch>
              <a:fillRect/>
            </a:stretch>
          </p:blipFill>
          <p:spPr bwMode="auto">
            <a:xfrm>
              <a:off x="1659318" y="7674275"/>
              <a:ext cx="1596934" cy="1696746"/>
            </a:xfrm>
            <a:prstGeom prst="rect">
              <a:avLst/>
            </a:prstGeom>
            <a:noFill/>
            <a:ln w="9525">
              <a:noFill/>
              <a:miter lim="800000"/>
              <a:headEnd/>
              <a:tailEnd/>
            </a:ln>
          </p:spPr>
        </p:pic>
        <p:sp>
          <p:nvSpPr>
            <p:cNvPr id="11" name="Text Box 8">
              <a:extLst>
                <a:ext uri="{FF2B5EF4-FFF2-40B4-BE49-F238E27FC236}">
                  <a16:creationId xmlns:a16="http://schemas.microsoft.com/office/drawing/2014/main" id="{8D998F4B-505D-23A5-B3D9-45A5089F7DAE}"/>
                </a:ext>
              </a:extLst>
            </p:cNvPr>
            <p:cNvSpPr txBox="1">
              <a:spLocks noChangeArrowheads="1"/>
            </p:cNvSpPr>
            <p:nvPr/>
          </p:nvSpPr>
          <p:spPr bwMode="auto">
            <a:xfrm>
              <a:off x="62380" y="7201711"/>
              <a:ext cx="3193874" cy="471589"/>
            </a:xfrm>
            <a:prstGeom prst="rect">
              <a:avLst/>
            </a:prstGeom>
            <a:solidFill>
              <a:srgbClr val="D088E6"/>
            </a:solidFill>
            <a:ln>
              <a:noFill/>
            </a:ln>
            <a:effectLst/>
          </p:spPr>
          <p:txBody>
            <a:bodyPr lIns="117884" tIns="70730" rIns="117884" bIns="5894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ctr">
                <a:buClrTx/>
                <a:buFontTx/>
                <a:buNone/>
                <a:defRPr/>
              </a:pPr>
              <a:r>
                <a:rPr lang="fr-CI" sz="1179" b="1" i="1" dirty="0">
                  <a:solidFill>
                    <a:srgbClr val="FF0000"/>
                  </a:solidFill>
                  <a:effectLst>
                    <a:outerShdw blurRad="38100" dist="38100" dir="2700000" algn="tl">
                      <a:srgbClr val="000000"/>
                    </a:outerShdw>
                  </a:effectLst>
                  <a:cs typeface="ArialMT" charset="0"/>
                </a:rPr>
                <a:t>Portable Infrasound Array (I68CI) </a:t>
              </a:r>
              <a:endParaRPr lang="fr-BE" sz="1179" b="1" i="1" dirty="0">
                <a:solidFill>
                  <a:srgbClr val="FF0000"/>
                </a:solidFill>
                <a:effectLst>
                  <a:outerShdw blurRad="38100" dist="38100" dir="2700000" algn="tl">
                    <a:srgbClr val="000000"/>
                  </a:outerShdw>
                </a:effectLst>
                <a:cs typeface="ArialMT" charset="0"/>
              </a:endParaRPr>
            </a:p>
          </p:txBody>
        </p:sp>
      </p:grpSp>
      <p:sp>
        <p:nvSpPr>
          <p:cNvPr id="12" name="Text Box 7">
            <a:extLst>
              <a:ext uri="{FF2B5EF4-FFF2-40B4-BE49-F238E27FC236}">
                <a16:creationId xmlns:a16="http://schemas.microsoft.com/office/drawing/2014/main" id="{A1E8952C-FF3A-2AD3-0774-E2389C58EB0F}"/>
              </a:ext>
            </a:extLst>
          </p:cNvPr>
          <p:cNvSpPr txBox="1">
            <a:spLocks noChangeArrowheads="1"/>
          </p:cNvSpPr>
          <p:nvPr/>
        </p:nvSpPr>
        <p:spPr bwMode="auto">
          <a:xfrm>
            <a:off x="5729338" y="5301172"/>
            <a:ext cx="6311971" cy="109725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txBody>
          <a:bodyPr lIns="117884" tIns="66016" rIns="117884" bIns="5894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Arial Unicode MS" charset="0"/>
              </a:defRPr>
            </a:lvl9pPr>
          </a:lstStyle>
          <a:p>
            <a:pPr algn="l"/>
            <a:r>
              <a:rPr lang="fr-CI" sz="1600" dirty="0">
                <a:highlight>
                  <a:srgbClr val="FFFF00"/>
                </a:highlight>
                <a:latin typeface="Times New Roman" panose="02020603050405020304" pitchFamily="18" charset="0"/>
                <a:cs typeface="Times New Roman" panose="02020603050405020304" pitchFamily="18" charset="0"/>
              </a:rPr>
              <a:t>1- Kouassi, K.B.; </a:t>
            </a:r>
            <a:r>
              <a:rPr lang="fr-CI" sz="1600" dirty="0" err="1">
                <a:highlight>
                  <a:srgbClr val="FFFF00"/>
                </a:highlight>
                <a:latin typeface="Times New Roman" panose="02020603050405020304" pitchFamily="18" charset="0"/>
                <a:cs typeface="Times New Roman" panose="02020603050405020304" pitchFamily="18" charset="0"/>
              </a:rPr>
              <a:t>Yoroba</a:t>
            </a:r>
            <a:r>
              <a:rPr lang="fr-CI" sz="1600" dirty="0">
                <a:highlight>
                  <a:srgbClr val="FFFF00"/>
                </a:highlight>
                <a:latin typeface="Times New Roman" panose="02020603050405020304" pitchFamily="18" charset="0"/>
                <a:cs typeface="Times New Roman" panose="02020603050405020304" pitchFamily="18" charset="0"/>
              </a:rPr>
              <a:t>, U.; Madu, F.O.; Diawara, A.; Kouadio, K.; Yao, P.A. </a:t>
            </a:r>
            <a:r>
              <a:rPr lang="fr-CI" sz="1600" dirty="0" err="1">
                <a:highlight>
                  <a:srgbClr val="FFFF00"/>
                </a:highlight>
                <a:latin typeface="Times New Roman" panose="02020603050405020304" pitchFamily="18" charset="0"/>
                <a:cs typeface="Times New Roman" panose="02020603050405020304" pitchFamily="18" charset="0"/>
              </a:rPr>
              <a:t>Understanding</a:t>
            </a:r>
            <a:r>
              <a:rPr lang="fr-CI" sz="1600" dirty="0">
                <a:highlight>
                  <a:srgbClr val="FFFF00"/>
                </a:highlight>
                <a:latin typeface="Times New Roman" panose="02020603050405020304" pitchFamily="18" charset="0"/>
                <a:cs typeface="Times New Roman" panose="02020603050405020304" pitchFamily="18" charset="0"/>
              </a:rPr>
              <a:t> the Split </a:t>
            </a:r>
            <a:r>
              <a:rPr lang="fr-CI" sz="1600" dirty="0" err="1">
                <a:highlight>
                  <a:srgbClr val="FFFF00"/>
                </a:highlight>
                <a:latin typeface="Times New Roman" panose="02020603050405020304" pitchFamily="18" charset="0"/>
                <a:cs typeface="Times New Roman" panose="02020603050405020304" pitchFamily="18" charset="0"/>
              </a:rPr>
              <a:t>Characteristics</a:t>
            </a:r>
            <a:r>
              <a:rPr lang="fr-CI" sz="1600" dirty="0">
                <a:highlight>
                  <a:srgbClr val="FFFF00"/>
                </a:highlight>
                <a:latin typeface="Times New Roman" panose="02020603050405020304" pitchFamily="18" charset="0"/>
                <a:cs typeface="Times New Roman" panose="02020603050405020304" pitchFamily="18" charset="0"/>
              </a:rPr>
              <a:t> of the Tropical </a:t>
            </a:r>
            <a:r>
              <a:rPr lang="fr-CI" sz="1600" dirty="0" err="1">
                <a:highlight>
                  <a:srgbClr val="FFFF00"/>
                </a:highlight>
                <a:latin typeface="Times New Roman" panose="02020603050405020304" pitchFamily="18" charset="0"/>
                <a:cs typeface="Times New Roman" panose="02020603050405020304" pitchFamily="18" charset="0"/>
              </a:rPr>
              <a:t>Mesoscale</a:t>
            </a:r>
            <a:r>
              <a:rPr lang="fr-CI" sz="1600" dirty="0">
                <a:highlight>
                  <a:srgbClr val="FFFF00"/>
                </a:highlight>
                <a:latin typeface="Times New Roman" panose="02020603050405020304" pitchFamily="18" charset="0"/>
                <a:cs typeface="Times New Roman" panose="02020603050405020304" pitchFamily="18" charset="0"/>
              </a:rPr>
              <a:t> Convective System (MCS) of April 9, 2018, in </a:t>
            </a:r>
            <a:r>
              <a:rPr lang="fr-CI" sz="1600" dirty="0" err="1">
                <a:highlight>
                  <a:srgbClr val="FFFF00"/>
                </a:highlight>
                <a:latin typeface="Times New Roman" panose="02020603050405020304" pitchFamily="18" charset="0"/>
                <a:cs typeface="Times New Roman" panose="02020603050405020304" pitchFamily="18" charset="0"/>
              </a:rPr>
              <a:t>Northern</a:t>
            </a:r>
            <a:r>
              <a:rPr lang="fr-CI" sz="1600" dirty="0">
                <a:highlight>
                  <a:srgbClr val="FFFF00"/>
                </a:highlight>
                <a:latin typeface="Times New Roman" panose="02020603050405020304" pitchFamily="18" charset="0"/>
                <a:cs typeface="Times New Roman" panose="02020603050405020304" pitchFamily="18" charset="0"/>
              </a:rPr>
              <a:t> Ghana </a:t>
            </a:r>
            <a:r>
              <a:rPr lang="fr-CI" sz="1600" dirty="0" err="1">
                <a:highlight>
                  <a:srgbClr val="FFFF00"/>
                </a:highlight>
                <a:latin typeface="Times New Roman" panose="02020603050405020304" pitchFamily="18" charset="0"/>
                <a:cs typeface="Times New Roman" panose="02020603050405020304" pitchFamily="18" charset="0"/>
              </a:rPr>
              <a:t>Using</a:t>
            </a:r>
            <a:r>
              <a:rPr lang="fr-CI" sz="1600" dirty="0">
                <a:highlight>
                  <a:srgbClr val="FFFF00"/>
                </a:highlight>
                <a:latin typeface="Times New Roman" panose="02020603050405020304" pitchFamily="18" charset="0"/>
                <a:cs typeface="Times New Roman" panose="02020603050405020304" pitchFamily="18" charset="0"/>
              </a:rPr>
              <a:t> </a:t>
            </a:r>
            <a:r>
              <a:rPr lang="fr-CI" sz="1600" dirty="0" err="1">
                <a:highlight>
                  <a:srgbClr val="FFFF00"/>
                </a:highlight>
                <a:latin typeface="Times New Roman" panose="02020603050405020304" pitchFamily="18" charset="0"/>
                <a:cs typeface="Times New Roman" panose="02020603050405020304" pitchFamily="18" charset="0"/>
              </a:rPr>
              <a:t>Infrasound</a:t>
            </a:r>
            <a:r>
              <a:rPr lang="fr-CI" sz="1600" dirty="0">
                <a:highlight>
                  <a:srgbClr val="FFFF00"/>
                </a:highlight>
                <a:latin typeface="Times New Roman" panose="02020603050405020304" pitchFamily="18" charset="0"/>
                <a:cs typeface="Times New Roman" panose="02020603050405020304" pitchFamily="18" charset="0"/>
              </a:rPr>
              <a:t> Data. Atmos. Clim. Sci.2021,11,104577. [</a:t>
            </a:r>
            <a:r>
              <a:rPr lang="fr-CI" sz="1600" dirty="0" err="1">
                <a:solidFill>
                  <a:srgbClr val="0875B7"/>
                </a:solidFill>
                <a:highlight>
                  <a:srgbClr val="FFFF00"/>
                </a:highlight>
                <a:latin typeface="Times New Roman" panose="02020603050405020304" pitchFamily="18" charset="0"/>
                <a:cs typeface="Times New Roman" panose="02020603050405020304" pitchFamily="18" charset="0"/>
              </a:rPr>
              <a:t>CrossRef</a:t>
            </a:r>
            <a:r>
              <a:rPr lang="fr-CI" sz="1600" dirty="0">
                <a:highlight>
                  <a:srgbClr val="FFFF00"/>
                </a:highlight>
                <a:latin typeface="Times New Roman" panose="02020603050405020304" pitchFamily="18" charset="0"/>
                <a:cs typeface="Times New Roman" panose="02020603050405020304" pitchFamily="18" charset="0"/>
              </a:rPr>
              <a:t>]</a:t>
            </a:r>
          </a:p>
          <a:p>
            <a:pPr algn="just"/>
            <a:endParaRPr sz="786" dirty="0">
              <a:latin typeface="Times New Roman"/>
              <a:cs typeface="Times New Roman"/>
            </a:endParaRPr>
          </a:p>
          <a:p>
            <a:pPr algn="just"/>
            <a:r>
              <a:rPr sz="1048" dirty="0"/>
              <a:t> </a:t>
            </a:r>
          </a:p>
          <a:p>
            <a:pPr algn="just"/>
            <a:r>
              <a:rPr lang="fr-FR" sz="1048" dirty="0"/>
              <a:t> </a:t>
            </a:r>
            <a:endParaRPr sz="786" dirty="0">
              <a:latin typeface="Times New Roman"/>
              <a:cs typeface="Times New Roman"/>
            </a:endParaRPr>
          </a:p>
          <a:p>
            <a:pPr algn="just"/>
            <a:r>
              <a:rPr lang="en-US" sz="917" dirty="0">
                <a:latin typeface="Times New Roman"/>
                <a:cs typeface="Times New Roman"/>
              </a:rPr>
              <a:t>   </a:t>
            </a:r>
          </a:p>
          <a:p>
            <a:pPr algn="just"/>
            <a:r>
              <a:rPr lang="en-US" sz="917" dirty="0">
                <a:latin typeface="Times New Roman"/>
                <a:cs typeface="Times New Roman"/>
              </a:rPr>
              <a:t> </a:t>
            </a:r>
          </a:p>
        </p:txBody>
      </p:sp>
    </p:spTree>
    <p:extLst>
      <p:ext uri="{BB962C8B-B14F-4D97-AF65-F5344CB8AC3E}">
        <p14:creationId xmlns:p14="http://schemas.microsoft.com/office/powerpoint/2010/main" val="2621865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2694</TotalTime>
  <Words>580</Words>
  <Application>Microsoft Macintosh PowerPoint</Application>
  <PresentationFormat>Grand écran</PresentationFormat>
  <Paragraphs>39</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Times New Roman</vt:lpstr>
      <vt:lpstr>Wingdings</vt:lpstr>
      <vt:lpstr>Office Theme</vt:lpstr>
      <vt:lpstr>Présentation PowerPoint</vt:lpstr>
      <vt:lpstr>3- Results: Regional detections [0.5Hz – 2.5Hz] form I17CI and I68CI</vt:lpstr>
      <vt:lpstr>5-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Microsoft Office User</cp:lastModifiedBy>
  <cp:revision>22</cp:revision>
  <dcterms:created xsi:type="dcterms:W3CDTF">2023-04-18T13:25:54Z</dcterms:created>
  <dcterms:modified xsi:type="dcterms:W3CDTF">2023-06-07T09:17:09Z</dcterms:modified>
</cp:coreProperties>
</file>