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562850" cy="10691813"/>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88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p:restoredTop sz="96405" autoAdjust="0"/>
  </p:normalViewPr>
  <p:slideViewPr>
    <p:cSldViewPr>
      <p:cViewPr>
        <p:scale>
          <a:sx n="173" d="100"/>
          <a:sy n="173" d="100"/>
        </p:scale>
        <p:origin x="968" y="1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 xmlns:a14="http://schemas.microsoft.com/office/drawing/2010/main" xmlns:mv="urn:schemas-microsoft-com:mac:vml" xmlns:mc="http://schemas.openxmlformats.org/markup-compatibility/2006" w="9360">
                <a:solidFill>
                  <a:srgbClr val="000000"/>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2052" name="Rectangle 4"/>
          <p:cNvSpPr>
            <a:spLocks noGrp="1" noRot="1" noChangeAspect="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sp>
      <p:sp>
        <p:nvSpPr>
          <p:cNvPr id="2053"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p>
            <a:pPr lvl="0"/>
            <a:endParaRPr lang="en-US" noProof="0"/>
          </a:p>
        </p:txBody>
      </p:sp>
      <p:sp>
        <p:nvSpPr>
          <p:cNvPr id="2054" name="Rectangle 6"/>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cs typeface="Arial Unicode MS" charset="0"/>
              </a:defRPr>
            </a:lvl1pPr>
          </a:lstStyle>
          <a:p>
            <a:pPr>
              <a:defRPr/>
            </a:pPr>
            <a:endParaRPr lang="fr-CI"/>
          </a:p>
        </p:txBody>
      </p:sp>
      <p:sp>
        <p:nvSpPr>
          <p:cNvPr id="2055" name="Rectangle 7"/>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cs typeface="Arial Unicode MS" charset="0"/>
              </a:defRPr>
            </a:lvl1pPr>
          </a:lstStyle>
          <a:p>
            <a:pPr>
              <a:defRPr/>
            </a:pPr>
            <a:endParaRPr lang="fr-CI"/>
          </a:p>
        </p:txBody>
      </p:sp>
      <p:sp>
        <p:nvSpPr>
          <p:cNvPr id="2056" name="Rectangle 8"/>
          <p:cNvSpPr>
            <a:spLocks noGrp="1" noChangeArrowheads="1"/>
          </p:cNvSpPr>
          <p:nvPr>
            <p:ph type="ftr"/>
          </p:nvPr>
        </p:nvSpPr>
        <p:spPr bwMode="auto">
          <a:xfrm>
            <a:off x="0" y="10155238"/>
            <a:ext cx="3275013" cy="52863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cs typeface="Arial Unicode MS" charset="0"/>
              </a:defRPr>
            </a:lvl1pPr>
          </a:lstStyle>
          <a:p>
            <a:pPr>
              <a:defRPr/>
            </a:pPr>
            <a:endParaRPr lang="fr-CI"/>
          </a:p>
        </p:txBody>
      </p:sp>
      <p:sp>
        <p:nvSpPr>
          <p:cNvPr id="2057" name="Rectangle 9"/>
          <p:cNvSpPr>
            <a:spLocks noGrp="1" noChangeArrowheads="1"/>
          </p:cNvSpPr>
          <p:nvPr>
            <p:ph type="sldNum"/>
          </p:nvPr>
        </p:nvSpPr>
        <p:spPr bwMode="auto">
          <a:xfrm>
            <a:off x="4278313" y="10155238"/>
            <a:ext cx="3275012" cy="52863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cs typeface="Arial Unicode MS" charset="0"/>
              </a:defRPr>
            </a:lvl1pPr>
          </a:lstStyle>
          <a:p>
            <a:pPr>
              <a:defRPr/>
            </a:pPr>
            <a:fld id="{F0DBD5C2-B059-AF4B-BA07-A276103682E2}" type="slidenum">
              <a:rPr lang="fr-CI"/>
              <a:pPr>
                <a:defRPr/>
              </a:pPr>
              <a:t>‹N°›</a:t>
            </a:fld>
            <a:endParaRPr lang="fr-CI"/>
          </a:p>
        </p:txBody>
      </p:sp>
    </p:spTree>
    <p:extLst>
      <p:ext uri="{BB962C8B-B14F-4D97-AF65-F5344CB8AC3E}">
        <p14:creationId xmlns:p14="http://schemas.microsoft.com/office/powerpoint/2010/main" val="30704531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A25DE2CF-FA6F-254F-9478-A53C2883FF9C}" type="slidenum">
              <a:rPr lang="fr-CI"/>
              <a:pPr>
                <a:defRPr/>
              </a:pPr>
              <a:t>1</a:t>
            </a:fld>
            <a:endParaRPr lang="fr-CI"/>
          </a:p>
        </p:txBody>
      </p:sp>
      <p:sp>
        <p:nvSpPr>
          <p:cNvPr id="4097" name="Text Box 1"/>
          <p:cNvSpPr txBox="1">
            <a:spLocks noGrp="1" noRot="1" noChangeAspect="1" noChangeArrowheads="1"/>
          </p:cNvSpPr>
          <p:nvPr>
            <p:ph type="sldImg"/>
          </p:nvPr>
        </p:nvSpPr>
        <p:spPr>
          <a:xfrm>
            <a:off x="2360613" y="812800"/>
            <a:ext cx="2836862" cy="4008438"/>
          </a:xfrm>
          <a:solidFill>
            <a:srgbClr val="FFFFFF"/>
          </a:solidFill>
          <a:ln>
            <a:solidFill>
              <a:srgbClr val="000000"/>
            </a:solidFill>
            <a:miter lim="800000"/>
            <a:headEnd/>
            <a:tailEnd/>
          </a:ln>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a:xfrm>
            <a:off x="755650" y="5078413"/>
            <a:ext cx="6043613" cy="4806950"/>
          </a:xfrm>
          <a:ln/>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738" y="3321050"/>
            <a:ext cx="6429375" cy="2292350"/>
          </a:xfrm>
        </p:spPr>
        <p:txBody>
          <a:bodyPr/>
          <a:lstStyle/>
          <a:p>
            <a:r>
              <a:rPr lang="fr-FR"/>
              <a:t>Click to edit Master title style</a:t>
            </a:r>
            <a:endParaRPr lang="en-US"/>
          </a:p>
        </p:txBody>
      </p:sp>
      <p:sp>
        <p:nvSpPr>
          <p:cNvPr id="3" name="Subtitle 2"/>
          <p:cNvSpPr>
            <a:spLocks noGrp="1"/>
          </p:cNvSpPr>
          <p:nvPr>
            <p:ph type="subTitle" idx="1"/>
          </p:nvPr>
        </p:nvSpPr>
        <p:spPr>
          <a:xfrm>
            <a:off x="1135063" y="6059488"/>
            <a:ext cx="5292725"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CI"/>
          </a:p>
        </p:txBody>
      </p:sp>
      <p:sp>
        <p:nvSpPr>
          <p:cNvPr id="5" name="Rectangle 4"/>
          <p:cNvSpPr>
            <a:spLocks noGrp="1" noChangeArrowheads="1"/>
          </p:cNvSpPr>
          <p:nvPr>
            <p:ph type="ftr" idx="11"/>
          </p:nvPr>
        </p:nvSpPr>
        <p:spPr>
          <a:ln/>
        </p:spPr>
        <p:txBody>
          <a:bodyPr/>
          <a:lstStyle>
            <a:lvl1pPr>
              <a:defRPr/>
            </a:lvl1pPr>
          </a:lstStyle>
          <a:p>
            <a:pPr>
              <a:defRPr/>
            </a:pPr>
            <a:endParaRPr lang="fr-CI"/>
          </a:p>
        </p:txBody>
      </p:sp>
      <p:sp>
        <p:nvSpPr>
          <p:cNvPr id="6" name="Rectangle 5"/>
          <p:cNvSpPr>
            <a:spLocks noGrp="1" noChangeArrowheads="1"/>
          </p:cNvSpPr>
          <p:nvPr>
            <p:ph type="sldNum" idx="12"/>
          </p:nvPr>
        </p:nvSpPr>
        <p:spPr>
          <a:ln/>
        </p:spPr>
        <p:txBody>
          <a:bodyPr/>
          <a:lstStyle>
            <a:lvl1pPr>
              <a:defRPr/>
            </a:lvl1pPr>
          </a:lstStyle>
          <a:p>
            <a:pPr>
              <a:defRPr/>
            </a:pPr>
            <a:fld id="{255E7659-0D47-5C47-A9D9-56983F574682}" type="slidenum">
              <a:rPr lang="fr-CI"/>
              <a:pPr>
                <a:defRPr/>
              </a:pPr>
              <a:t>‹N°›</a:t>
            </a:fld>
            <a:endParaRPr lang="fr-CI"/>
          </a:p>
        </p:txBody>
      </p:sp>
    </p:spTree>
    <p:extLst>
      <p:ext uri="{BB962C8B-B14F-4D97-AF65-F5344CB8AC3E}">
        <p14:creationId xmlns:p14="http://schemas.microsoft.com/office/powerpoint/2010/main" val="139428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CI"/>
          </a:p>
        </p:txBody>
      </p:sp>
      <p:sp>
        <p:nvSpPr>
          <p:cNvPr id="5" name="Rectangle 4"/>
          <p:cNvSpPr>
            <a:spLocks noGrp="1" noChangeArrowheads="1"/>
          </p:cNvSpPr>
          <p:nvPr>
            <p:ph type="ftr" idx="11"/>
          </p:nvPr>
        </p:nvSpPr>
        <p:spPr>
          <a:ln/>
        </p:spPr>
        <p:txBody>
          <a:bodyPr/>
          <a:lstStyle>
            <a:lvl1pPr>
              <a:defRPr/>
            </a:lvl1pPr>
          </a:lstStyle>
          <a:p>
            <a:pPr>
              <a:defRPr/>
            </a:pPr>
            <a:endParaRPr lang="fr-CI"/>
          </a:p>
        </p:txBody>
      </p:sp>
      <p:sp>
        <p:nvSpPr>
          <p:cNvPr id="6" name="Rectangle 5"/>
          <p:cNvSpPr>
            <a:spLocks noGrp="1" noChangeArrowheads="1"/>
          </p:cNvSpPr>
          <p:nvPr>
            <p:ph type="sldNum" idx="12"/>
          </p:nvPr>
        </p:nvSpPr>
        <p:spPr>
          <a:ln/>
        </p:spPr>
        <p:txBody>
          <a:bodyPr/>
          <a:lstStyle>
            <a:lvl1pPr>
              <a:defRPr/>
            </a:lvl1pPr>
          </a:lstStyle>
          <a:p>
            <a:pPr>
              <a:defRPr/>
            </a:pPr>
            <a:fld id="{7625A7C2-A721-2F4F-A9A8-DDAF9DAB330E}" type="slidenum">
              <a:rPr lang="fr-CI"/>
              <a:pPr>
                <a:defRPr/>
              </a:pPr>
              <a:t>‹N°›</a:t>
            </a:fld>
            <a:endParaRPr lang="fr-CI"/>
          </a:p>
        </p:txBody>
      </p:sp>
    </p:spTree>
    <p:extLst>
      <p:ext uri="{BB962C8B-B14F-4D97-AF65-F5344CB8AC3E}">
        <p14:creationId xmlns:p14="http://schemas.microsoft.com/office/powerpoint/2010/main" val="397838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4325" y="592138"/>
            <a:ext cx="1617663" cy="8812212"/>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541338" y="592138"/>
            <a:ext cx="4700587" cy="8812212"/>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CI"/>
          </a:p>
        </p:txBody>
      </p:sp>
      <p:sp>
        <p:nvSpPr>
          <p:cNvPr id="5" name="Rectangle 4"/>
          <p:cNvSpPr>
            <a:spLocks noGrp="1" noChangeArrowheads="1"/>
          </p:cNvSpPr>
          <p:nvPr>
            <p:ph type="ftr" idx="11"/>
          </p:nvPr>
        </p:nvSpPr>
        <p:spPr>
          <a:ln/>
        </p:spPr>
        <p:txBody>
          <a:bodyPr/>
          <a:lstStyle>
            <a:lvl1pPr>
              <a:defRPr/>
            </a:lvl1pPr>
          </a:lstStyle>
          <a:p>
            <a:pPr>
              <a:defRPr/>
            </a:pPr>
            <a:endParaRPr lang="fr-CI"/>
          </a:p>
        </p:txBody>
      </p:sp>
      <p:sp>
        <p:nvSpPr>
          <p:cNvPr id="6" name="Rectangle 5"/>
          <p:cNvSpPr>
            <a:spLocks noGrp="1" noChangeArrowheads="1"/>
          </p:cNvSpPr>
          <p:nvPr>
            <p:ph type="sldNum" idx="12"/>
          </p:nvPr>
        </p:nvSpPr>
        <p:spPr>
          <a:ln/>
        </p:spPr>
        <p:txBody>
          <a:bodyPr/>
          <a:lstStyle>
            <a:lvl1pPr>
              <a:defRPr/>
            </a:lvl1pPr>
          </a:lstStyle>
          <a:p>
            <a:pPr>
              <a:defRPr/>
            </a:pPr>
            <a:fld id="{538817CE-11A4-B240-9FC9-70702D354B77}" type="slidenum">
              <a:rPr lang="fr-CI"/>
              <a:pPr>
                <a:defRPr/>
              </a:pPr>
              <a:t>‹N°›</a:t>
            </a:fld>
            <a:endParaRPr lang="fr-CI"/>
          </a:p>
        </p:txBody>
      </p:sp>
    </p:spTree>
    <p:extLst>
      <p:ext uri="{BB962C8B-B14F-4D97-AF65-F5344CB8AC3E}">
        <p14:creationId xmlns:p14="http://schemas.microsoft.com/office/powerpoint/2010/main" val="183876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CI"/>
          </a:p>
        </p:txBody>
      </p:sp>
      <p:sp>
        <p:nvSpPr>
          <p:cNvPr id="5" name="Rectangle 4"/>
          <p:cNvSpPr>
            <a:spLocks noGrp="1" noChangeArrowheads="1"/>
          </p:cNvSpPr>
          <p:nvPr>
            <p:ph type="ftr" idx="11"/>
          </p:nvPr>
        </p:nvSpPr>
        <p:spPr>
          <a:ln/>
        </p:spPr>
        <p:txBody>
          <a:bodyPr/>
          <a:lstStyle>
            <a:lvl1pPr>
              <a:defRPr/>
            </a:lvl1pPr>
          </a:lstStyle>
          <a:p>
            <a:pPr>
              <a:defRPr/>
            </a:pPr>
            <a:endParaRPr lang="fr-CI"/>
          </a:p>
        </p:txBody>
      </p:sp>
      <p:sp>
        <p:nvSpPr>
          <p:cNvPr id="6" name="Rectangle 5"/>
          <p:cNvSpPr>
            <a:spLocks noGrp="1" noChangeArrowheads="1"/>
          </p:cNvSpPr>
          <p:nvPr>
            <p:ph type="sldNum" idx="12"/>
          </p:nvPr>
        </p:nvSpPr>
        <p:spPr>
          <a:ln/>
        </p:spPr>
        <p:txBody>
          <a:bodyPr/>
          <a:lstStyle>
            <a:lvl1pPr>
              <a:defRPr/>
            </a:lvl1pPr>
          </a:lstStyle>
          <a:p>
            <a:pPr>
              <a:defRPr/>
            </a:pPr>
            <a:fld id="{6AAFB151-6BC7-5848-BE3A-48AE00FC9069}" type="slidenum">
              <a:rPr lang="fr-CI"/>
              <a:pPr>
                <a:defRPr/>
              </a:pPr>
              <a:t>‹N°›</a:t>
            </a:fld>
            <a:endParaRPr lang="fr-CI"/>
          </a:p>
        </p:txBody>
      </p:sp>
    </p:spTree>
    <p:extLst>
      <p:ext uri="{BB962C8B-B14F-4D97-AF65-F5344CB8AC3E}">
        <p14:creationId xmlns:p14="http://schemas.microsoft.com/office/powerpoint/2010/main" val="173604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6900" y="6870700"/>
            <a:ext cx="6429375" cy="2124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596900" y="4532313"/>
            <a:ext cx="6429375" cy="2338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r-CI"/>
          </a:p>
        </p:txBody>
      </p:sp>
      <p:sp>
        <p:nvSpPr>
          <p:cNvPr id="5" name="Rectangle 4"/>
          <p:cNvSpPr>
            <a:spLocks noGrp="1" noChangeArrowheads="1"/>
          </p:cNvSpPr>
          <p:nvPr>
            <p:ph type="ftr" idx="11"/>
          </p:nvPr>
        </p:nvSpPr>
        <p:spPr>
          <a:ln/>
        </p:spPr>
        <p:txBody>
          <a:bodyPr/>
          <a:lstStyle>
            <a:lvl1pPr>
              <a:defRPr/>
            </a:lvl1pPr>
          </a:lstStyle>
          <a:p>
            <a:pPr>
              <a:defRPr/>
            </a:pPr>
            <a:endParaRPr lang="fr-CI"/>
          </a:p>
        </p:txBody>
      </p:sp>
      <p:sp>
        <p:nvSpPr>
          <p:cNvPr id="6" name="Rectangle 5"/>
          <p:cNvSpPr>
            <a:spLocks noGrp="1" noChangeArrowheads="1"/>
          </p:cNvSpPr>
          <p:nvPr>
            <p:ph type="sldNum" idx="12"/>
          </p:nvPr>
        </p:nvSpPr>
        <p:spPr>
          <a:ln/>
        </p:spPr>
        <p:txBody>
          <a:bodyPr/>
          <a:lstStyle>
            <a:lvl1pPr>
              <a:defRPr/>
            </a:lvl1pPr>
          </a:lstStyle>
          <a:p>
            <a:pPr>
              <a:defRPr/>
            </a:pPr>
            <a:fld id="{3AD28E37-6F89-AE40-8788-385AD8E2E1C5}" type="slidenum">
              <a:rPr lang="fr-CI"/>
              <a:pPr>
                <a:defRPr/>
              </a:pPr>
              <a:t>‹N°›</a:t>
            </a:fld>
            <a:endParaRPr lang="fr-CI"/>
          </a:p>
        </p:txBody>
      </p:sp>
    </p:spTree>
    <p:extLst>
      <p:ext uri="{BB962C8B-B14F-4D97-AF65-F5344CB8AC3E}">
        <p14:creationId xmlns:p14="http://schemas.microsoft.com/office/powerpoint/2010/main" val="384807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541338" y="2597150"/>
            <a:ext cx="3159125"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3852863" y="2597150"/>
            <a:ext cx="3159125" cy="680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fr-CI"/>
          </a:p>
        </p:txBody>
      </p:sp>
      <p:sp>
        <p:nvSpPr>
          <p:cNvPr id="6" name="Rectangle 4"/>
          <p:cNvSpPr>
            <a:spLocks noGrp="1" noChangeArrowheads="1"/>
          </p:cNvSpPr>
          <p:nvPr>
            <p:ph type="ftr" idx="11"/>
          </p:nvPr>
        </p:nvSpPr>
        <p:spPr>
          <a:ln/>
        </p:spPr>
        <p:txBody>
          <a:bodyPr/>
          <a:lstStyle>
            <a:lvl1pPr>
              <a:defRPr/>
            </a:lvl1pPr>
          </a:lstStyle>
          <a:p>
            <a:pPr>
              <a:defRPr/>
            </a:pPr>
            <a:endParaRPr lang="fr-CI"/>
          </a:p>
        </p:txBody>
      </p:sp>
      <p:sp>
        <p:nvSpPr>
          <p:cNvPr id="7" name="Rectangle 5"/>
          <p:cNvSpPr>
            <a:spLocks noGrp="1" noChangeArrowheads="1"/>
          </p:cNvSpPr>
          <p:nvPr>
            <p:ph type="sldNum" idx="12"/>
          </p:nvPr>
        </p:nvSpPr>
        <p:spPr>
          <a:ln/>
        </p:spPr>
        <p:txBody>
          <a:bodyPr/>
          <a:lstStyle>
            <a:lvl1pPr>
              <a:defRPr/>
            </a:lvl1pPr>
          </a:lstStyle>
          <a:p>
            <a:pPr>
              <a:defRPr/>
            </a:pPr>
            <a:fld id="{6BE7C9A5-C8A4-F942-BA1A-945498E1B843}" type="slidenum">
              <a:rPr lang="fr-CI"/>
              <a:pPr>
                <a:defRPr/>
              </a:pPr>
              <a:t>‹N°›</a:t>
            </a:fld>
            <a:endParaRPr lang="fr-CI"/>
          </a:p>
        </p:txBody>
      </p:sp>
    </p:spTree>
    <p:extLst>
      <p:ext uri="{BB962C8B-B14F-4D97-AF65-F5344CB8AC3E}">
        <p14:creationId xmlns:p14="http://schemas.microsoft.com/office/powerpoint/2010/main" val="426033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428625"/>
            <a:ext cx="6807200" cy="1781175"/>
          </a:xfrm>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377825"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377825" y="3390900"/>
            <a:ext cx="3341688"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3841750" y="2393950"/>
            <a:ext cx="3343275"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3841750" y="3390900"/>
            <a:ext cx="3343275"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fr-CI"/>
          </a:p>
        </p:txBody>
      </p:sp>
      <p:sp>
        <p:nvSpPr>
          <p:cNvPr id="8" name="Rectangle 4"/>
          <p:cNvSpPr>
            <a:spLocks noGrp="1" noChangeArrowheads="1"/>
          </p:cNvSpPr>
          <p:nvPr>
            <p:ph type="ftr" idx="11"/>
          </p:nvPr>
        </p:nvSpPr>
        <p:spPr>
          <a:ln/>
        </p:spPr>
        <p:txBody>
          <a:bodyPr/>
          <a:lstStyle>
            <a:lvl1pPr>
              <a:defRPr/>
            </a:lvl1pPr>
          </a:lstStyle>
          <a:p>
            <a:pPr>
              <a:defRPr/>
            </a:pPr>
            <a:endParaRPr lang="fr-CI"/>
          </a:p>
        </p:txBody>
      </p:sp>
      <p:sp>
        <p:nvSpPr>
          <p:cNvPr id="9" name="Rectangle 5"/>
          <p:cNvSpPr>
            <a:spLocks noGrp="1" noChangeArrowheads="1"/>
          </p:cNvSpPr>
          <p:nvPr>
            <p:ph type="sldNum" idx="12"/>
          </p:nvPr>
        </p:nvSpPr>
        <p:spPr>
          <a:ln/>
        </p:spPr>
        <p:txBody>
          <a:bodyPr/>
          <a:lstStyle>
            <a:lvl1pPr>
              <a:defRPr/>
            </a:lvl1pPr>
          </a:lstStyle>
          <a:p>
            <a:pPr>
              <a:defRPr/>
            </a:pPr>
            <a:fld id="{86947118-3A8D-2841-9386-679EC4DB8E9D}" type="slidenum">
              <a:rPr lang="fr-CI"/>
              <a:pPr>
                <a:defRPr/>
              </a:pPr>
              <a:t>‹N°›</a:t>
            </a:fld>
            <a:endParaRPr lang="fr-CI"/>
          </a:p>
        </p:txBody>
      </p:sp>
    </p:spTree>
    <p:extLst>
      <p:ext uri="{BB962C8B-B14F-4D97-AF65-F5344CB8AC3E}">
        <p14:creationId xmlns:p14="http://schemas.microsoft.com/office/powerpoint/2010/main" val="22388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fr-CI"/>
          </a:p>
        </p:txBody>
      </p:sp>
      <p:sp>
        <p:nvSpPr>
          <p:cNvPr id="4" name="Rectangle 4"/>
          <p:cNvSpPr>
            <a:spLocks noGrp="1" noChangeArrowheads="1"/>
          </p:cNvSpPr>
          <p:nvPr>
            <p:ph type="ftr" idx="11"/>
          </p:nvPr>
        </p:nvSpPr>
        <p:spPr>
          <a:ln/>
        </p:spPr>
        <p:txBody>
          <a:bodyPr/>
          <a:lstStyle>
            <a:lvl1pPr>
              <a:defRPr/>
            </a:lvl1pPr>
          </a:lstStyle>
          <a:p>
            <a:pPr>
              <a:defRPr/>
            </a:pPr>
            <a:endParaRPr lang="fr-CI"/>
          </a:p>
        </p:txBody>
      </p:sp>
      <p:sp>
        <p:nvSpPr>
          <p:cNvPr id="5" name="Rectangle 5"/>
          <p:cNvSpPr>
            <a:spLocks noGrp="1" noChangeArrowheads="1"/>
          </p:cNvSpPr>
          <p:nvPr>
            <p:ph type="sldNum" idx="12"/>
          </p:nvPr>
        </p:nvSpPr>
        <p:spPr>
          <a:ln/>
        </p:spPr>
        <p:txBody>
          <a:bodyPr/>
          <a:lstStyle>
            <a:lvl1pPr>
              <a:defRPr/>
            </a:lvl1pPr>
          </a:lstStyle>
          <a:p>
            <a:pPr>
              <a:defRPr/>
            </a:pPr>
            <a:fld id="{911032BB-53EF-754E-9438-B9CEB5DD4161}" type="slidenum">
              <a:rPr lang="fr-CI"/>
              <a:pPr>
                <a:defRPr/>
              </a:pPr>
              <a:t>‹N°›</a:t>
            </a:fld>
            <a:endParaRPr lang="fr-CI"/>
          </a:p>
        </p:txBody>
      </p:sp>
    </p:spTree>
    <p:extLst>
      <p:ext uri="{BB962C8B-B14F-4D97-AF65-F5344CB8AC3E}">
        <p14:creationId xmlns:p14="http://schemas.microsoft.com/office/powerpoint/2010/main" val="31744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CI"/>
          </a:p>
        </p:txBody>
      </p:sp>
      <p:sp>
        <p:nvSpPr>
          <p:cNvPr id="3" name="Rectangle 4"/>
          <p:cNvSpPr>
            <a:spLocks noGrp="1" noChangeArrowheads="1"/>
          </p:cNvSpPr>
          <p:nvPr>
            <p:ph type="ftr" idx="11"/>
          </p:nvPr>
        </p:nvSpPr>
        <p:spPr>
          <a:ln/>
        </p:spPr>
        <p:txBody>
          <a:bodyPr/>
          <a:lstStyle>
            <a:lvl1pPr>
              <a:defRPr/>
            </a:lvl1pPr>
          </a:lstStyle>
          <a:p>
            <a:pPr>
              <a:defRPr/>
            </a:pPr>
            <a:endParaRPr lang="fr-CI"/>
          </a:p>
        </p:txBody>
      </p:sp>
      <p:sp>
        <p:nvSpPr>
          <p:cNvPr id="4" name="Rectangle 5"/>
          <p:cNvSpPr>
            <a:spLocks noGrp="1" noChangeArrowheads="1"/>
          </p:cNvSpPr>
          <p:nvPr>
            <p:ph type="sldNum" idx="12"/>
          </p:nvPr>
        </p:nvSpPr>
        <p:spPr>
          <a:ln/>
        </p:spPr>
        <p:txBody>
          <a:bodyPr/>
          <a:lstStyle>
            <a:lvl1pPr>
              <a:defRPr/>
            </a:lvl1pPr>
          </a:lstStyle>
          <a:p>
            <a:pPr>
              <a:defRPr/>
            </a:pPr>
            <a:fld id="{6043B08F-9445-954D-B6F3-0FB32ECE4961}" type="slidenum">
              <a:rPr lang="fr-CI"/>
              <a:pPr>
                <a:defRPr/>
              </a:pPr>
              <a:t>‹N°›</a:t>
            </a:fld>
            <a:endParaRPr lang="fr-CI"/>
          </a:p>
        </p:txBody>
      </p:sp>
    </p:spTree>
    <p:extLst>
      <p:ext uri="{BB962C8B-B14F-4D97-AF65-F5344CB8AC3E}">
        <p14:creationId xmlns:p14="http://schemas.microsoft.com/office/powerpoint/2010/main" val="235728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425450"/>
            <a:ext cx="2489200" cy="1811338"/>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2957513" y="425450"/>
            <a:ext cx="4227512" cy="9124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377825" y="2236788"/>
            <a:ext cx="2489200" cy="7313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CI"/>
          </a:p>
        </p:txBody>
      </p:sp>
      <p:sp>
        <p:nvSpPr>
          <p:cNvPr id="6" name="Rectangle 4"/>
          <p:cNvSpPr>
            <a:spLocks noGrp="1" noChangeArrowheads="1"/>
          </p:cNvSpPr>
          <p:nvPr>
            <p:ph type="ftr" idx="11"/>
          </p:nvPr>
        </p:nvSpPr>
        <p:spPr>
          <a:ln/>
        </p:spPr>
        <p:txBody>
          <a:bodyPr/>
          <a:lstStyle>
            <a:lvl1pPr>
              <a:defRPr/>
            </a:lvl1pPr>
          </a:lstStyle>
          <a:p>
            <a:pPr>
              <a:defRPr/>
            </a:pPr>
            <a:endParaRPr lang="fr-CI"/>
          </a:p>
        </p:txBody>
      </p:sp>
      <p:sp>
        <p:nvSpPr>
          <p:cNvPr id="7" name="Rectangle 5"/>
          <p:cNvSpPr>
            <a:spLocks noGrp="1" noChangeArrowheads="1"/>
          </p:cNvSpPr>
          <p:nvPr>
            <p:ph type="sldNum" idx="12"/>
          </p:nvPr>
        </p:nvSpPr>
        <p:spPr>
          <a:ln/>
        </p:spPr>
        <p:txBody>
          <a:bodyPr/>
          <a:lstStyle>
            <a:lvl1pPr>
              <a:defRPr/>
            </a:lvl1pPr>
          </a:lstStyle>
          <a:p>
            <a:pPr>
              <a:defRPr/>
            </a:pPr>
            <a:fld id="{AD19A7F4-C1D5-134B-95CD-757B7E0F7C21}" type="slidenum">
              <a:rPr lang="fr-CI"/>
              <a:pPr>
                <a:defRPr/>
              </a:pPr>
              <a:t>‹N°›</a:t>
            </a:fld>
            <a:endParaRPr lang="fr-CI"/>
          </a:p>
        </p:txBody>
      </p:sp>
    </p:spTree>
    <p:extLst>
      <p:ext uri="{BB962C8B-B14F-4D97-AF65-F5344CB8AC3E}">
        <p14:creationId xmlns:p14="http://schemas.microsoft.com/office/powerpoint/2010/main" val="379110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7485063"/>
            <a:ext cx="4537075" cy="882650"/>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482725" y="955675"/>
            <a:ext cx="4537075"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82725" y="8367713"/>
            <a:ext cx="4537075" cy="12557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CI"/>
          </a:p>
        </p:txBody>
      </p:sp>
      <p:sp>
        <p:nvSpPr>
          <p:cNvPr id="6" name="Rectangle 4"/>
          <p:cNvSpPr>
            <a:spLocks noGrp="1" noChangeArrowheads="1"/>
          </p:cNvSpPr>
          <p:nvPr>
            <p:ph type="ftr" idx="11"/>
          </p:nvPr>
        </p:nvSpPr>
        <p:spPr>
          <a:ln/>
        </p:spPr>
        <p:txBody>
          <a:bodyPr/>
          <a:lstStyle>
            <a:lvl1pPr>
              <a:defRPr/>
            </a:lvl1pPr>
          </a:lstStyle>
          <a:p>
            <a:pPr>
              <a:defRPr/>
            </a:pPr>
            <a:endParaRPr lang="fr-CI"/>
          </a:p>
        </p:txBody>
      </p:sp>
      <p:sp>
        <p:nvSpPr>
          <p:cNvPr id="7" name="Rectangle 5"/>
          <p:cNvSpPr>
            <a:spLocks noGrp="1" noChangeArrowheads="1"/>
          </p:cNvSpPr>
          <p:nvPr>
            <p:ph type="sldNum" idx="12"/>
          </p:nvPr>
        </p:nvSpPr>
        <p:spPr>
          <a:ln/>
        </p:spPr>
        <p:txBody>
          <a:bodyPr/>
          <a:lstStyle>
            <a:lvl1pPr>
              <a:defRPr/>
            </a:lvl1pPr>
          </a:lstStyle>
          <a:p>
            <a:pPr>
              <a:defRPr/>
            </a:pPr>
            <a:fld id="{B18D1BFF-F0A2-464B-BEAE-EF2FF64832AC}" type="slidenum">
              <a:rPr lang="fr-CI"/>
              <a:pPr>
                <a:defRPr/>
              </a:pPr>
              <a:t>‹N°›</a:t>
            </a:fld>
            <a:endParaRPr lang="fr-CI"/>
          </a:p>
        </p:txBody>
      </p:sp>
    </p:spTree>
    <p:extLst>
      <p:ext uri="{BB962C8B-B14F-4D97-AF65-F5344CB8AC3E}">
        <p14:creationId xmlns:p14="http://schemas.microsoft.com/office/powerpoint/2010/main" val="28397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41338" y="592138"/>
            <a:ext cx="6470650" cy="171767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ctr" anchorCtr="0" compatLnSpc="1">
            <a:prstTxWarp prst="textNoShape">
              <a:avLst/>
            </a:prstTxWarp>
          </a:bodyPr>
          <a:lstStyle/>
          <a:p>
            <a:pPr lvl="0"/>
            <a:r>
              <a:rPr lang="en-GB"/>
              <a:t>Cliquez pour éditer le format du texte-titre</a:t>
            </a:r>
          </a:p>
        </p:txBody>
      </p:sp>
      <p:sp>
        <p:nvSpPr>
          <p:cNvPr id="1026" name="Rectangle 2"/>
          <p:cNvSpPr>
            <a:spLocks noGrp="1" noChangeArrowheads="1"/>
          </p:cNvSpPr>
          <p:nvPr>
            <p:ph type="body" idx="1"/>
          </p:nvPr>
        </p:nvSpPr>
        <p:spPr bwMode="auto">
          <a:xfrm>
            <a:off x="541338" y="2597150"/>
            <a:ext cx="6470650" cy="68072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28080" rIns="0" bIns="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
        <p:nvSpPr>
          <p:cNvPr id="1027" name="Rectangle 3"/>
          <p:cNvSpPr>
            <a:spLocks noGrp="1" noChangeArrowheads="1"/>
          </p:cNvSpPr>
          <p:nvPr>
            <p:ph type="dt"/>
          </p:nvPr>
        </p:nvSpPr>
        <p:spPr bwMode="auto">
          <a:xfrm>
            <a:off x="541338" y="9586913"/>
            <a:ext cx="1670050" cy="7048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cs typeface="Arial Unicode MS" charset="0"/>
              </a:defRPr>
            </a:lvl1pPr>
          </a:lstStyle>
          <a:p>
            <a:pPr>
              <a:defRPr/>
            </a:pPr>
            <a:endParaRPr lang="fr-CI"/>
          </a:p>
        </p:txBody>
      </p:sp>
      <p:sp>
        <p:nvSpPr>
          <p:cNvPr id="1028" name="Rectangle 4"/>
          <p:cNvSpPr>
            <a:spLocks noGrp="1" noChangeArrowheads="1"/>
          </p:cNvSpPr>
          <p:nvPr>
            <p:ph type="ftr"/>
          </p:nvPr>
        </p:nvSpPr>
        <p:spPr bwMode="auto">
          <a:xfrm>
            <a:off x="2643188" y="9586913"/>
            <a:ext cx="2274887" cy="7048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cs typeface="Arial Unicode MS" charset="0"/>
              </a:defRPr>
            </a:lvl1pPr>
          </a:lstStyle>
          <a:p>
            <a:pPr>
              <a:defRPr/>
            </a:pPr>
            <a:endParaRPr lang="fr-CI"/>
          </a:p>
        </p:txBody>
      </p:sp>
      <p:sp>
        <p:nvSpPr>
          <p:cNvPr id="1029" name="Rectangle 5"/>
          <p:cNvSpPr>
            <a:spLocks noGrp="1" noChangeArrowheads="1"/>
          </p:cNvSpPr>
          <p:nvPr>
            <p:ph type="sldNum"/>
          </p:nvPr>
        </p:nvSpPr>
        <p:spPr bwMode="auto">
          <a:xfrm>
            <a:off x="5341938" y="9586913"/>
            <a:ext cx="1670050" cy="70485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cs typeface="Arial Unicode MS" charset="0"/>
              </a:defRPr>
            </a:lvl1pPr>
          </a:lstStyle>
          <a:p>
            <a:pPr>
              <a:defRPr/>
            </a:pPr>
            <a:fld id="{7C8F31D2-02B7-C848-BBC8-EAD547DD209F}" type="slidenum">
              <a:rPr lang="fr-CI"/>
              <a:pPr>
                <a:defRPr/>
              </a:pPr>
              <a:t>‹N°›</a:t>
            </a:fld>
            <a:endParaRPr lang="fr-C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109538" y="6498034"/>
            <a:ext cx="2375743" cy="360040"/>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3- DTK-GPMCC and DTK-DIVA software</a:t>
            </a:r>
          </a:p>
        </p:txBody>
      </p:sp>
      <p:grpSp>
        <p:nvGrpSpPr>
          <p:cNvPr id="14342" name="Group 4"/>
          <p:cNvGrpSpPr>
            <a:grpSpLocks/>
          </p:cNvGrpSpPr>
          <p:nvPr/>
        </p:nvGrpSpPr>
        <p:grpSpPr bwMode="auto">
          <a:xfrm>
            <a:off x="0" y="233363"/>
            <a:ext cx="1405160" cy="1008088"/>
            <a:chOff x="-551" y="233338"/>
            <a:chExt cx="1481253" cy="1008088"/>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8" y="233338"/>
              <a:ext cx="1370569" cy="86518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sp>
          <p:nvSpPr>
            <p:cNvPr id="3082" name="Text Box 10"/>
            <p:cNvSpPr txBox="1">
              <a:spLocks noChangeArrowheads="1"/>
            </p:cNvSpPr>
            <p:nvPr/>
          </p:nvSpPr>
          <p:spPr bwMode="auto">
            <a:xfrm>
              <a:off x="-551" y="1025402"/>
              <a:ext cx="1481253" cy="216024"/>
            </a:xfrm>
            <a:prstGeom prst="rect">
              <a:avLst/>
            </a:prstGeom>
            <a:solidFill>
              <a:srgbClr val="FFFFFF"/>
            </a:solidFill>
            <a:ln>
              <a:noFill/>
            </a:ln>
            <a:effectLst/>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buClrTx/>
                <a:buFontTx/>
                <a:buNone/>
                <a:defRPr/>
              </a:pPr>
              <a:r>
                <a:rPr lang="fr-CI" sz="700" dirty="0"/>
                <a:t>Geophysical Station of LAMTO</a:t>
              </a:r>
            </a:p>
          </p:txBody>
        </p:sp>
      </p:grpSp>
      <p:sp>
        <p:nvSpPr>
          <p:cNvPr id="3092" name="Text Box 20"/>
          <p:cNvSpPr txBox="1">
            <a:spLocks noChangeArrowheads="1"/>
          </p:cNvSpPr>
          <p:nvPr/>
        </p:nvSpPr>
        <p:spPr bwMode="auto">
          <a:xfrm>
            <a:off x="109538" y="4913858"/>
            <a:ext cx="2375743" cy="288032"/>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2- Data and methods</a:t>
            </a:r>
          </a:p>
        </p:txBody>
      </p:sp>
      <p:sp>
        <p:nvSpPr>
          <p:cNvPr id="43" name="Text Box 4"/>
          <p:cNvSpPr txBox="1">
            <a:spLocks noChangeArrowheads="1"/>
          </p:cNvSpPr>
          <p:nvPr/>
        </p:nvSpPr>
        <p:spPr bwMode="auto">
          <a:xfrm>
            <a:off x="109018" y="2752725"/>
            <a:ext cx="2376264" cy="288925"/>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1000" b="1" i="1" dirty="0">
                <a:solidFill>
                  <a:srgbClr val="000099"/>
                </a:solidFill>
                <a:effectLst>
                  <a:outerShdw blurRad="38100" dist="38100" dir="2700000" algn="tl">
                    <a:srgbClr val="000000"/>
                  </a:outerShdw>
                </a:effectLst>
                <a:cs typeface="ArialMT" charset="0"/>
              </a:rPr>
              <a:t>1- Introduction</a:t>
            </a:r>
          </a:p>
        </p:txBody>
      </p:sp>
      <p:sp>
        <p:nvSpPr>
          <p:cNvPr id="3" name="Rectangle 2"/>
          <p:cNvSpPr/>
          <p:nvPr/>
        </p:nvSpPr>
        <p:spPr>
          <a:xfrm>
            <a:off x="109538" y="1658830"/>
            <a:ext cx="7343775" cy="908262"/>
          </a:xfrm>
          <a:prstGeom prst="rect">
            <a:avLst/>
          </a:prstGeom>
          <a:solidFill>
            <a:srgbClr val="FFFF00"/>
          </a:solidFill>
        </p:spPr>
        <p:txBody>
          <a:bodyPr>
            <a:spAutoFit/>
          </a:bodyPr>
          <a:lstStyle/>
          <a:p>
            <a:r>
              <a:rPr lang="fr-BE" sz="900" b="1" i="1" dirty="0">
                <a:solidFill>
                  <a:srgbClr val="000099"/>
                </a:solidFill>
                <a:effectLst>
                  <a:outerShdw blurRad="38100" dist="38100" dir="2700000" algn="tl">
                    <a:srgbClr val="000000"/>
                  </a:outerShdw>
                </a:effectLst>
              </a:rPr>
              <a:t>Abstract : </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Côte d’Ivoire NDC and PTS have installed a portable infrasound network (I68CI) from mid-January to December 2018 in the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Comoé</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National Park located Northeast Côte d’Ivoire. This mobile station includes 4 sensors and use MB3d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microbarometers</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with 50 Hz sampling frequency. The main objective of this one-year deployment is to better understand and characterize regional infrasound sources.</a:t>
            </a:r>
            <a:r>
              <a:rPr lang="fr-CI" sz="800" i="1"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 </a:t>
            </a:r>
          </a:p>
          <a:p>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Some regional and local infrasound sources are detected with combination of both the mobile array (I68CI) et fixed array (I17CI). Among these sources, we note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Mbembele</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(Mali) and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Tongon</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(Cote d’Ivoire) mines activities. Hydroelectric power dams (Buyo,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Soubré</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and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Taabo</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activities are also detected in Cote d’Ivoire.</a:t>
            </a:r>
            <a:endParaRPr lang="fr-CI"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r>
              <a:rPr lang="en-US" sz="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split characteristics of the tropical Mesoscale Convective System (MCS) of April 9, 2018 in northern Ghana is also investigated using the mobile array (I68CI) measured </a:t>
            </a:r>
            <a:r>
              <a:rPr lang="en-US" sz="800"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data</a:t>
            </a:r>
            <a:r>
              <a:rPr lang="en-US" sz="800" b="0" i="1" u="none" strike="noStrike" dirty="0">
                <a:solidFill>
                  <a:schemeClr val="tx1"/>
                </a:solidFill>
                <a:effectLst/>
                <a:latin typeface="Times New Roman" panose="02020603050405020304" pitchFamily="18" charset="0"/>
                <a:cs typeface="Times New Roman" panose="02020603050405020304" pitchFamily="18" charset="0"/>
              </a:rPr>
              <a:t>.</a:t>
            </a:r>
            <a:endParaRPr lang="en-US" sz="800" i="1" dirty="0">
              <a:solidFill>
                <a:schemeClr val="tx1"/>
              </a:solidFill>
              <a:latin typeface="Times New Roman" panose="02020603050405020304" pitchFamily="18" charset="0"/>
              <a:cs typeface="Times New Roman" panose="02020603050405020304" pitchFamily="18" charset="0"/>
            </a:endParaRPr>
          </a:p>
        </p:txBody>
      </p:sp>
      <p:sp>
        <p:nvSpPr>
          <p:cNvPr id="52" name="Text Box 7"/>
          <p:cNvSpPr txBox="1">
            <a:spLocks noChangeArrowheads="1"/>
          </p:cNvSpPr>
          <p:nvPr/>
        </p:nvSpPr>
        <p:spPr bwMode="auto">
          <a:xfrm>
            <a:off x="37010" y="2897634"/>
            <a:ext cx="2520280" cy="1871514"/>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504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just"/>
            <a:endParaRPr lang="en-US" sz="700" dirty="0">
              <a:latin typeface="Times New Roman" charset="0"/>
              <a:cs typeface="ArialMT" charset="0"/>
            </a:endParaRPr>
          </a:p>
          <a:p>
            <a:pPr algn="just"/>
            <a:r>
              <a:rPr lang="en-US" sz="700" dirty="0">
                <a:latin typeface="Times New Roman" charset="0"/>
                <a:cs typeface="ArialMT" charset="0"/>
              </a:rPr>
              <a:t>In West Africa, we note a lack of infrasound stations that could allow improvement of events localization with I17CI (Côte d’Ivoire). </a:t>
            </a:r>
          </a:p>
          <a:p>
            <a:pPr algn="just"/>
            <a:endParaRPr lang="en-GB" sz="700" dirty="0">
              <a:latin typeface="Times New Roman" charset="0"/>
              <a:cs typeface="ArialMT" charset="0"/>
            </a:endParaRPr>
          </a:p>
          <a:p>
            <a:pPr algn="just"/>
            <a:r>
              <a:rPr lang="en-GB" sz="700" dirty="0">
                <a:latin typeface="Times New Roman" charset="0"/>
                <a:cs typeface="ArialMT" charset="0"/>
              </a:rPr>
              <a:t>I17CI detection seems to be dominated by regional infrasound sources, while the IDC bulletins contain a limited number of events for the region.</a:t>
            </a:r>
          </a:p>
          <a:p>
            <a:pPr algn="just"/>
            <a:endParaRPr lang="en-GB" sz="700" dirty="0">
              <a:latin typeface="Times New Roman" charset="0"/>
              <a:cs typeface="ArialMT" charset="0"/>
            </a:endParaRPr>
          </a:p>
          <a:p>
            <a:pPr algn="just"/>
            <a:r>
              <a:rPr lang="en-GB" sz="700" dirty="0">
                <a:latin typeface="Times New Roman" charset="0"/>
                <a:cs typeface="ArialMT" charset="0"/>
              </a:rPr>
              <a:t>The portable array (I68CI) helps to distinguish local and regional infrasound sources in the I17CI detection bulletins</a:t>
            </a:r>
            <a:r>
              <a:rPr lang="en-US" sz="700" dirty="0">
                <a:latin typeface="Times New Roman"/>
                <a:cs typeface="Times New Roman"/>
              </a:rPr>
              <a:t>. Infrasound emission sources over West Africa are multiple (gravity waves, microbaroms, mines, thunderstorms, </a:t>
            </a:r>
            <a:r>
              <a:rPr lang="en-US" sz="700" dirty="0" err="1">
                <a:latin typeface="Times New Roman"/>
                <a:cs typeface="Times New Roman"/>
              </a:rPr>
              <a:t>etc</a:t>
            </a:r>
            <a:r>
              <a:rPr lang="en-US" sz="700" dirty="0">
                <a:latin typeface="Times New Roman"/>
                <a:cs typeface="Times New Roman"/>
              </a:rPr>
              <a:t>…)</a:t>
            </a:r>
          </a:p>
          <a:p>
            <a:pPr algn="just"/>
            <a:r>
              <a:rPr lang="en-US" sz="700" dirty="0">
                <a:latin typeface="Times New Roman"/>
                <a:cs typeface="Times New Roman"/>
              </a:rPr>
              <a:t> </a:t>
            </a:r>
          </a:p>
          <a:p>
            <a:pPr algn="just"/>
            <a:r>
              <a:rPr lang="en-US" sz="700" dirty="0">
                <a:latin typeface="Times New Roman"/>
                <a:cs typeface="Times New Roman"/>
              </a:rPr>
              <a:t>In this work, we propose to analyze the origin of some local and regional infrasound sources </a:t>
            </a:r>
            <a:r>
              <a:rPr lang="en-US" sz="700">
                <a:latin typeface="Times New Roman"/>
                <a:cs typeface="Times New Roman"/>
              </a:rPr>
              <a:t>detected by I17CI and </a:t>
            </a:r>
            <a:r>
              <a:rPr lang="en-US" sz="700" dirty="0">
                <a:latin typeface="Times New Roman"/>
                <a:cs typeface="Times New Roman"/>
              </a:rPr>
              <a:t>the portable array I68CI located in the North-East of Cote d’Ivoire over twelve (12) months deployment in 2018</a:t>
            </a:r>
            <a:r>
              <a:rPr lang="en-GB" sz="700" dirty="0">
                <a:effectLst/>
                <a:latin typeface="Times New Roman" panose="02020603050405020304" pitchFamily="18" charset="0"/>
                <a:ea typeface="Times New Roman" panose="02020603050405020304" pitchFamily="18" charset="0"/>
              </a:rPr>
              <a:t>.</a:t>
            </a:r>
            <a:endParaRPr lang="en-US" sz="700" dirty="0">
              <a:latin typeface="Times New Roman"/>
              <a:cs typeface="Times New Roman"/>
            </a:endParaRPr>
          </a:p>
        </p:txBody>
      </p:sp>
      <p:pic>
        <p:nvPicPr>
          <p:cNvPr id="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6791" y="17314"/>
            <a:ext cx="1289050" cy="12366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6" name="Text Box 7"/>
          <p:cNvSpPr txBox="1">
            <a:spLocks noChangeArrowheads="1"/>
          </p:cNvSpPr>
          <p:nvPr/>
        </p:nvSpPr>
        <p:spPr bwMode="auto">
          <a:xfrm>
            <a:off x="37009" y="5202634"/>
            <a:ext cx="2448272" cy="12954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504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171450" indent="-171450" algn="just">
              <a:buFont typeface="Wingdings" charset="2"/>
              <a:buChar char="Ø"/>
              <a:defRPr/>
            </a:pPr>
            <a:r>
              <a:rPr lang="en-US" sz="700" dirty="0">
                <a:latin typeface="Times New Roman"/>
                <a:cs typeface="Times New Roman"/>
              </a:rPr>
              <a:t>The data used for this work come from CTBTO I17CI and  portable array (168CI) from January to June 2018. The data processing is  divided in  three frequency bands : </a:t>
            </a:r>
            <a:r>
              <a:rPr lang="en-US" sz="700" dirty="0">
                <a:solidFill>
                  <a:srgbClr val="FF0000"/>
                </a:solidFill>
                <a:latin typeface="Times New Roman"/>
                <a:cs typeface="Times New Roman"/>
              </a:rPr>
              <a:t>[0.1Hz - 1Hz] for the distant detections,</a:t>
            </a:r>
            <a:r>
              <a:rPr lang="en-US" sz="700" dirty="0">
                <a:latin typeface="Times New Roman"/>
                <a:cs typeface="Times New Roman"/>
              </a:rPr>
              <a:t> </a:t>
            </a:r>
            <a:r>
              <a:rPr lang="en-US" sz="700" dirty="0">
                <a:solidFill>
                  <a:srgbClr val="0000FF"/>
                </a:solidFill>
                <a:latin typeface="Times New Roman"/>
                <a:cs typeface="Times New Roman"/>
              </a:rPr>
              <a:t>[0.5Hz - 2.5Hz] for the regional detections </a:t>
            </a:r>
            <a:r>
              <a:rPr lang="en-US" sz="700" dirty="0">
                <a:latin typeface="Times New Roman"/>
                <a:cs typeface="Times New Roman"/>
              </a:rPr>
              <a:t>and [</a:t>
            </a:r>
            <a:r>
              <a:rPr lang="en-US" sz="700" dirty="0">
                <a:solidFill>
                  <a:schemeClr val="accent1">
                    <a:lumMod val="50000"/>
                  </a:schemeClr>
                </a:solidFill>
                <a:latin typeface="Times New Roman"/>
                <a:cs typeface="Times New Roman"/>
              </a:rPr>
              <a:t>2Hz - 4Hz] for the local detections</a:t>
            </a:r>
            <a:r>
              <a:rPr lang="en-US" sz="700" dirty="0">
                <a:latin typeface="Times New Roman"/>
                <a:cs typeface="Times New Roman"/>
              </a:rPr>
              <a:t> </a:t>
            </a:r>
          </a:p>
          <a:p>
            <a:pPr algn="just">
              <a:defRPr/>
            </a:pPr>
            <a:endParaRPr lang="en-US" sz="700" dirty="0">
              <a:latin typeface="Times New Roman"/>
              <a:cs typeface="Times New Roman"/>
            </a:endParaRPr>
          </a:p>
          <a:p>
            <a:pPr marL="171450" indent="-171450" algn="just">
              <a:buFont typeface="Wingdings" charset="2"/>
              <a:buChar char="Ø"/>
              <a:defRPr/>
            </a:pPr>
            <a:r>
              <a:rPr lang="en-US" sz="700" dirty="0">
                <a:latin typeface="Times New Roman"/>
                <a:cs typeface="Times New Roman"/>
              </a:rPr>
              <a:t>The PMCC method is to analyze the frequency content of infrasound signals. It is an automatic processing that  measures geophysical parameters of an isolated signal and  determines the characteristics and location of infrasound events </a:t>
            </a:r>
          </a:p>
          <a:p>
            <a:pPr marL="171450" indent="-171450" algn="just">
              <a:buFont typeface="Wingdings" charset="2"/>
              <a:buChar char="Ø"/>
              <a:defRPr/>
            </a:pPr>
            <a:endParaRPr lang="en-US" sz="700" dirty="0">
              <a:latin typeface="Times New Roman"/>
              <a:cs typeface="Times New Roman"/>
            </a:endParaRPr>
          </a:p>
        </p:txBody>
      </p:sp>
      <p:sp>
        <p:nvSpPr>
          <p:cNvPr id="40" name="Text Box 7"/>
          <p:cNvSpPr txBox="1">
            <a:spLocks noChangeArrowheads="1"/>
          </p:cNvSpPr>
          <p:nvPr/>
        </p:nvSpPr>
        <p:spPr bwMode="auto">
          <a:xfrm>
            <a:off x="37009" y="6862116"/>
            <a:ext cx="2448272" cy="114808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504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171450" indent="-171450" algn="just">
              <a:buFont typeface="Wingdings" charset="2"/>
              <a:buChar char="Ø"/>
              <a:defRPr/>
            </a:pPr>
            <a:r>
              <a:rPr lang="en-US" sz="700" dirty="0">
                <a:latin typeface="Times New Roman"/>
                <a:cs typeface="Times New Roman"/>
              </a:rPr>
              <a:t>The software used for data processing are  DTK-GPMCC and DTK-DIVA made available by the CTBTO. </a:t>
            </a:r>
          </a:p>
          <a:p>
            <a:pPr marL="171450" indent="-171450" algn="just">
              <a:buFont typeface="Wingdings" charset="2"/>
              <a:buChar char="Ø"/>
              <a:defRPr/>
            </a:pPr>
            <a:endParaRPr lang="en-US" sz="700" dirty="0">
              <a:latin typeface="Times New Roman"/>
              <a:cs typeface="Times New Roman"/>
            </a:endParaRPr>
          </a:p>
          <a:p>
            <a:pPr marL="171450" indent="-171450" algn="just">
              <a:buFont typeface="Wingdings" charset="2"/>
              <a:buChar char="Ø"/>
              <a:defRPr/>
            </a:pPr>
            <a:r>
              <a:rPr lang="en-US" sz="700" dirty="0">
                <a:latin typeface="Times New Roman"/>
                <a:cs typeface="Times New Roman"/>
              </a:rPr>
              <a:t>GPMCC is an interactive graphic software that visualizes and analyzes data. It processes signals in multiple formats (</a:t>
            </a:r>
            <a:r>
              <a:rPr lang="en-US" sz="700" dirty="0" err="1">
                <a:latin typeface="Times New Roman"/>
                <a:cs typeface="Times New Roman"/>
              </a:rPr>
              <a:t>wfdisc</a:t>
            </a:r>
            <a:r>
              <a:rPr lang="en-US" sz="700" dirty="0">
                <a:latin typeface="Times New Roman"/>
                <a:cs typeface="Times New Roman"/>
              </a:rPr>
              <a:t>, </a:t>
            </a:r>
            <a:r>
              <a:rPr lang="en-US" sz="700" dirty="0" err="1">
                <a:latin typeface="Times New Roman"/>
                <a:cs typeface="Times New Roman"/>
              </a:rPr>
              <a:t>Fonyx</a:t>
            </a:r>
            <a:r>
              <a:rPr lang="en-US" sz="700" dirty="0">
                <a:latin typeface="Times New Roman"/>
                <a:cs typeface="Times New Roman"/>
              </a:rPr>
              <a:t>, </a:t>
            </a:r>
            <a:r>
              <a:rPr lang="en-US" sz="700" dirty="0" err="1">
                <a:latin typeface="Times New Roman"/>
                <a:cs typeface="Times New Roman"/>
              </a:rPr>
              <a:t>miniSEED</a:t>
            </a:r>
            <a:r>
              <a:rPr lang="en-US" sz="700" dirty="0">
                <a:latin typeface="Times New Roman"/>
                <a:cs typeface="Times New Roman"/>
              </a:rPr>
              <a:t> and ASCII) and generates a bulletin at the end of treatment. </a:t>
            </a:r>
          </a:p>
          <a:p>
            <a:pPr algn="just">
              <a:defRPr/>
            </a:pPr>
            <a:endParaRPr lang="en-US" sz="700" dirty="0">
              <a:latin typeface="Times New Roman"/>
              <a:cs typeface="Times New Roman"/>
            </a:endParaRPr>
          </a:p>
          <a:p>
            <a:pPr marL="171450" indent="-171450" algn="just">
              <a:buFont typeface="Wingdings" charset="2"/>
              <a:buChar char="Ø"/>
              <a:defRPr/>
            </a:pPr>
            <a:r>
              <a:rPr lang="en-US" sz="700" dirty="0">
                <a:latin typeface="Times New Roman"/>
                <a:cs typeface="Times New Roman"/>
              </a:rPr>
              <a:t>DTK-DIVA is a visualization tool and processing Infrasound bulletins longer period. </a:t>
            </a:r>
            <a:endParaRPr lang="en-US" sz="900" dirty="0">
              <a:latin typeface="Times New Roman"/>
              <a:cs typeface="Times New Roman"/>
            </a:endParaRPr>
          </a:p>
          <a:p>
            <a:pPr marL="171450" indent="-171450" algn="just">
              <a:buFont typeface="Wingdings" charset="2"/>
              <a:buChar char="Ø"/>
              <a:defRPr/>
            </a:pPr>
            <a:endParaRPr lang="en-US" sz="900" dirty="0">
              <a:latin typeface="Times New Roman"/>
              <a:cs typeface="Times New Roman"/>
            </a:endParaRPr>
          </a:p>
        </p:txBody>
      </p:sp>
      <p:sp>
        <p:nvSpPr>
          <p:cNvPr id="56" name="Text Box 21"/>
          <p:cNvSpPr txBox="1">
            <a:spLocks noChangeArrowheads="1"/>
          </p:cNvSpPr>
          <p:nvPr/>
        </p:nvSpPr>
        <p:spPr bwMode="auto">
          <a:xfrm>
            <a:off x="2557289" y="2754312"/>
            <a:ext cx="4896544" cy="287338"/>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4- Results</a:t>
            </a:r>
          </a:p>
        </p:txBody>
      </p:sp>
      <p:sp>
        <p:nvSpPr>
          <p:cNvPr id="45" name="Text Box 3"/>
          <p:cNvSpPr txBox="1">
            <a:spLocks noChangeArrowheads="1"/>
          </p:cNvSpPr>
          <p:nvPr/>
        </p:nvSpPr>
        <p:spPr bwMode="auto">
          <a:xfrm>
            <a:off x="352425" y="1241450"/>
            <a:ext cx="6956425" cy="44227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90000" tIns="522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lnSpc>
                <a:spcPct val="100000"/>
              </a:lnSpc>
              <a:spcAft>
                <a:spcPts val="200"/>
              </a:spcAft>
            </a:pPr>
            <a:r>
              <a:rPr lang="en-GB" sz="700" b="1" dirty="0">
                <a:effectLst/>
                <a:latin typeface="Times New Roman" panose="02020603050405020304" pitchFamily="18" charset="0"/>
                <a:ea typeface="Calibri" panose="020F0502020204030204" pitchFamily="34" charset="0"/>
                <a:cs typeface="Times New Roman" panose="02020603050405020304" pitchFamily="18" charset="0"/>
              </a:rPr>
              <a:t>K. Benjamin KOUASSI</a:t>
            </a:r>
            <a:r>
              <a:rPr lang="en-GB" sz="7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GB" sz="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00" b="1" dirty="0" err="1">
                <a:effectLst/>
                <a:latin typeface="Times New Roman" panose="02020603050405020304" pitchFamily="18" charset="0"/>
                <a:ea typeface="Calibri" panose="020F0502020204030204" pitchFamily="34" charset="0"/>
                <a:cs typeface="Times New Roman" panose="02020603050405020304" pitchFamily="18" charset="0"/>
              </a:rPr>
              <a:t>Fidele</a:t>
            </a:r>
            <a:r>
              <a:rPr lang="en-GB" sz="700" b="1" dirty="0">
                <a:effectLst/>
                <a:latin typeface="Times New Roman" panose="02020603050405020304" pitchFamily="18" charset="0"/>
                <a:ea typeface="Calibri" panose="020F0502020204030204" pitchFamily="34" charset="0"/>
                <a:cs typeface="Times New Roman" panose="02020603050405020304" pitchFamily="18" charset="0"/>
              </a:rPr>
              <a:t> YOROBA</a:t>
            </a:r>
            <a:r>
              <a:rPr lang="en-GB" sz="7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GB" sz="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00" b="1" dirty="0" err="1">
                <a:effectLst/>
                <a:latin typeface="Times New Roman" panose="02020603050405020304" pitchFamily="18" charset="0"/>
                <a:ea typeface="Calibri" panose="020F0502020204030204" pitchFamily="34" charset="0"/>
                <a:cs typeface="Times New Roman" panose="02020603050405020304" pitchFamily="18" charset="0"/>
              </a:rPr>
              <a:t>Adama</a:t>
            </a:r>
            <a:r>
              <a:rPr lang="en-GB" sz="700" b="1" dirty="0">
                <a:effectLst/>
                <a:latin typeface="Times New Roman" panose="02020603050405020304" pitchFamily="18" charset="0"/>
                <a:ea typeface="Calibri" panose="020F0502020204030204" pitchFamily="34" charset="0"/>
                <a:cs typeface="Times New Roman" panose="02020603050405020304" pitchFamily="18" charset="0"/>
              </a:rPr>
              <a:t> DIAWARA</a:t>
            </a:r>
            <a:r>
              <a:rPr lang="en-GB" sz="7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fr-CI" sz="7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500" b="1"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LAboratoire des Sciences de la Matière, de l'Environnement et de l'Energie Solaire</a:t>
            </a:r>
            <a:r>
              <a:rPr lang="fr-FR" sz="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(LASMES), UFR-SSMT, </a:t>
            </a:r>
            <a:r>
              <a:rPr lang="fr-FR" sz="500" i="1" dirty="0" err="1">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 FHB, 22 BP 582 Abidjan 22, Côte d’Ivoire.</a:t>
            </a:r>
            <a:endParaRPr lang="fr-CI" sz="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500" i="1" baseline="30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Station </a:t>
            </a:r>
            <a:r>
              <a:rPr lang="fr-FR" sz="500" i="1" dirty="0" err="1">
                <a:effectLst/>
                <a:latin typeface="Times New Roman" panose="02020603050405020304" pitchFamily="18" charset="0"/>
                <a:ea typeface="Times New Roman" panose="02020603050405020304" pitchFamily="18" charset="0"/>
                <a:cs typeface="Times New Roman" panose="02020603050405020304" pitchFamily="18" charset="0"/>
              </a:rPr>
              <a:t>Geophysique</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fr-FR" sz="500" i="1" dirty="0" err="1">
                <a:effectLst/>
                <a:latin typeface="Times New Roman" panose="02020603050405020304" pitchFamily="18" charset="0"/>
                <a:ea typeface="Times New Roman" panose="02020603050405020304" pitchFamily="18" charset="0"/>
                <a:cs typeface="Times New Roman" panose="02020603050405020304" pitchFamily="18" charset="0"/>
              </a:rPr>
              <a:t>Lamto</a:t>
            </a:r>
            <a:r>
              <a:rPr lang="fr-FR" sz="500" i="1" dirty="0">
                <a:effectLst/>
                <a:latin typeface="Times New Roman" panose="02020603050405020304" pitchFamily="18" charset="0"/>
                <a:ea typeface="Times New Roman" panose="02020603050405020304" pitchFamily="18" charset="0"/>
                <a:cs typeface="Times New Roman" panose="02020603050405020304" pitchFamily="18" charset="0"/>
              </a:rPr>
              <a:t>, BP 31 N’Douci, Cote d’Ivoire</a:t>
            </a:r>
          </a:p>
          <a:p>
            <a:pPr algn="ctr"/>
            <a:endParaRPr lang="fr-CI" sz="500" dirty="0">
              <a:effectLst/>
              <a:latin typeface="Times New Roman" panose="02020603050405020304" pitchFamily="18" charset="0"/>
              <a:ea typeface="Times New Roman" panose="02020603050405020304" pitchFamily="18" charset="0"/>
            </a:endParaRPr>
          </a:p>
        </p:txBody>
      </p:sp>
      <p:sp>
        <p:nvSpPr>
          <p:cNvPr id="46" name="Text Box 2"/>
          <p:cNvSpPr txBox="1">
            <a:spLocks noChangeArrowheads="1"/>
          </p:cNvSpPr>
          <p:nvPr/>
        </p:nvSpPr>
        <p:spPr bwMode="auto">
          <a:xfrm>
            <a:off x="1343025" y="88900"/>
            <a:ext cx="4953000" cy="1142206"/>
          </a:xfrm>
          <a:prstGeom prst="rect">
            <a:avLst/>
          </a:prstGeom>
          <a:solidFill>
            <a:srgbClr val="0066CC"/>
          </a:solidFill>
          <a:ln>
            <a:noFill/>
          </a:ln>
          <a:effectLst/>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62640" rIns="90000" bIns="45000">
            <a:prstTxWarp prst="textNoShape">
              <a:avLst/>
            </a:prstTxWarp>
          </a:bodyPr>
          <a:lstStyle/>
          <a:p>
            <a:pPr algn="ctr"/>
            <a:r>
              <a:rPr lang="en-US" sz="1800" b="1" dirty="0">
                <a:effectLst/>
                <a:latin typeface="Cambria" panose="02040503050406030204" pitchFamily="18" charset="0"/>
                <a:ea typeface="MS Mincho" panose="02020609040205080304" pitchFamily="49" charset="-128"/>
                <a:cs typeface="Times New Roman" panose="02020603050405020304" pitchFamily="18" charset="0"/>
              </a:rPr>
              <a:t>IMS Portable infrasound array in Côte d’Ivoire: </a:t>
            </a:r>
          </a:p>
          <a:p>
            <a:pPr algn="ctr"/>
            <a:r>
              <a:rPr lang="en-US" sz="1800" b="1" dirty="0">
                <a:effectLst/>
                <a:latin typeface="Cambria" panose="02040503050406030204" pitchFamily="18" charset="0"/>
                <a:ea typeface="MS Mincho" panose="02020609040205080304" pitchFamily="49" charset="-128"/>
                <a:cs typeface="Times New Roman" panose="02020603050405020304" pitchFamily="18" charset="0"/>
              </a:rPr>
              <a:t>opportunity to study local and regional infrasound sources</a:t>
            </a:r>
            <a:endParaRPr lang="fr-CI"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Title 1">
            <a:extLst>
              <a:ext uri="{FF2B5EF4-FFF2-40B4-BE49-F238E27FC236}">
                <a16:creationId xmlns:a16="http://schemas.microsoft.com/office/drawing/2014/main" id="{F7B9ED83-A7C5-8414-8B19-46D930E45BAA}"/>
              </a:ext>
            </a:extLst>
          </p:cNvPr>
          <p:cNvSpPr txBox="1">
            <a:spLocks/>
          </p:cNvSpPr>
          <p:nvPr/>
        </p:nvSpPr>
        <p:spPr bwMode="auto">
          <a:xfrm>
            <a:off x="47625" y="9882335"/>
            <a:ext cx="2437656" cy="792163"/>
          </a:xfrm>
          <a:prstGeom prst="rect">
            <a:avLst/>
          </a:prstGeom>
          <a:solidFill>
            <a:schemeClr val="accent5">
              <a:lumMod val="60000"/>
              <a:lumOff val="40000"/>
            </a:schemeClr>
          </a:solidFill>
          <a:ln w="9525">
            <a:noFill/>
            <a:miter lim="800000"/>
            <a:headEnd/>
            <a:tailEnd/>
          </a:ln>
        </p:spPr>
        <p:txBody>
          <a:bodyPr anchor="ctr"/>
          <a:lstStyle/>
          <a:p>
            <a:pPr algn="ctr">
              <a:defRPr/>
            </a:pPr>
            <a:r>
              <a:rPr lang="en-US" sz="1400" b="1" dirty="0">
                <a:solidFill>
                  <a:srgbClr val="000066"/>
                </a:solidFill>
                <a:latin typeface="Arial" pitchFamily="34" charset="0"/>
                <a:ea typeface="+mj-ea"/>
                <a:cs typeface="Arial" pitchFamily="34" charset="0"/>
              </a:rPr>
              <a:t>Science and Technology  2023</a:t>
            </a:r>
          </a:p>
          <a:p>
            <a:pPr algn="ctr">
              <a:defRPr/>
            </a:pPr>
            <a:r>
              <a:rPr lang="en-US" sz="1400" b="1" dirty="0">
                <a:solidFill>
                  <a:srgbClr val="000066"/>
                </a:solidFill>
                <a:latin typeface="Arial" pitchFamily="34" charset="0"/>
                <a:ea typeface="+mj-ea"/>
                <a:cs typeface="Arial" pitchFamily="34" charset="0"/>
              </a:rPr>
              <a:t>19-23 June 2023</a:t>
            </a:r>
          </a:p>
          <a:p>
            <a:pPr algn="ctr">
              <a:defRPr/>
            </a:pPr>
            <a:r>
              <a:rPr lang="en-US" sz="1400" b="1" dirty="0">
                <a:solidFill>
                  <a:srgbClr val="000066"/>
                </a:solidFill>
                <a:latin typeface="Arial" pitchFamily="34" charset="0"/>
                <a:ea typeface="+mj-ea"/>
                <a:cs typeface="Arial" pitchFamily="34" charset="0"/>
              </a:rPr>
              <a:t>Vienna, Austria</a:t>
            </a:r>
            <a:endParaRPr lang="en-US" sz="1400" dirty="0">
              <a:solidFill>
                <a:srgbClr val="C00000"/>
              </a:solidFill>
              <a:latin typeface="Arial" pitchFamily="34" charset="0"/>
              <a:ea typeface="+mj-ea"/>
              <a:cs typeface="Arial" pitchFamily="34" charset="0"/>
            </a:endParaRPr>
          </a:p>
        </p:txBody>
      </p:sp>
      <p:pic>
        <p:nvPicPr>
          <p:cNvPr id="5" name="Image 3">
            <a:extLst>
              <a:ext uri="{FF2B5EF4-FFF2-40B4-BE49-F238E27FC236}">
                <a16:creationId xmlns:a16="http://schemas.microsoft.com/office/drawing/2014/main" id="{9C5A92DC-580C-6C91-400B-80311B36CF2B}"/>
              </a:ext>
            </a:extLst>
          </p:cNvPr>
          <p:cNvPicPr>
            <a:picLocks noChangeAspect="1" noChangeArrowheads="1"/>
          </p:cNvPicPr>
          <p:nvPr/>
        </p:nvPicPr>
        <p:blipFill>
          <a:blip r:embed="rId5"/>
          <a:srcRect/>
          <a:stretch>
            <a:fillRect/>
          </a:stretch>
        </p:blipFill>
        <p:spPr bwMode="auto">
          <a:xfrm>
            <a:off x="47625" y="8587010"/>
            <a:ext cx="1219200" cy="1295400"/>
          </a:xfrm>
          <a:prstGeom prst="rect">
            <a:avLst/>
          </a:prstGeom>
          <a:noFill/>
          <a:ln w="9525">
            <a:noFill/>
            <a:miter lim="800000"/>
            <a:headEnd/>
            <a:tailEnd/>
          </a:ln>
        </p:spPr>
      </p:pic>
      <p:pic>
        <p:nvPicPr>
          <p:cNvPr id="10" name="Image 4">
            <a:extLst>
              <a:ext uri="{FF2B5EF4-FFF2-40B4-BE49-F238E27FC236}">
                <a16:creationId xmlns:a16="http://schemas.microsoft.com/office/drawing/2014/main" id="{87A17B03-8A05-5289-6BF2-99C354696292}"/>
              </a:ext>
            </a:extLst>
          </p:cNvPr>
          <p:cNvPicPr>
            <a:picLocks noChangeAspect="1" noChangeArrowheads="1"/>
          </p:cNvPicPr>
          <p:nvPr/>
        </p:nvPicPr>
        <p:blipFill>
          <a:blip r:embed="rId6"/>
          <a:srcRect/>
          <a:stretch>
            <a:fillRect/>
          </a:stretch>
        </p:blipFill>
        <p:spPr bwMode="auto">
          <a:xfrm>
            <a:off x="1266825" y="8587010"/>
            <a:ext cx="1219198" cy="1295400"/>
          </a:xfrm>
          <a:prstGeom prst="rect">
            <a:avLst/>
          </a:prstGeom>
          <a:noFill/>
          <a:ln w="9525">
            <a:noFill/>
            <a:miter lim="800000"/>
            <a:headEnd/>
            <a:tailEnd/>
          </a:ln>
        </p:spPr>
      </p:pic>
      <p:sp>
        <p:nvSpPr>
          <p:cNvPr id="11" name="Text Box 8">
            <a:extLst>
              <a:ext uri="{FF2B5EF4-FFF2-40B4-BE49-F238E27FC236}">
                <a16:creationId xmlns:a16="http://schemas.microsoft.com/office/drawing/2014/main" id="{FB8E0326-14BD-32F3-4EC4-090D1A05C3E6}"/>
              </a:ext>
            </a:extLst>
          </p:cNvPr>
          <p:cNvSpPr txBox="1">
            <a:spLocks noChangeArrowheads="1"/>
          </p:cNvSpPr>
          <p:nvPr/>
        </p:nvSpPr>
        <p:spPr bwMode="auto">
          <a:xfrm>
            <a:off x="47625" y="8226226"/>
            <a:ext cx="2438400" cy="360040"/>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CI" sz="900" b="1" i="1" dirty="0">
                <a:solidFill>
                  <a:srgbClr val="FF0000"/>
                </a:solidFill>
                <a:effectLst>
                  <a:outerShdw blurRad="38100" dist="38100" dir="2700000" algn="tl">
                    <a:srgbClr val="000000"/>
                  </a:outerShdw>
                </a:effectLst>
                <a:cs typeface="ArialMT" charset="0"/>
              </a:rPr>
              <a:t>Portable Infrasound Array (I68CI) </a:t>
            </a:r>
            <a:endParaRPr lang="fr-BE" sz="900" b="1" i="1" dirty="0">
              <a:solidFill>
                <a:srgbClr val="FF0000"/>
              </a:solidFill>
              <a:effectLst>
                <a:outerShdw blurRad="38100" dist="38100" dir="2700000" algn="tl">
                  <a:srgbClr val="000000"/>
                </a:outerShdw>
              </a:effectLst>
              <a:cs typeface="ArialMT" charset="0"/>
            </a:endParaRPr>
          </a:p>
        </p:txBody>
      </p:sp>
      <p:sp>
        <p:nvSpPr>
          <p:cNvPr id="2" name="Rectangle 1">
            <a:extLst>
              <a:ext uri="{FF2B5EF4-FFF2-40B4-BE49-F238E27FC236}">
                <a16:creationId xmlns:a16="http://schemas.microsoft.com/office/drawing/2014/main" id="{238037DD-55FF-C77B-2CF4-33A1E83887F6}"/>
              </a:ext>
            </a:extLst>
          </p:cNvPr>
          <p:cNvSpPr/>
          <p:nvPr/>
        </p:nvSpPr>
        <p:spPr>
          <a:xfrm>
            <a:off x="109538" y="1658830"/>
            <a:ext cx="7343775" cy="908262"/>
          </a:xfrm>
          <a:prstGeom prst="rect">
            <a:avLst/>
          </a:prstGeom>
          <a:solidFill>
            <a:srgbClr val="FFFF00"/>
          </a:solidFill>
        </p:spPr>
        <p:txBody>
          <a:bodyPr>
            <a:spAutoFit/>
          </a:bodyPr>
          <a:lstStyle/>
          <a:p>
            <a:r>
              <a:rPr lang="fr-BE" sz="900" b="1" i="1" dirty="0">
                <a:solidFill>
                  <a:srgbClr val="000099"/>
                </a:solidFill>
                <a:effectLst>
                  <a:outerShdw blurRad="38100" dist="38100" dir="2700000" algn="tl">
                    <a:srgbClr val="000000"/>
                  </a:outerShdw>
                </a:effectLst>
              </a:rPr>
              <a:t>Abstract : </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Côte d’Ivoire NDC and PTS have installed a portable infrasound network (I68CI) from mid-January to December 2018 in the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Comoé</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National Park located Northeast Côte d’Ivoire. This mobile station includes 4 sensors and use MB3d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microbarometers</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with 50 Hz sampling frequency. The main objective of this one-year deployment is to better understand and characterize regional infrasound sources.</a:t>
            </a:r>
            <a:r>
              <a:rPr lang="fr-CI" sz="800" i="1"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 </a:t>
            </a:r>
          </a:p>
          <a:p>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Some regional and local infrasound sources are detected with combination of both the mobile array (I68CI) et fixed array (I17CI). Among these sources, we note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Mbembele</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(Mali) and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Tongon</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(Cote d’Ivoire) mines activities. Hydroelectric power dams (Buyo,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Soubré</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and </a:t>
            </a:r>
            <a:r>
              <a:rPr lang="en-US" sz="800" i="1"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Taabo</a:t>
            </a:r>
            <a:r>
              <a:rPr lang="en-US"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activities are also detected in Cote d’Ivoire.</a:t>
            </a:r>
            <a:endParaRPr lang="fr-CI" sz="8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r>
              <a:rPr lang="en-US" sz="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split characteristics of the tropical Mesoscale Convective System (MCS) of April 9, 2018 in northern Ghana is also investigated using the mobile array (I68CI) measured </a:t>
            </a:r>
            <a:r>
              <a:rPr lang="en-US" sz="800" i="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data</a:t>
            </a:r>
            <a:r>
              <a:rPr lang="en-US" sz="800" b="0" i="1" u="none" strike="noStrike" dirty="0">
                <a:solidFill>
                  <a:schemeClr val="tx1"/>
                </a:solidFill>
                <a:effectLst/>
                <a:latin typeface="Times New Roman" panose="02020603050405020304" pitchFamily="18" charset="0"/>
                <a:cs typeface="Times New Roman" panose="02020603050405020304" pitchFamily="18" charset="0"/>
              </a:rPr>
              <a:t>.</a:t>
            </a:r>
            <a:endParaRPr lang="en-US" sz="800" i="1" dirty="0">
              <a:solidFill>
                <a:schemeClr val="tx1"/>
              </a:solidFill>
              <a:latin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a16="http://schemas.microsoft.com/office/drawing/2014/main" id="{9B56D4B6-A019-E84A-995B-775AB5A54B55}"/>
              </a:ext>
            </a:extLst>
          </p:cNvPr>
          <p:cNvSpPr txBox="1">
            <a:spLocks noChangeArrowheads="1"/>
          </p:cNvSpPr>
          <p:nvPr/>
        </p:nvSpPr>
        <p:spPr bwMode="auto">
          <a:xfrm>
            <a:off x="2484537" y="9522370"/>
            <a:ext cx="5041304" cy="69681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90000" tIns="504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just"/>
            <a:r>
              <a:rPr lang="en-US" sz="700" dirty="0">
                <a:latin typeface="Times New Roman"/>
                <a:cs typeface="Times New Roman"/>
              </a:rPr>
              <a:t>The portable array (I68CI) infrasound bulletins treatments allow us to find infrasound emission sources: Distant, Regional and Local sources of high and low frequencies. These sources are mines, hydroelectric dam, thunderstorms, microbaroms, </a:t>
            </a:r>
            <a:r>
              <a:rPr lang="en-US" sz="700" dirty="0" err="1">
                <a:latin typeface="Times New Roman"/>
                <a:cs typeface="Times New Roman"/>
              </a:rPr>
              <a:t>etc</a:t>
            </a:r>
            <a:r>
              <a:rPr lang="en-US" sz="700" dirty="0">
                <a:latin typeface="Times New Roman"/>
                <a:cs typeface="Times New Roman"/>
              </a:rPr>
              <a:t>…</a:t>
            </a:r>
          </a:p>
          <a:p>
            <a:pPr algn="just"/>
            <a:r>
              <a:rPr lang="en-US" sz="700" dirty="0">
                <a:latin typeface="Times New Roman"/>
                <a:cs typeface="Times New Roman"/>
              </a:rPr>
              <a:t> </a:t>
            </a:r>
          </a:p>
          <a:p>
            <a:pPr algn="just"/>
            <a:r>
              <a:rPr lang="en-US" sz="700" dirty="0">
                <a:latin typeface="Times New Roman"/>
                <a:cs typeface="Times New Roman"/>
              </a:rPr>
              <a:t>The analysis of infrasound emission sources must consider the wind profiles that allow, depending on the wind direction, to have an idea of the station detectability areas. Indeed, the wind high altitude organization in a given direction is a waveguide for infrasound propagation. This analysis will be made later.</a:t>
            </a:r>
          </a:p>
        </p:txBody>
      </p:sp>
      <p:sp>
        <p:nvSpPr>
          <p:cNvPr id="7" name="Text Box 21">
            <a:extLst>
              <a:ext uri="{FF2B5EF4-FFF2-40B4-BE49-F238E27FC236}">
                <a16:creationId xmlns:a16="http://schemas.microsoft.com/office/drawing/2014/main" id="{707D728D-8B1E-410A-8C37-B24F993A0034}"/>
              </a:ext>
            </a:extLst>
          </p:cNvPr>
          <p:cNvSpPr txBox="1">
            <a:spLocks noChangeArrowheads="1"/>
          </p:cNvSpPr>
          <p:nvPr/>
        </p:nvSpPr>
        <p:spPr bwMode="auto">
          <a:xfrm>
            <a:off x="2557289" y="2754312"/>
            <a:ext cx="4896544" cy="287338"/>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4- Results</a:t>
            </a:r>
          </a:p>
        </p:txBody>
      </p:sp>
      <p:sp>
        <p:nvSpPr>
          <p:cNvPr id="8" name="Text Box 7">
            <a:extLst>
              <a:ext uri="{FF2B5EF4-FFF2-40B4-BE49-F238E27FC236}">
                <a16:creationId xmlns:a16="http://schemas.microsoft.com/office/drawing/2014/main" id="{C0B66DD9-71E8-DF04-3590-7F916A17FB0F}"/>
              </a:ext>
            </a:extLst>
          </p:cNvPr>
          <p:cNvSpPr txBox="1">
            <a:spLocks noChangeArrowheads="1"/>
          </p:cNvSpPr>
          <p:nvPr/>
        </p:nvSpPr>
        <p:spPr bwMode="auto">
          <a:xfrm>
            <a:off x="2485281" y="10314458"/>
            <a:ext cx="4968032" cy="24050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0000" tIns="504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l"/>
            <a:r>
              <a:rPr lang="fr-FR" sz="600" dirty="0">
                <a:latin typeface="Times New Roman"/>
                <a:cs typeface="Times New Roman"/>
              </a:rPr>
              <a:t>1- </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Kouassi, K.B.;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Yoroba</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U.; Madu, F.O.; Diawara, A.; Kouadio, K.; Yao, P.A.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Understanding</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the Split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Characteristics</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of the Tropical</a:t>
            </a:r>
          </a:p>
          <a:p>
            <a:pPr algn="l"/>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Mesoscale</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Convective System (MCS) of April 9, 2018, in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Northern</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Ghana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Using</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a:t>
            </a:r>
            <a:r>
              <a:rPr lang="fr-CI" sz="600" b="0" i="0" u="none" strike="noStrike" dirty="0" err="1">
                <a:solidFill>
                  <a:srgbClr val="000000"/>
                </a:solidFill>
                <a:effectLst/>
                <a:latin typeface="Times New Roman" panose="02020603050405020304" pitchFamily="18" charset="0"/>
                <a:cs typeface="Times New Roman" panose="02020603050405020304" pitchFamily="18" charset="0"/>
              </a:rPr>
              <a:t>Infrasound</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 Data. Atmos. Clim. Sci.2021,11,104577. [</a:t>
            </a:r>
            <a:r>
              <a:rPr lang="fr-CI" sz="600" b="0" i="0" u="none" strike="noStrike" dirty="0" err="1">
                <a:solidFill>
                  <a:srgbClr val="0875B7"/>
                </a:solidFill>
                <a:effectLst/>
                <a:latin typeface="Times New Roman" panose="02020603050405020304" pitchFamily="18" charset="0"/>
                <a:cs typeface="Times New Roman" panose="02020603050405020304" pitchFamily="18" charset="0"/>
              </a:rPr>
              <a:t>CrossRef</a:t>
            </a:r>
            <a:r>
              <a:rPr lang="fr-CI" sz="600" b="0" i="0" u="none" strike="noStrike" dirty="0">
                <a:solidFill>
                  <a:srgbClr val="000000"/>
                </a:solidFill>
                <a:effectLst/>
                <a:latin typeface="Times New Roman" panose="02020603050405020304" pitchFamily="18" charset="0"/>
                <a:cs typeface="Times New Roman" panose="02020603050405020304" pitchFamily="18" charset="0"/>
              </a:rPr>
              <a:t>]</a:t>
            </a:r>
          </a:p>
          <a:p>
            <a:pPr algn="just"/>
            <a:endParaRPr sz="600" dirty="0">
              <a:latin typeface="Times New Roman"/>
              <a:cs typeface="Times New Roman"/>
            </a:endParaRPr>
          </a:p>
          <a:p>
            <a:pPr algn="just"/>
            <a:r>
              <a:rPr sz="800" dirty="0"/>
              <a:t> </a:t>
            </a:r>
          </a:p>
          <a:p>
            <a:pPr algn="just"/>
            <a:r>
              <a:rPr lang="fr-FR" sz="800" dirty="0"/>
              <a:t> </a:t>
            </a:r>
            <a:endParaRPr sz="600" dirty="0">
              <a:latin typeface="Times New Roman"/>
              <a:cs typeface="Times New Roman"/>
            </a:endParaRPr>
          </a:p>
          <a:p>
            <a:pPr algn="just"/>
            <a:r>
              <a:rPr lang="en-US" sz="700" dirty="0">
                <a:latin typeface="Times New Roman"/>
                <a:cs typeface="Times New Roman"/>
              </a:rPr>
              <a:t>   </a:t>
            </a:r>
          </a:p>
          <a:p>
            <a:pPr algn="just"/>
            <a:r>
              <a:rPr lang="en-US" sz="700" dirty="0">
                <a:latin typeface="Times New Roman"/>
                <a:cs typeface="Times New Roman"/>
              </a:rPr>
              <a:t> </a:t>
            </a:r>
          </a:p>
        </p:txBody>
      </p:sp>
      <p:sp>
        <p:nvSpPr>
          <p:cNvPr id="13" name="Text Box 21">
            <a:extLst>
              <a:ext uri="{FF2B5EF4-FFF2-40B4-BE49-F238E27FC236}">
                <a16:creationId xmlns:a16="http://schemas.microsoft.com/office/drawing/2014/main" id="{0BC7131B-382F-20B6-5E8A-425BBD377098}"/>
              </a:ext>
            </a:extLst>
          </p:cNvPr>
          <p:cNvSpPr txBox="1">
            <a:spLocks noChangeArrowheads="1"/>
          </p:cNvSpPr>
          <p:nvPr/>
        </p:nvSpPr>
        <p:spPr bwMode="auto">
          <a:xfrm>
            <a:off x="2557289" y="9234338"/>
            <a:ext cx="4896024" cy="287337"/>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5- Conclusion</a:t>
            </a:r>
          </a:p>
        </p:txBody>
      </p:sp>
      <p:grpSp>
        <p:nvGrpSpPr>
          <p:cNvPr id="14" name="Groupe 13">
            <a:extLst>
              <a:ext uri="{FF2B5EF4-FFF2-40B4-BE49-F238E27FC236}">
                <a16:creationId xmlns:a16="http://schemas.microsoft.com/office/drawing/2014/main" id="{EAD05023-E992-D559-809D-63C13BD8A4F8}"/>
              </a:ext>
            </a:extLst>
          </p:cNvPr>
          <p:cNvGrpSpPr/>
          <p:nvPr/>
        </p:nvGrpSpPr>
        <p:grpSpPr>
          <a:xfrm>
            <a:off x="2702793" y="3413138"/>
            <a:ext cx="4679032" cy="2076784"/>
            <a:chOff x="1729425" y="3545706"/>
            <a:chExt cx="3310880" cy="2076784"/>
          </a:xfrm>
        </p:grpSpPr>
        <p:grpSp>
          <p:nvGrpSpPr>
            <p:cNvPr id="15" name="Groupe 14">
              <a:extLst>
                <a:ext uri="{FF2B5EF4-FFF2-40B4-BE49-F238E27FC236}">
                  <a16:creationId xmlns:a16="http://schemas.microsoft.com/office/drawing/2014/main" id="{B0A9F3A0-59C5-2613-096B-B942C1A79B70}"/>
                </a:ext>
              </a:extLst>
            </p:cNvPr>
            <p:cNvGrpSpPr/>
            <p:nvPr/>
          </p:nvGrpSpPr>
          <p:grpSpPr>
            <a:xfrm>
              <a:off x="1729425" y="3545716"/>
              <a:ext cx="3310880" cy="2076774"/>
              <a:chOff x="1729425" y="3545717"/>
              <a:chExt cx="3310880" cy="2078717"/>
            </a:xfrm>
          </p:grpSpPr>
          <p:pic>
            <p:nvPicPr>
              <p:cNvPr id="25" name="Image 24">
                <a:extLst>
                  <a:ext uri="{FF2B5EF4-FFF2-40B4-BE49-F238E27FC236}">
                    <a16:creationId xmlns:a16="http://schemas.microsoft.com/office/drawing/2014/main" id="{8C71A884-1FB8-6987-2E45-C9CB03929D71}"/>
                  </a:ext>
                </a:extLst>
              </p:cNvPr>
              <p:cNvPicPr>
                <a:picLocks noChangeAspect="1"/>
              </p:cNvPicPr>
              <p:nvPr/>
            </p:nvPicPr>
            <p:blipFill>
              <a:blip r:embed="rId7"/>
              <a:stretch>
                <a:fillRect/>
              </a:stretch>
            </p:blipFill>
            <p:spPr>
              <a:xfrm>
                <a:off x="1729425" y="3545717"/>
                <a:ext cx="3276000" cy="1944424"/>
              </a:xfrm>
              <a:prstGeom prst="rect">
                <a:avLst/>
              </a:prstGeom>
            </p:spPr>
          </p:pic>
          <p:pic>
            <p:nvPicPr>
              <p:cNvPr id="26" name="Image 25">
                <a:extLst>
                  <a:ext uri="{FF2B5EF4-FFF2-40B4-BE49-F238E27FC236}">
                    <a16:creationId xmlns:a16="http://schemas.microsoft.com/office/drawing/2014/main" id="{8FEFDEC9-1FBC-2921-DF58-C9B803326909}"/>
                  </a:ext>
                </a:extLst>
              </p:cNvPr>
              <p:cNvPicPr>
                <a:picLocks noChangeAspect="1"/>
              </p:cNvPicPr>
              <p:nvPr/>
            </p:nvPicPr>
            <p:blipFill>
              <a:blip r:embed="rId8"/>
              <a:stretch>
                <a:fillRect/>
              </a:stretch>
            </p:blipFill>
            <p:spPr>
              <a:xfrm>
                <a:off x="1729426" y="4049762"/>
                <a:ext cx="3310879" cy="1574672"/>
              </a:xfrm>
              <a:prstGeom prst="rect">
                <a:avLst/>
              </a:prstGeom>
            </p:spPr>
          </p:pic>
        </p:grpSp>
        <p:sp>
          <p:nvSpPr>
            <p:cNvPr id="16" name="Cadre 15">
              <a:extLst>
                <a:ext uri="{FF2B5EF4-FFF2-40B4-BE49-F238E27FC236}">
                  <a16:creationId xmlns:a16="http://schemas.microsoft.com/office/drawing/2014/main" id="{0F76E8B6-9B35-ACF4-7D34-9EC558C5893E}"/>
                </a:ext>
              </a:extLst>
            </p:cNvPr>
            <p:cNvSpPr/>
            <p:nvPr/>
          </p:nvSpPr>
          <p:spPr bwMode="auto">
            <a:xfrm>
              <a:off x="1909217" y="4337794"/>
              <a:ext cx="2880320" cy="216000"/>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dirty="0">
                <a:ln>
                  <a:noFill/>
                </a:ln>
                <a:solidFill>
                  <a:schemeClr val="bg1"/>
                </a:solidFill>
                <a:effectLst/>
                <a:latin typeface="Arial" charset="0"/>
                <a:ea typeface="ＭＳ Ｐゴシック" charset="0"/>
                <a:cs typeface="Arial Unicode MS" charset="0"/>
              </a:endParaRPr>
            </a:p>
          </p:txBody>
        </p:sp>
        <p:sp>
          <p:nvSpPr>
            <p:cNvPr id="17" name="Cadre 16">
              <a:extLst>
                <a:ext uri="{FF2B5EF4-FFF2-40B4-BE49-F238E27FC236}">
                  <a16:creationId xmlns:a16="http://schemas.microsoft.com/office/drawing/2014/main" id="{6308309B-42CA-B01D-AD8E-E6E753B1546F}"/>
                </a:ext>
              </a:extLst>
            </p:cNvPr>
            <p:cNvSpPr/>
            <p:nvPr/>
          </p:nvSpPr>
          <p:spPr bwMode="auto">
            <a:xfrm>
              <a:off x="1909217" y="3833738"/>
              <a:ext cx="2880320" cy="216024"/>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dirty="0">
                <a:ln>
                  <a:noFill/>
                </a:ln>
                <a:solidFill>
                  <a:schemeClr val="bg1"/>
                </a:solidFill>
                <a:effectLst/>
                <a:latin typeface="Arial" charset="0"/>
                <a:ea typeface="ＭＳ Ｐゴシック" charset="0"/>
                <a:cs typeface="Arial Unicode MS" charset="0"/>
              </a:endParaRPr>
            </a:p>
          </p:txBody>
        </p:sp>
        <p:sp>
          <p:nvSpPr>
            <p:cNvPr id="18" name="Double flèche verticale 17">
              <a:extLst>
                <a:ext uri="{FF2B5EF4-FFF2-40B4-BE49-F238E27FC236}">
                  <a16:creationId xmlns:a16="http://schemas.microsoft.com/office/drawing/2014/main" id="{9080D25C-E642-5121-F4EC-0C5D0C83C1B1}"/>
                </a:ext>
              </a:extLst>
            </p:cNvPr>
            <p:cNvSpPr/>
            <p:nvPr/>
          </p:nvSpPr>
          <p:spPr bwMode="auto">
            <a:xfrm>
              <a:off x="1939975" y="3996890"/>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solidFill>
                  <a:schemeClr val="bg1"/>
                </a:solidFill>
                <a:effectLst/>
                <a:latin typeface="Arial" charset="0"/>
                <a:ea typeface="ＭＳ Ｐゴシック" charset="0"/>
                <a:cs typeface="Arial Unicode MS" charset="0"/>
              </a:endParaRPr>
            </a:p>
          </p:txBody>
        </p:sp>
        <p:sp>
          <p:nvSpPr>
            <p:cNvPr id="19" name="Double flèche verticale 18">
              <a:extLst>
                <a:ext uri="{FF2B5EF4-FFF2-40B4-BE49-F238E27FC236}">
                  <a16:creationId xmlns:a16="http://schemas.microsoft.com/office/drawing/2014/main" id="{40A9EA7A-D435-47E0-7ADC-DFB67F3F2366}"/>
                </a:ext>
              </a:extLst>
            </p:cNvPr>
            <p:cNvSpPr/>
            <p:nvPr/>
          </p:nvSpPr>
          <p:spPr bwMode="auto">
            <a:xfrm>
              <a:off x="4573513"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solidFill>
                  <a:schemeClr val="bg1"/>
                </a:solidFill>
                <a:effectLst/>
                <a:latin typeface="Arial" charset="0"/>
                <a:ea typeface="ＭＳ Ｐゴシック" charset="0"/>
                <a:cs typeface="Arial Unicode MS" charset="0"/>
              </a:endParaRPr>
            </a:p>
          </p:txBody>
        </p:sp>
        <p:sp>
          <p:nvSpPr>
            <p:cNvPr id="20" name="Double flèche verticale 19">
              <a:extLst>
                <a:ext uri="{FF2B5EF4-FFF2-40B4-BE49-F238E27FC236}">
                  <a16:creationId xmlns:a16="http://schemas.microsoft.com/office/drawing/2014/main" id="{A54560F9-D677-2062-2440-1BC7899FF98D}"/>
                </a:ext>
              </a:extLst>
            </p:cNvPr>
            <p:cNvSpPr/>
            <p:nvPr/>
          </p:nvSpPr>
          <p:spPr bwMode="auto">
            <a:xfrm>
              <a:off x="2503929"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solidFill>
                  <a:schemeClr val="bg1"/>
                </a:solidFill>
                <a:effectLst/>
                <a:latin typeface="Arial" charset="0"/>
                <a:ea typeface="ＭＳ Ｐゴシック" charset="0"/>
                <a:cs typeface="Arial Unicode MS" charset="0"/>
              </a:endParaRPr>
            </a:p>
          </p:txBody>
        </p:sp>
        <p:sp>
          <p:nvSpPr>
            <p:cNvPr id="21" name="Double flèche verticale 20">
              <a:extLst>
                <a:ext uri="{FF2B5EF4-FFF2-40B4-BE49-F238E27FC236}">
                  <a16:creationId xmlns:a16="http://schemas.microsoft.com/office/drawing/2014/main" id="{D09F1D13-399F-BE56-012E-3E106AC7DBA0}"/>
                </a:ext>
              </a:extLst>
            </p:cNvPr>
            <p:cNvSpPr/>
            <p:nvPr/>
          </p:nvSpPr>
          <p:spPr bwMode="auto">
            <a:xfrm>
              <a:off x="3200140"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solidFill>
                  <a:schemeClr val="bg1"/>
                </a:solidFill>
                <a:effectLst/>
                <a:latin typeface="Arial" charset="0"/>
                <a:ea typeface="ＭＳ Ｐゴシック" charset="0"/>
                <a:cs typeface="Arial Unicode MS" charset="0"/>
              </a:endParaRPr>
            </a:p>
          </p:txBody>
        </p:sp>
        <p:sp>
          <p:nvSpPr>
            <p:cNvPr id="22" name="Double flèche verticale 21">
              <a:extLst>
                <a:ext uri="{FF2B5EF4-FFF2-40B4-BE49-F238E27FC236}">
                  <a16:creationId xmlns:a16="http://schemas.microsoft.com/office/drawing/2014/main" id="{875187A0-A97F-AD2C-1FAE-0073766CE159}"/>
                </a:ext>
              </a:extLst>
            </p:cNvPr>
            <p:cNvSpPr/>
            <p:nvPr/>
          </p:nvSpPr>
          <p:spPr bwMode="auto">
            <a:xfrm>
              <a:off x="3997449" y="3971104"/>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fr-FR" sz="1800" b="0" i="0" u="none" strike="noStrike" cap="none" normalizeH="0" baseline="0">
                <a:ln>
                  <a:noFill/>
                </a:ln>
                <a:solidFill>
                  <a:schemeClr val="bg1"/>
                </a:solidFill>
                <a:effectLst/>
                <a:latin typeface="Arial" charset="0"/>
                <a:ea typeface="ＭＳ Ｐゴシック" charset="0"/>
                <a:cs typeface="Arial Unicode MS" charset="0"/>
              </a:endParaRPr>
            </a:p>
          </p:txBody>
        </p:sp>
        <p:sp>
          <p:nvSpPr>
            <p:cNvPr id="23" name="ZoneTexte 22">
              <a:extLst>
                <a:ext uri="{FF2B5EF4-FFF2-40B4-BE49-F238E27FC236}">
                  <a16:creationId xmlns:a16="http://schemas.microsoft.com/office/drawing/2014/main" id="{E629A127-1CA5-C287-AF2B-7F83151A0C09}"/>
                </a:ext>
              </a:extLst>
            </p:cNvPr>
            <p:cNvSpPr txBox="1"/>
            <p:nvPr/>
          </p:nvSpPr>
          <p:spPr>
            <a:xfrm>
              <a:off x="1818562" y="3545706"/>
              <a:ext cx="522703" cy="235449"/>
            </a:xfrm>
            <a:prstGeom prst="rect">
              <a:avLst/>
            </a:prstGeom>
            <a:noFill/>
          </p:spPr>
          <p:txBody>
            <a:bodyPr wrap="square" rtlCol="0">
              <a:spAutoFit/>
            </a:bodyPr>
            <a:lstStyle/>
            <a:p>
              <a:r>
                <a:rPr lang="fr-FR" sz="1000" b="1" dirty="0">
                  <a:solidFill>
                    <a:srgbClr val="FF0000"/>
                  </a:solidFill>
                  <a:latin typeface="+mj-lt"/>
                </a:rPr>
                <a:t>I17CI</a:t>
              </a:r>
            </a:p>
          </p:txBody>
        </p:sp>
        <p:sp>
          <p:nvSpPr>
            <p:cNvPr id="24" name="ZoneTexte 23">
              <a:extLst>
                <a:ext uri="{FF2B5EF4-FFF2-40B4-BE49-F238E27FC236}">
                  <a16:creationId xmlns:a16="http://schemas.microsoft.com/office/drawing/2014/main" id="{8B9A51FD-FE28-6215-4EA6-690E6E63C305}"/>
                </a:ext>
              </a:extLst>
            </p:cNvPr>
            <p:cNvSpPr txBox="1"/>
            <p:nvPr/>
          </p:nvSpPr>
          <p:spPr>
            <a:xfrm>
              <a:off x="1818562" y="4586480"/>
              <a:ext cx="522703" cy="235449"/>
            </a:xfrm>
            <a:prstGeom prst="rect">
              <a:avLst/>
            </a:prstGeom>
            <a:noFill/>
          </p:spPr>
          <p:txBody>
            <a:bodyPr wrap="square" rtlCol="0">
              <a:spAutoFit/>
            </a:bodyPr>
            <a:lstStyle/>
            <a:p>
              <a:r>
                <a:rPr lang="fr-FR" sz="1000" b="1" dirty="0">
                  <a:solidFill>
                    <a:srgbClr val="FF0000"/>
                  </a:solidFill>
                  <a:latin typeface="+mj-lt"/>
                </a:rPr>
                <a:t>I68CI</a:t>
              </a:r>
            </a:p>
          </p:txBody>
        </p:sp>
      </p:grpSp>
      <p:sp>
        <p:nvSpPr>
          <p:cNvPr id="27" name="TextBox 1">
            <a:extLst>
              <a:ext uri="{FF2B5EF4-FFF2-40B4-BE49-F238E27FC236}">
                <a16:creationId xmlns:a16="http://schemas.microsoft.com/office/drawing/2014/main" id="{7F460DBE-E45A-4F1C-67B3-210D8D3A7CE4}"/>
              </a:ext>
            </a:extLst>
          </p:cNvPr>
          <p:cNvSpPr txBox="1"/>
          <p:nvPr/>
        </p:nvSpPr>
        <p:spPr>
          <a:xfrm>
            <a:off x="3314633" y="5489922"/>
            <a:ext cx="3275104" cy="178190"/>
          </a:xfrm>
          <a:prstGeom prst="rect">
            <a:avLst/>
          </a:prstGeom>
          <a:noFill/>
        </p:spPr>
        <p:txBody>
          <a:bodyPr wrap="square" rtlCol="0">
            <a:spAutoFit/>
          </a:bodyPr>
          <a:lstStyle/>
          <a:p>
            <a:r>
              <a:rPr lang="en-US" sz="600" b="1" dirty="0">
                <a:solidFill>
                  <a:schemeClr val="tx1"/>
                </a:solidFill>
                <a:latin typeface="Times New Roman"/>
                <a:cs typeface="Times New Roman"/>
              </a:rPr>
              <a:t>Figure 1</a:t>
            </a:r>
            <a:r>
              <a:rPr lang="en-US" sz="600" dirty="0">
                <a:solidFill>
                  <a:schemeClr val="tx1"/>
                </a:solidFill>
                <a:latin typeface="Times New Roman"/>
                <a:cs typeface="Times New Roman"/>
              </a:rPr>
              <a:t>: Detections from 7 to 11 June 2018 by I17CI (top) and  the portable array I68CI (bottom). </a:t>
            </a:r>
          </a:p>
        </p:txBody>
      </p:sp>
      <p:sp>
        <p:nvSpPr>
          <p:cNvPr id="29" name="Text Box 21">
            <a:extLst>
              <a:ext uri="{FF2B5EF4-FFF2-40B4-BE49-F238E27FC236}">
                <a16:creationId xmlns:a16="http://schemas.microsoft.com/office/drawing/2014/main" id="{8D7222CF-A978-97BB-9CF4-B95AC0ABECBA}"/>
              </a:ext>
            </a:extLst>
          </p:cNvPr>
          <p:cNvSpPr txBox="1">
            <a:spLocks noChangeArrowheads="1"/>
          </p:cNvSpPr>
          <p:nvPr/>
        </p:nvSpPr>
        <p:spPr bwMode="auto">
          <a:xfrm>
            <a:off x="2702792" y="3114352"/>
            <a:ext cx="4391001" cy="287338"/>
          </a:xfrm>
          <a:prstGeom prst="rect">
            <a:avLst/>
          </a:prstGeom>
          <a:solidFill>
            <a:srgbClr val="D088E6"/>
          </a:solidFill>
          <a:ln>
            <a:noFill/>
          </a:ln>
          <a:effectLst/>
        </p:spPr>
        <p:txBody>
          <a:bodyPr lIns="90000" tIns="54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900" b="1" i="1" dirty="0">
                <a:solidFill>
                  <a:srgbClr val="000099"/>
                </a:solidFill>
                <a:effectLst>
                  <a:outerShdw blurRad="38100" dist="38100" dir="2700000" algn="tl">
                    <a:srgbClr val="000000"/>
                  </a:outerShdw>
                </a:effectLst>
                <a:cs typeface="ArialMT" charset="0"/>
              </a:rPr>
              <a:t> </a:t>
            </a:r>
            <a:r>
              <a:rPr lang="fr-BE" sz="900" b="1" i="1" dirty="0" err="1">
                <a:solidFill>
                  <a:srgbClr val="000099"/>
                </a:solidFill>
                <a:effectLst>
                  <a:outerShdw blurRad="38100" dist="38100" dir="2700000" algn="tl">
                    <a:srgbClr val="000000"/>
                  </a:outerShdw>
                </a:effectLst>
                <a:cs typeface="ArialMT" charset="0"/>
              </a:rPr>
              <a:t>Regional</a:t>
            </a:r>
            <a:r>
              <a:rPr lang="fr-BE" sz="900" b="1" i="1" dirty="0">
                <a:solidFill>
                  <a:srgbClr val="000099"/>
                </a:solidFill>
                <a:effectLst>
                  <a:outerShdw blurRad="38100" dist="38100" dir="2700000" algn="tl">
                    <a:srgbClr val="000000"/>
                  </a:outerShdw>
                </a:effectLst>
                <a:cs typeface="ArialMT" charset="0"/>
              </a:rPr>
              <a:t> detections [0.5Hz – 2.5Hz] </a:t>
            </a:r>
            <a:r>
              <a:rPr lang="fr-BE" sz="900" b="1" i="1" dirty="0" err="1">
                <a:solidFill>
                  <a:srgbClr val="000099"/>
                </a:solidFill>
                <a:effectLst>
                  <a:outerShdw blurRad="38100" dist="38100" dir="2700000" algn="tl">
                    <a:srgbClr val="000000"/>
                  </a:outerShdw>
                </a:effectLst>
                <a:cs typeface="ArialMT" charset="0"/>
              </a:rPr>
              <a:t>form</a:t>
            </a:r>
            <a:r>
              <a:rPr lang="fr-BE" sz="900" b="1" i="1" dirty="0">
                <a:solidFill>
                  <a:srgbClr val="000099"/>
                </a:solidFill>
                <a:effectLst>
                  <a:outerShdw blurRad="38100" dist="38100" dir="2700000" algn="tl">
                    <a:srgbClr val="000000"/>
                  </a:outerShdw>
                </a:effectLst>
                <a:cs typeface="ArialMT" charset="0"/>
              </a:rPr>
              <a:t> I17CI and I68CI</a:t>
            </a:r>
          </a:p>
        </p:txBody>
      </p:sp>
      <p:sp>
        <p:nvSpPr>
          <p:cNvPr id="30" name="TextBox 1">
            <a:extLst>
              <a:ext uri="{FF2B5EF4-FFF2-40B4-BE49-F238E27FC236}">
                <a16:creationId xmlns:a16="http://schemas.microsoft.com/office/drawing/2014/main" id="{09529C66-DD50-D8B4-0710-15B8A2FFE19C}"/>
              </a:ext>
            </a:extLst>
          </p:cNvPr>
          <p:cNvSpPr txBox="1"/>
          <p:nvPr/>
        </p:nvSpPr>
        <p:spPr>
          <a:xfrm>
            <a:off x="2989337" y="8874298"/>
            <a:ext cx="4165453" cy="264047"/>
          </a:xfrm>
          <a:prstGeom prst="rect">
            <a:avLst/>
          </a:prstGeom>
          <a:noFill/>
        </p:spPr>
        <p:txBody>
          <a:bodyPr wrap="square" rtlCol="0">
            <a:spAutoFit/>
          </a:bodyPr>
          <a:lstStyle/>
          <a:p>
            <a:pPr algn="just"/>
            <a:r>
              <a:rPr lang="en-US" sz="600" b="1" dirty="0">
                <a:solidFill>
                  <a:schemeClr val="tx1"/>
                </a:solidFill>
                <a:latin typeface="Times New Roman"/>
                <a:cs typeface="Times New Roman"/>
              </a:rPr>
              <a:t>Figure 2</a:t>
            </a:r>
            <a:r>
              <a:rPr lang="en-US" sz="600" dirty="0">
                <a:solidFill>
                  <a:schemeClr val="tx1"/>
                </a:solidFill>
                <a:latin typeface="Times New Roman"/>
                <a:cs typeface="Times New Roman"/>
              </a:rPr>
              <a:t>: </a:t>
            </a:r>
            <a:r>
              <a:rPr lang="en-US" sz="600" dirty="0">
                <a:solidFill>
                  <a:srgbClr val="000000"/>
                </a:solidFill>
                <a:latin typeface="Times New Roman" panose="02020603050405020304" pitchFamily="18" charset="0"/>
                <a:cs typeface="Times New Roman" panose="02020603050405020304" pitchFamily="18" charset="0"/>
              </a:rPr>
              <a:t>Azimuth projection of detections on Google Earth in the directions of a number of mines in West Africa, such as the </a:t>
            </a:r>
            <a:r>
              <a:rPr lang="en-US" sz="600" dirty="0" err="1">
                <a:solidFill>
                  <a:srgbClr val="000000"/>
                </a:solidFill>
                <a:latin typeface="Times New Roman" panose="02020603050405020304" pitchFamily="18" charset="0"/>
                <a:cs typeface="Times New Roman" panose="02020603050405020304" pitchFamily="18" charset="0"/>
              </a:rPr>
              <a:t>Tongon</a:t>
            </a:r>
            <a:r>
              <a:rPr lang="en-US" sz="600" dirty="0">
                <a:solidFill>
                  <a:srgbClr val="000000"/>
                </a:solidFill>
                <a:latin typeface="Times New Roman" panose="02020603050405020304" pitchFamily="18" charset="0"/>
                <a:cs typeface="Times New Roman" panose="02020603050405020304" pitchFamily="18" charset="0"/>
              </a:rPr>
              <a:t> mine (Côte d'Ivoire), </a:t>
            </a:r>
            <a:r>
              <a:rPr lang="en-US" sz="600" dirty="0" err="1">
                <a:solidFill>
                  <a:srgbClr val="000000"/>
                </a:solidFill>
                <a:latin typeface="Times New Roman" panose="02020603050405020304" pitchFamily="18" charset="0"/>
                <a:cs typeface="Times New Roman" panose="02020603050405020304" pitchFamily="18" charset="0"/>
              </a:rPr>
              <a:t>Kenieba</a:t>
            </a:r>
            <a:r>
              <a:rPr lang="en-US" sz="600" dirty="0">
                <a:solidFill>
                  <a:srgbClr val="000000"/>
                </a:solidFill>
                <a:latin typeface="Times New Roman" panose="02020603050405020304" pitchFamily="18" charset="0"/>
                <a:cs typeface="Times New Roman" panose="02020603050405020304" pitchFamily="18" charset="0"/>
              </a:rPr>
              <a:t>, </a:t>
            </a:r>
            <a:r>
              <a:rPr lang="en-US" sz="600" dirty="0" err="1">
                <a:solidFill>
                  <a:srgbClr val="000000"/>
                </a:solidFill>
                <a:latin typeface="Times New Roman" panose="02020603050405020304" pitchFamily="18" charset="0"/>
                <a:cs typeface="Times New Roman" panose="02020603050405020304" pitchFamily="18" charset="0"/>
              </a:rPr>
              <a:t>Sadiola</a:t>
            </a:r>
            <a:r>
              <a:rPr lang="en-US" sz="600" dirty="0">
                <a:solidFill>
                  <a:srgbClr val="000000"/>
                </a:solidFill>
                <a:latin typeface="Times New Roman" panose="02020603050405020304" pitchFamily="18" charset="0"/>
                <a:cs typeface="Times New Roman" panose="02020603050405020304" pitchFamily="18" charset="0"/>
              </a:rPr>
              <a:t> (west of Mali) and </a:t>
            </a:r>
            <a:r>
              <a:rPr lang="en-US" sz="600" dirty="0" err="1">
                <a:solidFill>
                  <a:srgbClr val="000000"/>
                </a:solidFill>
                <a:latin typeface="Times New Roman" panose="02020603050405020304" pitchFamily="18" charset="0"/>
                <a:cs typeface="Times New Roman" panose="02020603050405020304" pitchFamily="18" charset="0"/>
              </a:rPr>
              <a:t>Manpala</a:t>
            </a:r>
            <a:r>
              <a:rPr lang="en-US" sz="600" dirty="0">
                <a:solidFill>
                  <a:srgbClr val="000000"/>
                </a:solidFill>
                <a:latin typeface="Times New Roman" panose="02020603050405020304" pitchFamily="18" charset="0"/>
                <a:cs typeface="Times New Roman" panose="02020603050405020304" pitchFamily="18" charset="0"/>
              </a:rPr>
              <a:t> (south of Mali), </a:t>
            </a:r>
            <a:r>
              <a:rPr lang="en-US" sz="600" dirty="0" err="1">
                <a:solidFill>
                  <a:srgbClr val="000000"/>
                </a:solidFill>
                <a:latin typeface="Times New Roman" panose="02020603050405020304" pitchFamily="18" charset="0"/>
                <a:cs typeface="Times New Roman" panose="02020603050405020304" pitchFamily="18" charset="0"/>
              </a:rPr>
              <a:t>Sabodala</a:t>
            </a:r>
            <a:r>
              <a:rPr lang="en-US" sz="600" dirty="0">
                <a:solidFill>
                  <a:srgbClr val="000000"/>
                </a:solidFill>
                <a:latin typeface="Times New Roman" panose="02020603050405020304" pitchFamily="18" charset="0"/>
                <a:cs typeface="Times New Roman" panose="02020603050405020304" pitchFamily="18" charset="0"/>
              </a:rPr>
              <a:t> (Senegal).</a:t>
            </a:r>
            <a:endParaRPr lang="en-US" sz="600" dirty="0">
              <a:solidFill>
                <a:srgbClr val="000000"/>
              </a:solidFill>
              <a:latin typeface="Times New Roman"/>
              <a:cs typeface="Times New Roman"/>
            </a:endParaRPr>
          </a:p>
        </p:txBody>
      </p:sp>
      <p:pic>
        <p:nvPicPr>
          <p:cNvPr id="31" name="Image 30">
            <a:extLst>
              <a:ext uri="{FF2B5EF4-FFF2-40B4-BE49-F238E27FC236}">
                <a16:creationId xmlns:a16="http://schemas.microsoft.com/office/drawing/2014/main" id="{BAE6678B-687D-5284-E40C-76BA561A65A5}"/>
              </a:ext>
            </a:extLst>
          </p:cNvPr>
          <p:cNvPicPr>
            <a:picLocks noChangeAspect="1"/>
          </p:cNvPicPr>
          <p:nvPr/>
        </p:nvPicPr>
        <p:blipFill>
          <a:blip r:embed="rId9"/>
          <a:stretch>
            <a:fillRect/>
          </a:stretch>
        </p:blipFill>
        <p:spPr>
          <a:xfrm>
            <a:off x="2845321" y="5641093"/>
            <a:ext cx="4391521" cy="323320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71288</TotalTime>
  <Words>972</Words>
  <Application>Microsoft Macintosh PowerPoint</Application>
  <PresentationFormat>Personnalisé</PresentationFormat>
  <Paragraphs>54</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Cambria</vt:lpstr>
      <vt:lpstr>Times New Roman</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kouassi</dc:creator>
  <cp:lastModifiedBy>Microsoft Office User</cp:lastModifiedBy>
  <cp:revision>230</cp:revision>
  <cp:lastPrinted>2023-01-25T10:49:33Z</cp:lastPrinted>
  <dcterms:created xsi:type="dcterms:W3CDTF">2021-10-29T10:57:13Z</dcterms:created>
  <dcterms:modified xsi:type="dcterms:W3CDTF">2023-06-07T09:22:40Z</dcterms:modified>
</cp:coreProperties>
</file>