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emf" ContentType="image/x-emf"/>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579"/>
    <p:restoredTop sz="94685"/>
  </p:normalViewPr>
  <p:slideViewPr>
    <p:cSldViewPr snapToGrid="0">
      <p:cViewPr varScale="1">
        <p:scale>
          <a:sx n="65" d="100"/>
          <a:sy n="65" d="100"/>
        </p:scale>
        <p:origin x="-131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pPr/>
              <a:t>2023/6/6</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pPr/>
              <a:t>‹#›</a:t>
            </a:fld>
            <a:endParaRPr lang="x-none"/>
          </a:p>
        </p:txBody>
      </p:sp>
    </p:spTree>
    <p:extLst>
      <p:ext uri="{BB962C8B-B14F-4D97-AF65-F5344CB8AC3E}">
        <p14:creationId xmlns=""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Localization of submarine earthquake with a single hydrophone triplet using multipath time delays in the deep ocean</a:t>
            </a:r>
            <a:endParaRPr lang="x-none" b="1" dirty="0" smtClean="0">
              <a:solidFill>
                <a:schemeClr val="bg1"/>
              </a:solidFill>
              <a:latin typeface="Arial" panose="020B0604020202020204" pitchFamily="34" charset="0"/>
              <a:cs typeface="Arial" panose="020B0604020202020204" pitchFamily="34" charset="0"/>
            </a:endParaRPr>
          </a:p>
          <a:p>
            <a:pPr algn="ctr"/>
            <a:endParaRPr lang="x-none" b="1"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Wei </a:t>
            </a:r>
            <a:r>
              <a:rPr lang="en-US" dirty="0" err="1" smtClean="0">
                <a:solidFill>
                  <a:schemeClr val="bg1"/>
                </a:solidFill>
                <a:latin typeface="Arial" panose="020B0604020202020204" pitchFamily="34" charset="0"/>
                <a:cs typeface="Arial" panose="020B0604020202020204" pitchFamily="34" charset="0"/>
              </a:rPr>
              <a:t>Shiyan</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Yanming</a:t>
            </a:r>
            <a:r>
              <a:rPr lang="en-US" dirty="0" smtClean="0">
                <a:solidFill>
                  <a:schemeClr val="bg1"/>
                </a:solidFill>
                <a:latin typeface="Arial" panose="020B0604020202020204" pitchFamily="34" charset="0"/>
                <a:cs typeface="Arial" panose="020B0604020202020204" pitchFamily="34" charset="0"/>
              </a:rPr>
              <a:t>, Ran </a:t>
            </a:r>
            <a:r>
              <a:rPr lang="en-US" dirty="0" err="1" smtClean="0">
                <a:solidFill>
                  <a:schemeClr val="bg1"/>
                </a:solidFill>
                <a:latin typeface="Arial" panose="020B0604020202020204" pitchFamily="34" charset="0"/>
                <a:cs typeface="Arial" panose="020B0604020202020204" pitchFamily="34" charset="0"/>
              </a:rPr>
              <a:t>Hailin</a:t>
            </a:r>
            <a:endParaRPr lang="x-none" dirty="0" smtClean="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Third </a:t>
            </a:r>
            <a:r>
              <a:rPr lang="en-US" sz="1400" dirty="0" smtClean="0">
                <a:solidFill>
                  <a:schemeClr val="bg1"/>
                </a:solidFill>
                <a:latin typeface="Arial" panose="020B0604020202020204" pitchFamily="34" charset="0"/>
                <a:cs typeface="Arial" panose="020B0604020202020204" pitchFamily="34" charset="0"/>
              </a:rPr>
              <a:t>Institute of Oceanography, Ministry of Natural Resources, Xiamen, China</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IMS H-phase stations have great potential for submarine earthquake monitoring in the Southern Hemisphere. The hydrophones would be able to record low frequency sounds from large areas. However, some seismic signals from different areas would have similar characteristics in a short time interval. It is difficult to locate the epicenter using only the azimuth and arrival time of the hydrophone triplet.</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P2.3-377</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t>A submarine seismic location model was built based on the time delay of the P-wave and T-wave at a hydrophone to obtain the sound propagation distance. Hydrophone data recorded from 2014 to 2020 by two hydrophone triplets of the IMS </a:t>
            </a:r>
            <a:r>
              <a:rPr lang="en-US" sz="1200" dirty="0" err="1" smtClean="0"/>
              <a:t>hydroacoustic</a:t>
            </a:r>
            <a:r>
              <a:rPr lang="en-US" sz="1200" dirty="0" smtClean="0"/>
              <a:t> station HA03 located in the Juan Fernandez Islands were used.</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200" dirty="0" smtClean="0">
                <a:latin typeface="Arial" pitchFamily="34" charset="0"/>
                <a:cs typeface="Arial" pitchFamily="34" charset="0"/>
              </a:rPr>
              <a:t>The results of the RSTT based model are better than the iasp91 based model. The average position error of the RSTT model is better than 20 km.</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A novel approach to submarine earthquake localization using only a single hydrophone triplet is presented in this paper. This method, especially when seismic network monitoring is ineffective, is applicable to the localization of submarine earthquakes in the Southern Hemisphere.</a:t>
            </a:r>
            <a:endParaRPr lang="en-US" sz="1200" dirty="0" smtClean="0">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26" name="Picture 2" descr="E:\单位\logo\海洋三所所徽.png"/>
          <p:cNvPicPr>
            <a:picLocks noChangeAspect="1" noChangeArrowheads="1"/>
          </p:cNvPicPr>
          <p:nvPr/>
        </p:nvPicPr>
        <p:blipFill>
          <a:blip r:embed="rId2"/>
          <a:srcRect/>
          <a:stretch>
            <a:fillRect/>
          </a:stretch>
        </p:blipFill>
        <p:spPr bwMode="auto">
          <a:xfrm>
            <a:off x="10267950" y="126470"/>
            <a:ext cx="1440000" cy="1440000"/>
          </a:xfrm>
          <a:prstGeom prst="rect">
            <a:avLst/>
          </a:prstGeom>
          <a:noFill/>
        </p:spPr>
      </p:pic>
    </p:spTree>
    <p:extLst>
      <p:ext uri="{BB962C8B-B14F-4D97-AF65-F5344CB8AC3E}">
        <p14:creationId xmlns=""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endParaRPr lang="x-none"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P2.3-377</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06478" y="1386348"/>
            <a:ext cx="10471355" cy="4524315"/>
          </a:xfrm>
          <a:prstGeom prst="rect">
            <a:avLst/>
          </a:prstGeom>
          <a:noFill/>
        </p:spPr>
        <p:txBody>
          <a:bodyPr wrap="square" rtlCol="0">
            <a:spAutoFit/>
          </a:bodyPr>
          <a:lstStyle/>
          <a:p>
            <a:pPr algn="just">
              <a:lnSpc>
                <a:spcPct val="150000"/>
              </a:lnSpc>
            </a:pPr>
            <a:r>
              <a:rPr lang="en-US" altLang="zh-CN" sz="1600" dirty="0" smtClean="0">
                <a:latin typeface="Arial" pitchFamily="34" charset="0"/>
                <a:cs typeface="Arial" pitchFamily="34" charset="0"/>
              </a:rPr>
              <a:t>T-waves generated by earthquakes can be used to study large-scale ocean thermometry. OBH, </a:t>
            </a:r>
            <a:r>
              <a:rPr lang="en-US" altLang="zh-CN" sz="1600" dirty="0" err="1" smtClean="0">
                <a:latin typeface="Arial" pitchFamily="34" charset="0"/>
                <a:cs typeface="Arial" pitchFamily="34" charset="0"/>
              </a:rPr>
              <a:t>hydroacoustic</a:t>
            </a:r>
            <a:r>
              <a:rPr lang="en-US" altLang="zh-CN" sz="1600" dirty="0" smtClean="0">
                <a:latin typeface="Arial" pitchFamily="34" charset="0"/>
                <a:cs typeface="Arial" pitchFamily="34" charset="0"/>
              </a:rPr>
              <a:t> stations of the International Monitoring System (IMS) of the Comprehensive Nuclear-Test-Ban Treaty Organization (CTBTO), SIRENA arrays, etc. are typically used as T-wave observing systems. Based on the position of the observation systems, the arrival time and azimuth of the T-wave are estimated. The signals recorded by the hydrophones correspond to the seismic bulletin provided by the global seismic network. Seismic signals are mainly in the low frequency range and can propagate long distances along the deep ocean SOFAR channel. It is inevitable that the recorded hydrophone data will contain similar seismic signals. Wave velocity measurements are imprecise. It is unreliable to use only bearing and arrival time information to match seismic and hydrophone signals. Therefore, based on the seismic wave propagation time model, we propose a method to estimate the distance between the earthquake and the hydrophone using a single hydrophone. Two hydrophone arrays of the CTBTO-IMS on San Juan Island are used as </a:t>
            </a:r>
            <a:r>
              <a:rPr lang="en-US" altLang="zh-CN" sz="1600" dirty="0" err="1" smtClean="0">
                <a:latin typeface="Arial" pitchFamily="34" charset="0"/>
                <a:cs typeface="Arial" pitchFamily="34" charset="0"/>
              </a:rPr>
              <a:t>hydroacoustic</a:t>
            </a:r>
            <a:r>
              <a:rPr lang="en-US" altLang="zh-CN" sz="1600" dirty="0" smtClean="0">
                <a:latin typeface="Arial" pitchFamily="34" charset="0"/>
                <a:cs typeface="Arial" pitchFamily="34" charset="0"/>
              </a:rPr>
              <a:t> observing systems. Submarine earthquakes in the South Pacific are used to validate the method.</a:t>
            </a:r>
            <a:endParaRPr lang="zh-CN" altLang="en-US" sz="1600" dirty="0" smtClean="0">
              <a:latin typeface="Arial" pitchFamily="34" charset="0"/>
              <a:cs typeface="Arial" pitchFamily="34" charset="0"/>
            </a:endParaRPr>
          </a:p>
        </p:txBody>
      </p:sp>
      <p:pic>
        <p:nvPicPr>
          <p:cNvPr id="8" name="Picture 2" descr="E:\单位\logo\海洋三所所徽.png"/>
          <p:cNvPicPr>
            <a:picLocks noChangeAspect="1" noChangeArrowheads="1"/>
          </p:cNvPicPr>
          <p:nvPr/>
        </p:nvPicPr>
        <p:blipFill>
          <a:blip r:embed="rId2"/>
          <a:srcRect/>
          <a:stretch>
            <a:fillRect/>
          </a:stretch>
        </p:blipFill>
        <p:spPr bwMode="auto">
          <a:xfrm>
            <a:off x="10733621" y="0"/>
            <a:ext cx="1440000" cy="1440000"/>
          </a:xfrm>
          <a:prstGeom prst="rect">
            <a:avLst/>
          </a:prstGeom>
          <a:noFill/>
        </p:spPr>
      </p:pic>
    </p:spTree>
    <p:extLst>
      <p:ext uri="{BB962C8B-B14F-4D97-AF65-F5344CB8AC3E}">
        <p14:creationId xmlns=""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P2.3-377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06478" y="1386348"/>
            <a:ext cx="10471355" cy="4708981"/>
          </a:xfrm>
          <a:prstGeom prst="rect">
            <a:avLst/>
          </a:prstGeom>
          <a:noFill/>
        </p:spPr>
        <p:txBody>
          <a:bodyPr wrap="square" rtlCol="0">
            <a:spAutoFit/>
          </a:bodyPr>
          <a:lstStyle/>
          <a:p>
            <a:pPr>
              <a:lnSpc>
                <a:spcPct val="150000"/>
              </a:lnSpc>
              <a:buFont typeface="Wingdings" pitchFamily="2" charset="2"/>
              <a:buChar char="Ø"/>
            </a:pPr>
            <a:r>
              <a:rPr lang="en-US" altLang="zh-CN" sz="2000" dirty="0" smtClean="0">
                <a:latin typeface="Arial" pitchFamily="34" charset="0"/>
                <a:cs typeface="Arial" pitchFamily="34" charset="0"/>
              </a:rPr>
              <a:t>The </a:t>
            </a:r>
            <a:r>
              <a:rPr lang="en-US" altLang="zh-CN" sz="2000" dirty="0" err="1" smtClean="0">
                <a:latin typeface="Arial" pitchFamily="34" charset="0"/>
                <a:cs typeface="Arial" pitchFamily="34" charset="0"/>
              </a:rPr>
              <a:t>hydroacoustic</a:t>
            </a:r>
            <a:r>
              <a:rPr lang="en-US" altLang="zh-CN" sz="2000" dirty="0" smtClean="0">
                <a:latin typeface="Arial" pitchFamily="34" charset="0"/>
                <a:cs typeface="Arial" pitchFamily="34" charset="0"/>
              </a:rPr>
              <a:t> observatory system has been successfully used to monitor submarine earthquakes in the Southern Hemisphere.  </a:t>
            </a:r>
            <a:endParaRPr lang="en-US" altLang="zh-CN" sz="2000" dirty="0" smtClean="0">
              <a:latin typeface="Arial" pitchFamily="34" charset="0"/>
              <a:cs typeface="Arial" pitchFamily="34" charset="0"/>
            </a:endParaRPr>
          </a:p>
          <a:p>
            <a:pPr>
              <a:lnSpc>
                <a:spcPct val="150000"/>
              </a:lnSpc>
              <a:buFont typeface="Wingdings" pitchFamily="2" charset="2"/>
              <a:buChar char="Ø"/>
            </a:pPr>
            <a:r>
              <a:rPr lang="en-US" altLang="zh-CN" sz="2000" dirty="0" smtClean="0">
                <a:latin typeface="Arial" pitchFamily="34" charset="0"/>
                <a:cs typeface="Arial" pitchFamily="34" charset="0"/>
              </a:rPr>
              <a:t>Seismic </a:t>
            </a:r>
            <a:r>
              <a:rPr lang="en-US" altLang="zh-CN" sz="2000" dirty="0" smtClean="0">
                <a:latin typeface="Arial" pitchFamily="34" charset="0"/>
                <a:cs typeface="Arial" pitchFamily="34" charset="0"/>
              </a:rPr>
              <a:t>signals propagate along different paths to the hydrophone. Because of medium sound speed are different, the wave propagation times are also different. In this paper, we proposed a distance estimation method with a single hydrophone based on the difference of the propagation times. </a:t>
            </a:r>
            <a:endParaRPr lang="en-US" altLang="zh-CN" sz="2000" dirty="0" smtClean="0">
              <a:latin typeface="Arial" pitchFamily="34" charset="0"/>
              <a:cs typeface="Arial" pitchFamily="34" charset="0"/>
            </a:endParaRPr>
          </a:p>
          <a:p>
            <a:pPr>
              <a:lnSpc>
                <a:spcPct val="150000"/>
              </a:lnSpc>
              <a:buFont typeface="Wingdings" pitchFamily="2" charset="2"/>
              <a:buChar char="Ø"/>
            </a:pPr>
            <a:r>
              <a:rPr lang="en-US" altLang="zh-CN" sz="2000" dirty="0" smtClean="0">
                <a:latin typeface="Arial" pitchFamily="34" charset="0"/>
                <a:cs typeface="Arial" pitchFamily="34" charset="0"/>
              </a:rPr>
              <a:t>The </a:t>
            </a:r>
            <a:r>
              <a:rPr lang="en-US" altLang="zh-CN" sz="2000" dirty="0" smtClean="0">
                <a:latin typeface="Arial" pitchFamily="34" charset="0"/>
                <a:cs typeface="Arial" pitchFamily="34" charset="0"/>
              </a:rPr>
              <a:t>arrival times of P-waves and T-waves were accurately detected. The submarine earthquakes were located by using the IMS hydrophone triplet</a:t>
            </a:r>
            <a:r>
              <a:rPr lang="en-US" altLang="zh-CN" sz="2000" dirty="0" smtClean="0">
                <a:latin typeface="Arial" pitchFamily="34" charset="0"/>
                <a:cs typeface="Arial" pitchFamily="34" charset="0"/>
              </a:rPr>
              <a:t>.</a:t>
            </a:r>
          </a:p>
          <a:p>
            <a:pPr>
              <a:lnSpc>
                <a:spcPct val="150000"/>
              </a:lnSpc>
              <a:buFont typeface="Wingdings" pitchFamily="2" charset="2"/>
              <a:buChar char="Ø"/>
            </a:pPr>
            <a:r>
              <a:rPr lang="en-US" altLang="zh-CN" sz="2000" dirty="0" smtClean="0">
                <a:latin typeface="Arial" pitchFamily="34" charset="0"/>
                <a:cs typeface="Arial" pitchFamily="34" charset="0"/>
              </a:rPr>
              <a:t>Based </a:t>
            </a:r>
            <a:r>
              <a:rPr lang="en-US" altLang="zh-CN" sz="2000" dirty="0" smtClean="0">
                <a:latin typeface="Arial" pitchFamily="34" charset="0"/>
                <a:cs typeface="Arial" pitchFamily="34" charset="0"/>
              </a:rPr>
              <a:t>on the seismic information from the global seismic network, we established corresponding relationships between the hydrophone signals and the seismic bulletin.</a:t>
            </a:r>
            <a:endParaRPr lang="zh-CN" altLang="en-US" sz="2000" dirty="0">
              <a:latin typeface="Arial" pitchFamily="34" charset="0"/>
              <a:cs typeface="Arial" pitchFamily="34" charset="0"/>
            </a:endParaRPr>
          </a:p>
        </p:txBody>
      </p:sp>
      <p:pic>
        <p:nvPicPr>
          <p:cNvPr id="8" name="Picture 2" descr="E:\单位\logo\海洋三所所徽.png"/>
          <p:cNvPicPr>
            <a:picLocks noChangeAspect="1" noChangeArrowheads="1"/>
          </p:cNvPicPr>
          <p:nvPr/>
        </p:nvPicPr>
        <p:blipFill>
          <a:blip r:embed="rId2"/>
          <a:srcRect/>
          <a:stretch>
            <a:fillRect/>
          </a:stretch>
        </p:blipFill>
        <p:spPr bwMode="auto">
          <a:xfrm>
            <a:off x="10733621" y="0"/>
            <a:ext cx="1440000" cy="1440000"/>
          </a:xfrm>
          <a:prstGeom prst="rect">
            <a:avLst/>
          </a:prstGeom>
          <a:noFill/>
        </p:spPr>
      </p:pic>
    </p:spTree>
    <p:extLst>
      <p:ext uri="{BB962C8B-B14F-4D97-AF65-F5344CB8AC3E}">
        <p14:creationId xmlns=""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Methods/data</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P2.3-377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3" descr="C:\Users\WSY\Desktop\snt2023\地震判别\fig\Fig.3.png"/>
          <p:cNvPicPr>
            <a:picLocks noChangeAspect="1" noChangeArrowheads="1"/>
          </p:cNvPicPr>
          <p:nvPr/>
        </p:nvPicPr>
        <p:blipFill>
          <a:blip r:embed="rId2"/>
          <a:srcRect/>
          <a:stretch>
            <a:fillRect/>
          </a:stretch>
        </p:blipFill>
        <p:spPr bwMode="auto">
          <a:xfrm>
            <a:off x="726324" y="1625258"/>
            <a:ext cx="5489853" cy="2880000"/>
          </a:xfrm>
          <a:prstGeom prst="rect">
            <a:avLst/>
          </a:prstGeom>
          <a:noFill/>
        </p:spPr>
      </p:pic>
      <p:sp>
        <p:nvSpPr>
          <p:cNvPr id="8" name="TextBox 7"/>
          <p:cNvSpPr txBox="1"/>
          <p:nvPr/>
        </p:nvSpPr>
        <p:spPr>
          <a:xfrm>
            <a:off x="294968" y="4779707"/>
            <a:ext cx="10368116" cy="2031325"/>
          </a:xfrm>
          <a:prstGeom prst="rect">
            <a:avLst/>
          </a:prstGeom>
          <a:noFill/>
        </p:spPr>
        <p:txBody>
          <a:bodyPr wrap="square" rtlCol="0">
            <a:spAutoFit/>
          </a:bodyPr>
          <a:lstStyle/>
          <a:p>
            <a:pPr algn="just"/>
            <a:r>
              <a:rPr lang="en-US" altLang="zh-CN" dirty="0" smtClean="0">
                <a:latin typeface="Arial Unicode MS" pitchFamily="34" charset="-122"/>
                <a:ea typeface="Arial Unicode MS" pitchFamily="34" charset="-122"/>
                <a:cs typeface="Arial Unicode MS" pitchFamily="34" charset="-122"/>
              </a:rPr>
              <a:t>A linear model is established between the time difference of the P-waves and T-waves and the distance between the source and the hydrophone. The model coefficients are fitted using existing seismic wave propagation time models, iasp91 and RSTT. The AIC method is used to extract the arrival times of P-waves and T-waves. The distance from the source to the hydrophone is set to 0 km ~1500 km with a step size of 10 km. The difference in propagation times between T-waves and P-waves and the distance is modeled. The source depth is set from 5 km to 20 km with a step size of 1 km, since the source depth of submarine earthquakes is usually shallow.</a:t>
            </a:r>
            <a:endParaRPr lang="zh-CN" altLang="en-US" dirty="0">
              <a:latin typeface="Arial Unicode MS" pitchFamily="34" charset="-122"/>
              <a:ea typeface="Arial Unicode MS" pitchFamily="34" charset="-122"/>
              <a:cs typeface="Arial Unicode MS" pitchFamily="34" charset="-122"/>
            </a:endParaRPr>
          </a:p>
        </p:txBody>
      </p:sp>
      <p:pic>
        <p:nvPicPr>
          <p:cNvPr id="9" name="Picture 6" descr="C:\Users\WSY\Desktop\snt2023\地震判别\fig\Fig.1.png"/>
          <p:cNvPicPr>
            <a:picLocks noChangeAspect="1" noChangeArrowheads="1"/>
          </p:cNvPicPr>
          <p:nvPr/>
        </p:nvPicPr>
        <p:blipFill>
          <a:blip r:embed="rId3"/>
          <a:srcRect/>
          <a:stretch>
            <a:fillRect/>
          </a:stretch>
        </p:blipFill>
        <p:spPr bwMode="auto">
          <a:xfrm>
            <a:off x="6634318" y="1194056"/>
            <a:ext cx="3787844" cy="3600000"/>
          </a:xfrm>
          <a:prstGeom prst="rect">
            <a:avLst/>
          </a:prstGeom>
          <a:noFill/>
        </p:spPr>
      </p:pic>
      <p:pic>
        <p:nvPicPr>
          <p:cNvPr id="10" name="Picture 2" descr="E:\单位\logo\海洋三所所徽.png"/>
          <p:cNvPicPr>
            <a:picLocks noChangeAspect="1" noChangeArrowheads="1"/>
          </p:cNvPicPr>
          <p:nvPr/>
        </p:nvPicPr>
        <p:blipFill>
          <a:blip r:embed="rId4"/>
          <a:srcRect/>
          <a:stretch>
            <a:fillRect/>
          </a:stretch>
        </p:blipFill>
        <p:spPr bwMode="auto">
          <a:xfrm>
            <a:off x="10733621" y="0"/>
            <a:ext cx="1440000" cy="1440000"/>
          </a:xfrm>
          <a:prstGeom prst="rect">
            <a:avLst/>
          </a:prstGeom>
          <a:noFill/>
        </p:spPr>
      </p:pic>
    </p:spTree>
    <p:extLst>
      <p:ext uri="{BB962C8B-B14F-4D97-AF65-F5344CB8AC3E}">
        <p14:creationId xmlns=""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P2.3-377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35699" y="4754307"/>
            <a:ext cx="10368116" cy="2031325"/>
          </a:xfrm>
          <a:prstGeom prst="rect">
            <a:avLst/>
          </a:prstGeom>
          <a:noFill/>
        </p:spPr>
        <p:txBody>
          <a:bodyPr wrap="square" rtlCol="0">
            <a:spAutoFit/>
          </a:bodyPr>
          <a:lstStyle/>
          <a:p>
            <a:pPr algn="just"/>
            <a:r>
              <a:rPr lang="en-US" altLang="zh-CN" dirty="0" smtClean="0">
                <a:latin typeface="Arial" pitchFamily="34" charset="0"/>
                <a:cs typeface="Arial" pitchFamily="34" charset="0"/>
              </a:rPr>
              <a:t>Two hydrophone arrays H03N and H03S of the CTBTO-IMS at San Juan Island, South Pacific, were used to monitor 939 submarine earthquakes (M≥ 4) during 2014-2020. The distance between the earthquake and the hydrophone was estimated. The results of the RSTT-based model are better than those of the iasp91-based model. The root mean square and mean absolute error are 20.77, 15.37 (RSTT) and 48.87, 41.89 (iasp91). Combined with the azimuth results, the earthquake was located. Comparison of the position errors shows that the RSTT-based model is much better than the iasp91-based model. The average position error is less than 20km.</a:t>
            </a:r>
            <a:endParaRPr lang="zh-CN" altLang="en-US" dirty="0"/>
          </a:p>
        </p:txBody>
      </p:sp>
      <p:pic>
        <p:nvPicPr>
          <p:cNvPr id="8" name="Picture 2" descr="C:\Users\WSY\Desktop\snt2023\地震判别\fig\Fig.4.png"/>
          <p:cNvPicPr>
            <a:picLocks noChangeAspect="1" noChangeArrowheads="1"/>
          </p:cNvPicPr>
          <p:nvPr/>
        </p:nvPicPr>
        <p:blipFill>
          <a:blip r:embed="rId2"/>
          <a:srcRect/>
          <a:stretch>
            <a:fillRect/>
          </a:stretch>
        </p:blipFill>
        <p:spPr bwMode="auto">
          <a:xfrm>
            <a:off x="233514" y="1361203"/>
            <a:ext cx="3428492" cy="3240000"/>
          </a:xfrm>
          <a:prstGeom prst="rect">
            <a:avLst/>
          </a:prstGeom>
          <a:noFill/>
        </p:spPr>
      </p:pic>
      <p:pic>
        <p:nvPicPr>
          <p:cNvPr id="9" name="Picture 3" descr="C:\Users\WSY\Desktop\snt2023\地震判别\fig\Fig.5.png"/>
          <p:cNvPicPr>
            <a:picLocks noChangeAspect="1" noChangeArrowheads="1"/>
          </p:cNvPicPr>
          <p:nvPr/>
        </p:nvPicPr>
        <p:blipFill>
          <a:blip r:embed="rId3"/>
          <a:srcRect/>
          <a:stretch>
            <a:fillRect/>
          </a:stretch>
        </p:blipFill>
        <p:spPr bwMode="auto">
          <a:xfrm>
            <a:off x="3839497" y="1340308"/>
            <a:ext cx="3274663" cy="3240000"/>
          </a:xfrm>
          <a:prstGeom prst="rect">
            <a:avLst/>
          </a:prstGeom>
          <a:noFill/>
        </p:spPr>
      </p:pic>
      <p:pic>
        <p:nvPicPr>
          <p:cNvPr id="10" name="Picture 4" descr="C:\Users\WSY\Desktop\snt2023\地震判别\fig\Fig.6.png"/>
          <p:cNvPicPr>
            <a:picLocks noChangeAspect="1" noChangeArrowheads="1"/>
          </p:cNvPicPr>
          <p:nvPr/>
        </p:nvPicPr>
        <p:blipFill>
          <a:blip r:embed="rId4"/>
          <a:srcRect/>
          <a:stretch>
            <a:fillRect/>
          </a:stretch>
        </p:blipFill>
        <p:spPr bwMode="auto">
          <a:xfrm>
            <a:off x="7315202" y="1317264"/>
            <a:ext cx="3241244" cy="3240000"/>
          </a:xfrm>
          <a:prstGeom prst="rect">
            <a:avLst/>
          </a:prstGeom>
          <a:noFill/>
        </p:spPr>
      </p:pic>
      <p:pic>
        <p:nvPicPr>
          <p:cNvPr id="11" name="Picture 2" descr="E:\单位\logo\海洋三所所徽.png"/>
          <p:cNvPicPr>
            <a:picLocks noChangeAspect="1" noChangeArrowheads="1"/>
          </p:cNvPicPr>
          <p:nvPr/>
        </p:nvPicPr>
        <p:blipFill>
          <a:blip r:embed="rId5"/>
          <a:srcRect/>
          <a:stretch>
            <a:fillRect/>
          </a:stretch>
        </p:blipFill>
        <p:spPr bwMode="auto">
          <a:xfrm>
            <a:off x="10733621" y="0"/>
            <a:ext cx="1440000" cy="1440000"/>
          </a:xfrm>
          <a:prstGeom prst="rect">
            <a:avLst/>
          </a:prstGeom>
          <a:noFill/>
        </p:spPr>
      </p:pic>
    </p:spTree>
    <p:extLst>
      <p:ext uri="{BB962C8B-B14F-4D97-AF65-F5344CB8AC3E}">
        <p14:creationId xmlns=""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P2.3-377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94968" y="1327355"/>
            <a:ext cx="10368116" cy="4524315"/>
          </a:xfrm>
          <a:prstGeom prst="rect">
            <a:avLst/>
          </a:prstGeom>
          <a:noFill/>
        </p:spPr>
        <p:txBody>
          <a:bodyPr wrap="square" rtlCol="0">
            <a:spAutoFit/>
          </a:bodyPr>
          <a:lstStyle/>
          <a:p>
            <a:pPr marL="342900" indent="-342900">
              <a:lnSpc>
                <a:spcPct val="150000"/>
              </a:lnSpc>
              <a:buAutoNum type="arabicPeriod"/>
            </a:pPr>
            <a:r>
              <a:rPr lang="en-US" sz="1600" dirty="0" smtClean="0">
                <a:latin typeface="Arial" pitchFamily="34" charset="0"/>
                <a:cs typeface="Arial" pitchFamily="34" charset="0"/>
              </a:rPr>
              <a:t>A novel approach to submarine earthquake localization using only a single hydrophone triplet is presented in this paper. This method is applicable to the localization of marine seismic in the southern hemisphere, especially when the seismic network monitoring is ineffective. </a:t>
            </a:r>
            <a:endParaRPr lang="en-US" sz="1600" dirty="0" smtClean="0">
              <a:latin typeface="Arial" pitchFamily="34" charset="0"/>
              <a:cs typeface="Arial" pitchFamily="34" charset="0"/>
            </a:endParaRPr>
          </a:p>
          <a:p>
            <a:pPr marL="342900" indent="-342900">
              <a:lnSpc>
                <a:spcPct val="150000"/>
              </a:lnSpc>
              <a:buAutoNum type="arabicPeriod"/>
            </a:pPr>
            <a:r>
              <a:rPr lang="en-US" sz="1600" dirty="0" smtClean="0">
                <a:latin typeface="Arial" pitchFamily="34" charset="0"/>
                <a:cs typeface="Arial" pitchFamily="34" charset="0"/>
              </a:rPr>
              <a:t>When </a:t>
            </a:r>
            <a:r>
              <a:rPr lang="en-US" sz="1600" dirty="0" smtClean="0">
                <a:latin typeface="Arial" pitchFamily="34" charset="0"/>
                <a:cs typeface="Arial" pitchFamily="34" charset="0"/>
              </a:rPr>
              <a:t>the distance from the epicenter to the hydrophone is in the range of 400 km ~ 1500 km, the average position errors are better than 20 </a:t>
            </a:r>
            <a:r>
              <a:rPr lang="en-US" sz="1600" dirty="0" err="1" smtClean="0">
                <a:latin typeface="Arial" pitchFamily="34" charset="0"/>
                <a:cs typeface="Arial" pitchFamily="34" charset="0"/>
              </a:rPr>
              <a:t>km.The</a:t>
            </a:r>
            <a:r>
              <a:rPr lang="en-US" sz="1600" dirty="0" smtClean="0">
                <a:latin typeface="Arial" pitchFamily="34" charset="0"/>
                <a:cs typeface="Arial" pitchFamily="34" charset="0"/>
              </a:rPr>
              <a:t> RSTT-based model is better than the iasp91-based model when the distance from the epicenter to the hydrophone is less than 16</a:t>
            </a:r>
            <a:r>
              <a:rPr lang="en-US" sz="1600" dirty="0" smtClean="0">
                <a:latin typeface="Arial" pitchFamily="34" charset="0"/>
                <a:cs typeface="Arial" pitchFamily="34" charset="0"/>
              </a:rPr>
              <a:t>°.</a:t>
            </a:r>
          </a:p>
          <a:p>
            <a:pPr marL="342900" indent="-342900">
              <a:lnSpc>
                <a:spcPct val="150000"/>
              </a:lnSpc>
              <a:buAutoNum type="arabicPeriod"/>
            </a:pPr>
            <a:r>
              <a:rPr lang="en-US" sz="1600" dirty="0" smtClean="0">
                <a:latin typeface="Arial" pitchFamily="34" charset="0"/>
                <a:cs typeface="Arial" pitchFamily="34" charset="0"/>
              </a:rPr>
              <a:t> </a:t>
            </a:r>
            <a:r>
              <a:rPr lang="en-US" sz="1600" dirty="0" smtClean="0">
                <a:latin typeface="Arial" pitchFamily="34" charset="0"/>
                <a:cs typeface="Arial" pitchFamily="34" charset="0"/>
              </a:rPr>
              <a:t>A large amount of hydrophone data is recorded daily at the IMS H-phase stations. </a:t>
            </a:r>
            <a:r>
              <a:rPr lang="en-US" sz="1600" dirty="0" smtClean="0">
                <a:latin typeface="Arial" pitchFamily="34" charset="0"/>
                <a:cs typeface="Arial" pitchFamily="34" charset="0"/>
              </a:rPr>
              <a:t>The </a:t>
            </a:r>
            <a:r>
              <a:rPr lang="en-US" sz="1600" dirty="0" smtClean="0">
                <a:latin typeface="Arial" pitchFamily="34" charset="0"/>
                <a:cs typeface="Arial" pitchFamily="34" charset="0"/>
              </a:rPr>
              <a:t>detection of the seismic signal is a great challenge. The proposed method could be used to construct hydro-acoustic signal datasets for the seismic detection algorithms</a:t>
            </a:r>
            <a:r>
              <a:rPr lang="en-US" sz="1600" dirty="0" smtClean="0">
                <a:latin typeface="Arial" pitchFamily="34" charset="0"/>
                <a:cs typeface="Arial" pitchFamily="34" charset="0"/>
              </a:rPr>
              <a:t>.</a:t>
            </a:r>
          </a:p>
          <a:p>
            <a:pPr marL="342900" indent="-342900">
              <a:lnSpc>
                <a:spcPct val="150000"/>
              </a:lnSpc>
              <a:buAutoNum type="arabicPeriod"/>
            </a:pPr>
            <a:r>
              <a:rPr lang="en-US" sz="1600" dirty="0" smtClean="0">
                <a:latin typeface="Arial" pitchFamily="34" charset="0"/>
                <a:cs typeface="Arial" pitchFamily="34" charset="0"/>
              </a:rPr>
              <a:t>This </a:t>
            </a:r>
            <a:r>
              <a:rPr lang="en-US" sz="1600" dirty="0" smtClean="0">
                <a:latin typeface="Arial" pitchFamily="34" charset="0"/>
                <a:cs typeface="Arial" pitchFamily="34" charset="0"/>
              </a:rPr>
              <a:t>paper focused on </a:t>
            </a:r>
            <a:r>
              <a:rPr lang="en-US" sz="1600" dirty="0" err="1" smtClean="0">
                <a:latin typeface="Arial" pitchFamily="34" charset="0"/>
                <a:cs typeface="Arial" pitchFamily="34" charset="0"/>
              </a:rPr>
              <a:t>hydroacoustic</a:t>
            </a:r>
            <a:r>
              <a:rPr lang="en-US" sz="1600" dirty="0" smtClean="0">
                <a:latin typeface="Arial" pitchFamily="34" charset="0"/>
                <a:cs typeface="Arial" pitchFamily="34" charset="0"/>
              </a:rPr>
              <a:t> signal processing and submarine seismic data analysis. </a:t>
            </a:r>
            <a:endParaRPr lang="en-US" sz="1600" dirty="0" smtClean="0">
              <a:latin typeface="Arial" pitchFamily="34" charset="0"/>
              <a:cs typeface="Arial" pitchFamily="34" charset="0"/>
            </a:endParaRPr>
          </a:p>
          <a:p>
            <a:pPr marL="342900" indent="-342900">
              <a:lnSpc>
                <a:spcPct val="150000"/>
              </a:lnSpc>
              <a:buAutoNum type="arabicPeriod"/>
            </a:pPr>
            <a:r>
              <a:rPr lang="en-US" sz="1600" dirty="0" smtClean="0">
                <a:latin typeface="Arial" pitchFamily="34" charset="0"/>
                <a:cs typeface="Arial" pitchFamily="34" charset="0"/>
              </a:rPr>
              <a:t>The </a:t>
            </a:r>
            <a:r>
              <a:rPr lang="en-US" sz="1600" dirty="0" smtClean="0">
                <a:latin typeface="Arial" pitchFamily="34" charset="0"/>
                <a:cs typeface="Arial" pitchFamily="34" charset="0"/>
              </a:rPr>
              <a:t>model presented in this paper is applicable to underwater acoustic monitoring of the submarine earthquake with a hydrophone (such as OBH, Oceanic Float) or hydrophone arrays.</a:t>
            </a:r>
            <a:endParaRPr lang="zh-CN" altLang="en-US" sz="1600" dirty="0">
              <a:latin typeface="Arial" pitchFamily="34" charset="0"/>
              <a:cs typeface="Arial" pitchFamily="34" charset="0"/>
            </a:endParaRPr>
          </a:p>
        </p:txBody>
      </p:sp>
      <p:pic>
        <p:nvPicPr>
          <p:cNvPr id="8" name="Picture 2" descr="E:\单位\logo\海洋三所所徽.png"/>
          <p:cNvPicPr>
            <a:picLocks noChangeAspect="1" noChangeArrowheads="1"/>
          </p:cNvPicPr>
          <p:nvPr/>
        </p:nvPicPr>
        <p:blipFill>
          <a:blip r:embed="rId2"/>
          <a:srcRect/>
          <a:stretch>
            <a:fillRect/>
          </a:stretch>
        </p:blipFill>
        <p:spPr bwMode="auto">
          <a:xfrm>
            <a:off x="10733621" y="0"/>
            <a:ext cx="1440000" cy="1440000"/>
          </a:xfrm>
          <a:prstGeom prst="rect">
            <a:avLst/>
          </a:prstGeom>
          <a:noFill/>
        </p:spPr>
      </p:pic>
    </p:spTree>
    <p:extLst>
      <p:ext uri="{BB962C8B-B14F-4D97-AF65-F5344CB8AC3E}">
        <p14:creationId xmlns=""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x-none"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P2.3-377</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06478" y="1386348"/>
            <a:ext cx="10471355" cy="4832092"/>
          </a:xfrm>
          <a:prstGeom prst="rect">
            <a:avLst/>
          </a:prstGeom>
          <a:noFill/>
        </p:spPr>
        <p:txBody>
          <a:bodyPr wrap="square" rtlCol="0">
            <a:spAutoFit/>
          </a:bodyPr>
          <a:lstStyle/>
          <a:p>
            <a:pPr marL="342900" indent="-342900">
              <a:buFont typeface="+mj-lt"/>
              <a:buAutoNum type="arabicPeriod"/>
            </a:pPr>
            <a:r>
              <a:rPr lang="en-US" altLang="zh-CN" sz="1400" dirty="0" err="1" smtClean="0">
                <a:latin typeface="Arial" pitchFamily="34" charset="0"/>
                <a:cs typeface="Arial" pitchFamily="34" charset="0"/>
              </a:rPr>
              <a:t>Balanche</a:t>
            </a:r>
            <a:r>
              <a:rPr lang="en-US" altLang="zh-CN" sz="1400" dirty="0" smtClean="0">
                <a:latin typeface="Arial" pitchFamily="34" charset="0"/>
                <a:cs typeface="Arial" pitchFamily="34" charset="0"/>
              </a:rPr>
              <a:t>, A., C. </a:t>
            </a:r>
            <a:r>
              <a:rPr lang="en-US" altLang="zh-CN" sz="1400" dirty="0" err="1" smtClean="0">
                <a:latin typeface="Arial" pitchFamily="34" charset="0"/>
                <a:cs typeface="Arial" pitchFamily="34" charset="0"/>
              </a:rPr>
              <a:t>Guennou</a:t>
            </a:r>
            <a:r>
              <a:rPr lang="en-US" altLang="zh-CN" sz="1400" dirty="0" smtClean="0">
                <a:latin typeface="Arial" pitchFamily="34" charset="0"/>
                <a:cs typeface="Arial" pitchFamily="34" charset="0"/>
              </a:rPr>
              <a:t>, J. </a:t>
            </a:r>
            <a:r>
              <a:rPr lang="en-US" altLang="zh-CN" sz="1400" dirty="0" err="1" smtClean="0">
                <a:latin typeface="Arial" pitchFamily="34" charset="0"/>
                <a:cs typeface="Arial" pitchFamily="34" charset="0"/>
              </a:rPr>
              <a:t>Goslin</a:t>
            </a:r>
            <a:r>
              <a:rPr lang="en-US" altLang="zh-CN" sz="1400" dirty="0" smtClean="0">
                <a:latin typeface="Arial" pitchFamily="34" charset="0"/>
                <a:cs typeface="Arial" pitchFamily="34" charset="0"/>
              </a:rPr>
              <a:t>, and C. </a:t>
            </a:r>
            <a:r>
              <a:rPr lang="en-US" altLang="zh-CN" sz="1400" dirty="0" err="1" smtClean="0">
                <a:latin typeface="Arial" pitchFamily="34" charset="0"/>
                <a:cs typeface="Arial" pitchFamily="34" charset="0"/>
              </a:rPr>
              <a:t>Mazoyer</a:t>
            </a:r>
            <a:r>
              <a:rPr lang="en-US" altLang="zh-CN" sz="1400" dirty="0" smtClean="0">
                <a:latin typeface="Arial" pitchFamily="34" charset="0"/>
                <a:cs typeface="Arial" pitchFamily="34" charset="0"/>
              </a:rPr>
              <a:t> (2009), Generation of </a:t>
            </a:r>
            <a:r>
              <a:rPr lang="en-US" altLang="zh-CN" sz="1400" dirty="0" err="1" smtClean="0">
                <a:latin typeface="Arial" pitchFamily="34" charset="0"/>
                <a:cs typeface="Arial" pitchFamily="34" charset="0"/>
              </a:rPr>
              <a:t>hydroacoustic</a:t>
            </a:r>
            <a:r>
              <a:rPr lang="en-US" altLang="zh-CN" sz="1400" dirty="0" smtClean="0">
                <a:latin typeface="Arial" pitchFamily="34" charset="0"/>
                <a:cs typeface="Arial" pitchFamily="34" charset="0"/>
              </a:rPr>
              <a:t> signals by oceanic </a:t>
            </a:r>
            <a:r>
              <a:rPr lang="en-US" altLang="zh-CN" sz="1400" dirty="0" err="1" smtClean="0">
                <a:latin typeface="Arial" pitchFamily="34" charset="0"/>
                <a:cs typeface="Arial" pitchFamily="34" charset="0"/>
              </a:rPr>
              <a:t>subseafloor</a:t>
            </a:r>
            <a:r>
              <a:rPr lang="en-US" altLang="zh-CN" sz="1400" dirty="0" smtClean="0">
                <a:latin typeface="Arial" pitchFamily="34" charset="0"/>
                <a:cs typeface="Arial" pitchFamily="34" charset="0"/>
              </a:rPr>
              <a:t> earthquakes: a mechanical model, </a:t>
            </a:r>
            <a:r>
              <a:rPr lang="en-US" altLang="zh-CN" sz="1400" dirty="0" err="1" smtClean="0">
                <a:latin typeface="Arial" pitchFamily="34" charset="0"/>
                <a:cs typeface="Arial" pitchFamily="34" charset="0"/>
              </a:rPr>
              <a:t>Geophys</a:t>
            </a:r>
            <a:r>
              <a:rPr lang="en-US" altLang="zh-CN" sz="1400" dirty="0" smtClean="0">
                <a:latin typeface="Arial" pitchFamily="34" charset="0"/>
                <a:cs typeface="Arial" pitchFamily="34" charset="0"/>
              </a:rPr>
              <a:t>. J. Int., 177(2), 476-480.</a:t>
            </a:r>
          </a:p>
          <a:p>
            <a:pPr marL="342900" indent="-342900">
              <a:buFont typeface="+mj-lt"/>
              <a:buAutoNum type="arabicPeriod"/>
            </a:pPr>
            <a:r>
              <a:rPr lang="en-US" altLang="zh-CN" sz="1400" dirty="0" err="1" smtClean="0">
                <a:latin typeface="Arial" pitchFamily="34" charset="0"/>
                <a:cs typeface="Arial" pitchFamily="34" charset="0"/>
              </a:rPr>
              <a:t>Dziak</a:t>
            </a:r>
            <a:r>
              <a:rPr lang="en-US" altLang="zh-CN" sz="1400" dirty="0" smtClean="0">
                <a:latin typeface="Arial" pitchFamily="34" charset="0"/>
                <a:cs typeface="Arial" pitchFamily="34" charset="0"/>
              </a:rPr>
              <a:t>, R. P., S. R. Hammond, and C. G. Fox (2011), A 20-YEAR HYDROACOUSTIC TIME SERIES OF SEISMIC AND VOLCANIC EVENTS IN THE NORTHEAST PACIFIC OCEAN, Oceanography, 24(3), 280-293.</a:t>
            </a:r>
          </a:p>
          <a:p>
            <a:pPr marL="342900" indent="-342900">
              <a:buFont typeface="+mj-lt"/>
              <a:buAutoNum type="arabicPeriod"/>
            </a:pPr>
            <a:r>
              <a:rPr lang="en-US" altLang="zh-CN" sz="1400" dirty="0" err="1" smtClean="0">
                <a:latin typeface="Arial" pitchFamily="34" charset="0"/>
                <a:cs typeface="Arial" pitchFamily="34" charset="0"/>
              </a:rPr>
              <a:t>Dziak</a:t>
            </a:r>
            <a:r>
              <a:rPr lang="en-US" altLang="zh-CN" sz="1400" dirty="0" smtClean="0">
                <a:latin typeface="Arial" pitchFamily="34" charset="0"/>
                <a:cs typeface="Arial" pitchFamily="34" charset="0"/>
              </a:rPr>
              <a:t>, R. P., D. R. </a:t>
            </a:r>
            <a:r>
              <a:rPr lang="en-US" altLang="zh-CN" sz="1400" dirty="0" err="1" smtClean="0">
                <a:latin typeface="Arial" pitchFamily="34" charset="0"/>
                <a:cs typeface="Arial" pitchFamily="34" charset="0"/>
              </a:rPr>
              <a:t>Bohnenstiehl</a:t>
            </a:r>
            <a:r>
              <a:rPr lang="en-US" altLang="zh-CN" sz="1400" dirty="0" smtClean="0">
                <a:latin typeface="Arial" pitchFamily="34" charset="0"/>
                <a:cs typeface="Arial" pitchFamily="34" charset="0"/>
              </a:rPr>
              <a:t>, and D. K. Smith (2012), HYDROACOUSTIC MONITORING OF OCEANIC SPREADING CENTERS Past, Present, and Future, Oceanography, 25(1), 116-127.</a:t>
            </a:r>
          </a:p>
          <a:p>
            <a:pPr marL="342900" indent="-342900">
              <a:buFont typeface="+mj-lt"/>
              <a:buAutoNum type="arabicPeriod"/>
            </a:pPr>
            <a:r>
              <a:rPr lang="en-US" altLang="zh-CN" sz="1400" dirty="0" smtClean="0">
                <a:latin typeface="Arial" pitchFamily="34" charset="0"/>
                <a:cs typeface="Arial" pitchFamily="34" charset="0"/>
              </a:rPr>
              <a:t>Freeman, S. E., G. L. </a:t>
            </a:r>
            <a:r>
              <a:rPr lang="en-US" altLang="zh-CN" sz="1400" dirty="0" err="1" smtClean="0">
                <a:latin typeface="Arial" pitchFamily="34" charset="0"/>
                <a:cs typeface="Arial" pitchFamily="34" charset="0"/>
              </a:rPr>
              <a:t>D'Spain</a:t>
            </a:r>
            <a:r>
              <a:rPr lang="en-US" altLang="zh-CN" sz="1400" dirty="0" smtClean="0">
                <a:latin typeface="Arial" pitchFamily="34" charset="0"/>
                <a:cs typeface="Arial" pitchFamily="34" charset="0"/>
              </a:rPr>
              <a:t>, S. D. Lynch, R. A. Stephen, K. D. Heaney, J. J. Murray, A. B. </a:t>
            </a:r>
            <a:r>
              <a:rPr lang="en-US" altLang="zh-CN" sz="1400" dirty="0" err="1" smtClean="0">
                <a:latin typeface="Arial" pitchFamily="34" charset="0"/>
                <a:cs typeface="Arial" pitchFamily="34" charset="0"/>
              </a:rPr>
              <a:t>Baggeroer</a:t>
            </a:r>
            <a:r>
              <a:rPr lang="en-US" altLang="zh-CN" sz="1400" dirty="0" smtClean="0">
                <a:latin typeface="Arial" pitchFamily="34" charset="0"/>
                <a:cs typeface="Arial" pitchFamily="34" charset="0"/>
              </a:rPr>
              <a:t>, P. F. Worcester, M. A. </a:t>
            </a:r>
            <a:r>
              <a:rPr lang="en-US" altLang="zh-CN" sz="1400" dirty="0" err="1" smtClean="0">
                <a:latin typeface="Arial" pitchFamily="34" charset="0"/>
                <a:cs typeface="Arial" pitchFamily="34" charset="0"/>
              </a:rPr>
              <a:t>Dzieciuch</a:t>
            </a:r>
            <a:r>
              <a:rPr lang="en-US" altLang="zh-CN" sz="1400" dirty="0" smtClean="0">
                <a:latin typeface="Arial" pitchFamily="34" charset="0"/>
                <a:cs typeface="Arial" pitchFamily="34" charset="0"/>
              </a:rPr>
              <a:t>, and J. A. Mercer (2013), Estimating the horizontal and vertical direction-of-arrival of water-borne seismic signals in the northern Philippine Sea, J. </a:t>
            </a:r>
            <a:r>
              <a:rPr lang="en-US" altLang="zh-CN" sz="1400" dirty="0" err="1" smtClean="0">
                <a:latin typeface="Arial" pitchFamily="34" charset="0"/>
                <a:cs typeface="Arial" pitchFamily="34" charset="0"/>
              </a:rPr>
              <a:t>Acoust</a:t>
            </a:r>
            <a:r>
              <a:rPr lang="en-US" altLang="zh-CN" sz="1400" dirty="0" smtClean="0">
                <a:latin typeface="Arial" pitchFamily="34" charset="0"/>
                <a:cs typeface="Arial" pitchFamily="34" charset="0"/>
              </a:rPr>
              <a:t>. Soc. Am., 134(4), 3282-3298.</a:t>
            </a:r>
          </a:p>
          <a:p>
            <a:pPr marL="342900" indent="-342900">
              <a:buFont typeface="+mj-lt"/>
              <a:buAutoNum type="arabicPeriod"/>
            </a:pPr>
            <a:r>
              <a:rPr lang="en-US" altLang="zh-CN" sz="1400" dirty="0" smtClean="0">
                <a:latin typeface="Arial" pitchFamily="34" charset="0"/>
                <a:cs typeface="Arial" pitchFamily="34" charset="0"/>
              </a:rPr>
              <a:t>Gomez, B., and U. </a:t>
            </a:r>
            <a:r>
              <a:rPr lang="en-US" altLang="zh-CN" sz="1400" dirty="0" err="1" smtClean="0">
                <a:latin typeface="Arial" pitchFamily="34" charset="0"/>
                <a:cs typeface="Arial" pitchFamily="34" charset="0"/>
              </a:rPr>
              <a:t>Kadri</a:t>
            </a:r>
            <a:r>
              <a:rPr lang="en-US" altLang="zh-CN" sz="1400" dirty="0" smtClean="0">
                <a:latin typeface="Arial" pitchFamily="34" charset="0"/>
                <a:cs typeface="Arial" pitchFamily="34" charset="0"/>
              </a:rPr>
              <a:t> (2021), Earthquake source characterization by machine learning algorithms applied to acoustic signals, </a:t>
            </a:r>
            <a:r>
              <a:rPr lang="en-US" altLang="zh-CN" sz="1400" dirty="0" err="1" smtClean="0">
                <a:latin typeface="Arial" pitchFamily="34" charset="0"/>
                <a:cs typeface="Arial" pitchFamily="34" charset="0"/>
              </a:rPr>
              <a:t>Sci</a:t>
            </a:r>
            <a:r>
              <a:rPr lang="en-US" altLang="zh-CN" sz="1400" dirty="0" smtClean="0">
                <a:latin typeface="Arial" pitchFamily="34" charset="0"/>
                <a:cs typeface="Arial" pitchFamily="34" charset="0"/>
              </a:rPr>
              <a:t> Rep, 11(1), 15.</a:t>
            </a:r>
          </a:p>
          <a:p>
            <a:pPr marL="342900" indent="-342900">
              <a:buFont typeface="+mj-lt"/>
              <a:buAutoNum type="arabicPeriod"/>
            </a:pPr>
            <a:r>
              <a:rPr lang="en-US" altLang="zh-CN" sz="1400" dirty="0" err="1" smtClean="0">
                <a:latin typeface="Arial" pitchFamily="34" charset="0"/>
                <a:cs typeface="Arial" pitchFamily="34" charset="0"/>
              </a:rPr>
              <a:t>Goslin</a:t>
            </a:r>
            <a:r>
              <a:rPr lang="en-US" altLang="zh-CN" sz="1400" dirty="0" smtClean="0">
                <a:latin typeface="Arial" pitchFamily="34" charset="0"/>
                <a:cs typeface="Arial" pitchFamily="34" charset="0"/>
              </a:rPr>
              <a:t>, J., et al. (2012), Spatiotemporal distribution of the seismicity along the Mid-Atlantic Ridge north of the Azores from </a:t>
            </a:r>
            <a:r>
              <a:rPr lang="en-US" altLang="zh-CN" sz="1400" dirty="0" err="1" smtClean="0">
                <a:latin typeface="Arial" pitchFamily="34" charset="0"/>
                <a:cs typeface="Arial" pitchFamily="34" charset="0"/>
              </a:rPr>
              <a:t>hydroacoustic</a:t>
            </a:r>
            <a:r>
              <a:rPr lang="en-US" altLang="zh-CN" sz="1400" dirty="0" smtClean="0">
                <a:latin typeface="Arial" pitchFamily="34" charset="0"/>
                <a:cs typeface="Arial" pitchFamily="34" charset="0"/>
              </a:rPr>
              <a:t> data: Insights into </a:t>
            </a:r>
            <a:r>
              <a:rPr lang="en-US" altLang="zh-CN" sz="1400" dirty="0" err="1" smtClean="0">
                <a:latin typeface="Arial" pitchFamily="34" charset="0"/>
                <a:cs typeface="Arial" pitchFamily="34" charset="0"/>
              </a:rPr>
              <a:t>seismogenic</a:t>
            </a:r>
            <a:r>
              <a:rPr lang="en-US" altLang="zh-CN" sz="1400" dirty="0" smtClean="0">
                <a:latin typeface="Arial" pitchFamily="34" charset="0"/>
                <a:cs typeface="Arial" pitchFamily="34" charset="0"/>
              </a:rPr>
              <a:t> processes in a ridge-hot spot context, </a:t>
            </a:r>
            <a:r>
              <a:rPr lang="en-US" altLang="zh-CN" sz="1400" dirty="0" err="1" smtClean="0">
                <a:latin typeface="Arial" pitchFamily="34" charset="0"/>
                <a:cs typeface="Arial" pitchFamily="34" charset="0"/>
              </a:rPr>
              <a:t>Geochem</a:t>
            </a:r>
            <a:r>
              <a:rPr lang="en-US" altLang="zh-CN" sz="1400" dirty="0" smtClean="0">
                <a:latin typeface="Arial" pitchFamily="34" charset="0"/>
                <a:cs typeface="Arial" pitchFamily="34" charset="0"/>
              </a:rPr>
              <a:t>. </a:t>
            </a:r>
            <a:r>
              <a:rPr lang="en-US" altLang="zh-CN" sz="1400" dirty="0" err="1" smtClean="0">
                <a:latin typeface="Arial" pitchFamily="34" charset="0"/>
                <a:cs typeface="Arial" pitchFamily="34" charset="0"/>
              </a:rPr>
              <a:t>Geophys</a:t>
            </a:r>
            <a:r>
              <a:rPr lang="en-US" altLang="zh-CN" sz="1400" dirty="0" smtClean="0">
                <a:latin typeface="Arial" pitchFamily="34" charset="0"/>
                <a:cs typeface="Arial" pitchFamily="34" charset="0"/>
              </a:rPr>
              <a:t>. </a:t>
            </a:r>
            <a:r>
              <a:rPr lang="en-US" altLang="zh-CN" sz="1400" dirty="0" err="1" smtClean="0">
                <a:latin typeface="Arial" pitchFamily="34" charset="0"/>
                <a:cs typeface="Arial" pitchFamily="34" charset="0"/>
              </a:rPr>
              <a:t>Geosyst</a:t>
            </a:r>
            <a:r>
              <a:rPr lang="en-US" altLang="zh-CN" sz="1400" dirty="0" smtClean="0">
                <a:latin typeface="Arial" pitchFamily="34" charset="0"/>
                <a:cs typeface="Arial" pitchFamily="34" charset="0"/>
              </a:rPr>
              <a:t>., 13, 15.</a:t>
            </a:r>
          </a:p>
          <a:p>
            <a:pPr marL="342900" indent="-342900">
              <a:buFont typeface="+mj-lt"/>
              <a:buAutoNum type="arabicPeriod"/>
            </a:pPr>
            <a:r>
              <a:rPr lang="en-US" altLang="zh-CN" sz="1400" dirty="0" smtClean="0">
                <a:latin typeface="Arial" pitchFamily="34" charset="0"/>
                <a:cs typeface="Arial" pitchFamily="34" charset="0"/>
              </a:rPr>
              <a:t>Royer, J. Y., R. Chateau, R. P. </a:t>
            </a:r>
            <a:r>
              <a:rPr lang="en-US" altLang="zh-CN" sz="1400" dirty="0" err="1" smtClean="0">
                <a:latin typeface="Arial" pitchFamily="34" charset="0"/>
                <a:cs typeface="Arial" pitchFamily="34" charset="0"/>
              </a:rPr>
              <a:t>Dziak</a:t>
            </a:r>
            <a:r>
              <a:rPr lang="en-US" altLang="zh-CN" sz="1400" dirty="0" smtClean="0">
                <a:latin typeface="Arial" pitchFamily="34" charset="0"/>
                <a:cs typeface="Arial" pitchFamily="34" charset="0"/>
              </a:rPr>
              <a:t>, and D. R. </a:t>
            </a:r>
            <a:r>
              <a:rPr lang="en-US" altLang="zh-CN" sz="1400" dirty="0" err="1" smtClean="0">
                <a:latin typeface="Arial" pitchFamily="34" charset="0"/>
                <a:cs typeface="Arial" pitchFamily="34" charset="0"/>
              </a:rPr>
              <a:t>Bohnenstiehl</a:t>
            </a:r>
            <a:r>
              <a:rPr lang="en-US" altLang="zh-CN" sz="1400" dirty="0" smtClean="0">
                <a:latin typeface="Arial" pitchFamily="34" charset="0"/>
                <a:cs typeface="Arial" pitchFamily="34" charset="0"/>
              </a:rPr>
              <a:t> (2015), Seafloor seismicity, Antarctic ice-sounds, cetacean vocalizations and long-term ambient sound in the Indian Ocean basin, </a:t>
            </a:r>
            <a:r>
              <a:rPr lang="en-US" altLang="zh-CN" sz="1400" dirty="0" err="1" smtClean="0">
                <a:latin typeface="Arial" pitchFamily="34" charset="0"/>
                <a:cs typeface="Arial" pitchFamily="34" charset="0"/>
              </a:rPr>
              <a:t>Geophys</a:t>
            </a:r>
            <a:r>
              <a:rPr lang="en-US" altLang="zh-CN" sz="1400" dirty="0" smtClean="0">
                <a:latin typeface="Arial" pitchFamily="34" charset="0"/>
                <a:cs typeface="Arial" pitchFamily="34" charset="0"/>
              </a:rPr>
              <a:t>. J. Int., 202(2), 748-762.</a:t>
            </a:r>
          </a:p>
          <a:p>
            <a:pPr marL="342900" indent="-342900">
              <a:buFont typeface="+mj-lt"/>
              <a:buAutoNum type="arabicPeriod"/>
            </a:pPr>
            <a:r>
              <a:rPr lang="en-US" altLang="zh-CN" sz="1400" dirty="0" smtClean="0">
                <a:latin typeface="Arial" pitchFamily="34" charset="0"/>
                <a:cs typeface="Arial" pitchFamily="34" charset="0"/>
              </a:rPr>
              <a:t>Simon, J. D., F. J. Simons, and G. </a:t>
            </a:r>
            <a:r>
              <a:rPr lang="en-US" altLang="zh-CN" sz="1400" dirty="0" err="1" smtClean="0">
                <a:latin typeface="Arial" pitchFamily="34" charset="0"/>
                <a:cs typeface="Arial" pitchFamily="34" charset="0"/>
              </a:rPr>
              <a:t>Nolet</a:t>
            </a:r>
            <a:r>
              <a:rPr lang="en-US" altLang="zh-CN" sz="1400" dirty="0" smtClean="0">
                <a:latin typeface="Arial" pitchFamily="34" charset="0"/>
                <a:cs typeface="Arial" pitchFamily="34" charset="0"/>
              </a:rPr>
              <a:t> (2020), </a:t>
            </a:r>
            <a:r>
              <a:rPr lang="en-US" altLang="zh-CN" sz="1400" dirty="0" err="1" smtClean="0">
                <a:latin typeface="Arial" pitchFamily="34" charset="0"/>
                <a:cs typeface="Arial" pitchFamily="34" charset="0"/>
              </a:rPr>
              <a:t>Multiscale</a:t>
            </a:r>
            <a:r>
              <a:rPr lang="en-US" altLang="zh-CN" sz="1400" dirty="0" smtClean="0">
                <a:latin typeface="Arial" pitchFamily="34" charset="0"/>
                <a:cs typeface="Arial" pitchFamily="34" charset="0"/>
              </a:rPr>
              <a:t> Estimation of Event Arrival Times and Their Uncertainties in </a:t>
            </a:r>
            <a:r>
              <a:rPr lang="en-US" altLang="zh-CN" sz="1400" dirty="0" err="1" smtClean="0">
                <a:latin typeface="Arial" pitchFamily="34" charset="0"/>
                <a:cs typeface="Arial" pitchFamily="34" charset="0"/>
              </a:rPr>
              <a:t>Hydroacoustic</a:t>
            </a:r>
            <a:r>
              <a:rPr lang="en-US" altLang="zh-CN" sz="1400" dirty="0" smtClean="0">
                <a:latin typeface="Arial" pitchFamily="34" charset="0"/>
                <a:cs typeface="Arial" pitchFamily="34" charset="0"/>
              </a:rPr>
              <a:t> Records from Autonomous Oceanic Floats, Bull. </a:t>
            </a:r>
            <a:r>
              <a:rPr lang="en-US" altLang="zh-CN" sz="1400" dirty="0" err="1" smtClean="0">
                <a:latin typeface="Arial" pitchFamily="34" charset="0"/>
                <a:cs typeface="Arial" pitchFamily="34" charset="0"/>
              </a:rPr>
              <a:t>Seismol</a:t>
            </a:r>
            <a:r>
              <a:rPr lang="en-US" altLang="zh-CN" sz="1400" dirty="0" smtClean="0">
                <a:latin typeface="Arial" pitchFamily="34" charset="0"/>
                <a:cs typeface="Arial" pitchFamily="34" charset="0"/>
              </a:rPr>
              <a:t>. Soc. Amer., 110(3), 970-997.</a:t>
            </a:r>
          </a:p>
          <a:p>
            <a:pPr marL="342900" indent="-342900">
              <a:buFont typeface="+mj-lt"/>
              <a:buAutoNum type="arabicPeriod"/>
            </a:pPr>
            <a:r>
              <a:rPr lang="en-US" altLang="zh-CN" sz="1400" dirty="0" smtClean="0">
                <a:latin typeface="Arial" pitchFamily="34" charset="0"/>
                <a:cs typeface="Arial" pitchFamily="34" charset="0"/>
              </a:rPr>
              <a:t>Simon, J. D., F. J. Simons, and J. C. E. Irving (2021), A MERMAID Miscellany: </a:t>
            </a:r>
            <a:r>
              <a:rPr lang="en-US" altLang="zh-CN" sz="1400" dirty="0" err="1" smtClean="0">
                <a:latin typeface="Arial" pitchFamily="34" charset="0"/>
                <a:cs typeface="Arial" pitchFamily="34" charset="0"/>
              </a:rPr>
              <a:t>Seismoacoustic</a:t>
            </a:r>
            <a:r>
              <a:rPr lang="en-US" altLang="zh-CN" sz="1400" dirty="0" smtClean="0">
                <a:latin typeface="Arial" pitchFamily="34" charset="0"/>
                <a:cs typeface="Arial" pitchFamily="34" charset="0"/>
              </a:rPr>
              <a:t> Signals beyond the P Wave, </a:t>
            </a:r>
            <a:r>
              <a:rPr lang="en-US" altLang="zh-CN" sz="1400" dirty="0" err="1" smtClean="0">
                <a:latin typeface="Arial" pitchFamily="34" charset="0"/>
                <a:cs typeface="Arial" pitchFamily="34" charset="0"/>
              </a:rPr>
              <a:t>Seismol</a:t>
            </a:r>
            <a:r>
              <a:rPr lang="en-US" altLang="zh-CN" sz="1400" dirty="0" smtClean="0">
                <a:latin typeface="Arial" pitchFamily="34" charset="0"/>
                <a:cs typeface="Arial" pitchFamily="34" charset="0"/>
              </a:rPr>
              <a:t>. Res. </a:t>
            </a:r>
            <a:r>
              <a:rPr lang="en-US" altLang="zh-CN" sz="1400" dirty="0" err="1" smtClean="0">
                <a:latin typeface="Arial" pitchFamily="34" charset="0"/>
                <a:cs typeface="Arial" pitchFamily="34" charset="0"/>
              </a:rPr>
              <a:t>Lett</a:t>
            </a:r>
            <a:r>
              <a:rPr lang="en-US" altLang="zh-CN" sz="1400" dirty="0" smtClean="0">
                <a:latin typeface="Arial" pitchFamily="34" charset="0"/>
                <a:cs typeface="Arial" pitchFamily="34" charset="0"/>
              </a:rPr>
              <a:t>., 92(6), 3657-3667.</a:t>
            </a:r>
          </a:p>
          <a:p>
            <a:pPr marL="342900" indent="-342900">
              <a:buFont typeface="+mj-lt"/>
              <a:buAutoNum type="arabicPeriod"/>
            </a:pPr>
            <a:r>
              <a:rPr lang="en-US" altLang="zh-CN" sz="1400" dirty="0" err="1" smtClean="0">
                <a:latin typeface="Arial" pitchFamily="34" charset="0"/>
                <a:cs typeface="Arial" pitchFamily="34" charset="0"/>
              </a:rPr>
              <a:t>Sukhovich</a:t>
            </a:r>
            <a:r>
              <a:rPr lang="en-US" altLang="zh-CN" sz="1400" dirty="0" smtClean="0">
                <a:latin typeface="Arial" pitchFamily="34" charset="0"/>
                <a:cs typeface="Arial" pitchFamily="34" charset="0"/>
              </a:rPr>
              <a:t>, A., S. </a:t>
            </a:r>
            <a:r>
              <a:rPr lang="en-US" altLang="zh-CN" sz="1400" dirty="0" err="1" smtClean="0">
                <a:latin typeface="Arial" pitchFamily="34" charset="0"/>
                <a:cs typeface="Arial" pitchFamily="34" charset="0"/>
              </a:rPr>
              <a:t>Bonnieux</a:t>
            </a:r>
            <a:r>
              <a:rPr lang="en-US" altLang="zh-CN" sz="1400" dirty="0" smtClean="0">
                <a:latin typeface="Arial" pitchFamily="34" charset="0"/>
                <a:cs typeface="Arial" pitchFamily="34" charset="0"/>
              </a:rPr>
              <a:t>, Y. Hello, J. O. </a:t>
            </a:r>
            <a:r>
              <a:rPr lang="en-US" altLang="zh-CN" sz="1400" dirty="0" err="1" smtClean="0">
                <a:latin typeface="Arial" pitchFamily="34" charset="0"/>
                <a:cs typeface="Arial" pitchFamily="34" charset="0"/>
              </a:rPr>
              <a:t>Irisson</a:t>
            </a:r>
            <a:r>
              <a:rPr lang="en-US" altLang="zh-CN" sz="1400" dirty="0" smtClean="0">
                <a:latin typeface="Arial" pitchFamily="34" charset="0"/>
                <a:cs typeface="Arial" pitchFamily="34" charset="0"/>
              </a:rPr>
              <a:t>, F. J. Simons, and G. </a:t>
            </a:r>
            <a:r>
              <a:rPr lang="en-US" altLang="zh-CN" sz="1400" dirty="0" err="1" smtClean="0">
                <a:latin typeface="Arial" pitchFamily="34" charset="0"/>
                <a:cs typeface="Arial" pitchFamily="34" charset="0"/>
              </a:rPr>
              <a:t>Nolet</a:t>
            </a:r>
            <a:r>
              <a:rPr lang="en-US" altLang="zh-CN" sz="1400" dirty="0" smtClean="0">
                <a:latin typeface="Arial" pitchFamily="34" charset="0"/>
                <a:cs typeface="Arial" pitchFamily="34" charset="0"/>
              </a:rPr>
              <a:t> (2015), Seismic monitoring in the oceans by autonomous floats, Nat. </a:t>
            </a:r>
            <a:r>
              <a:rPr lang="en-US" altLang="zh-CN" sz="1400" dirty="0" err="1" smtClean="0">
                <a:latin typeface="Arial" pitchFamily="34" charset="0"/>
                <a:cs typeface="Arial" pitchFamily="34" charset="0"/>
              </a:rPr>
              <a:t>Commun</a:t>
            </a:r>
            <a:r>
              <a:rPr lang="en-US" altLang="zh-CN" sz="1400" dirty="0" smtClean="0">
                <a:latin typeface="Arial" pitchFamily="34" charset="0"/>
                <a:cs typeface="Arial" pitchFamily="34" charset="0"/>
              </a:rPr>
              <a:t>., 6, 6.</a:t>
            </a:r>
          </a:p>
          <a:p>
            <a:pPr marL="342900" indent="-342900">
              <a:buFont typeface="+mj-lt"/>
              <a:buAutoNum type="arabicPeriod"/>
            </a:pPr>
            <a:r>
              <a:rPr lang="en-US" altLang="zh-CN" sz="1400" dirty="0" smtClean="0">
                <a:latin typeface="Arial" pitchFamily="34" charset="0"/>
                <a:cs typeface="Arial" pitchFamily="34" charset="0"/>
              </a:rPr>
              <a:t>Wu, W. B., Z. W. Zhan, S. R. </a:t>
            </a:r>
            <a:r>
              <a:rPr lang="en-US" altLang="zh-CN" sz="1400" dirty="0" err="1" smtClean="0">
                <a:latin typeface="Arial" pitchFamily="34" charset="0"/>
                <a:cs typeface="Arial" pitchFamily="34" charset="0"/>
              </a:rPr>
              <a:t>Peng</a:t>
            </a:r>
            <a:r>
              <a:rPr lang="en-US" altLang="zh-CN" sz="1400" dirty="0" smtClean="0">
                <a:latin typeface="Arial" pitchFamily="34" charset="0"/>
                <a:cs typeface="Arial" pitchFamily="34" charset="0"/>
              </a:rPr>
              <a:t>, S. D. Ni, and J. </a:t>
            </a:r>
            <a:r>
              <a:rPr lang="en-US" altLang="zh-CN" sz="1400" dirty="0" err="1" smtClean="0">
                <a:latin typeface="Arial" pitchFamily="34" charset="0"/>
                <a:cs typeface="Arial" pitchFamily="34" charset="0"/>
              </a:rPr>
              <a:t>Callies</a:t>
            </a:r>
            <a:r>
              <a:rPr lang="en-US" altLang="zh-CN" sz="1400" dirty="0" smtClean="0">
                <a:latin typeface="Arial" pitchFamily="34" charset="0"/>
                <a:cs typeface="Arial" pitchFamily="34" charset="0"/>
              </a:rPr>
              <a:t> (2020), Seismic ocean thermometry, Science, 369(6510), 1510.</a:t>
            </a:r>
            <a:endParaRPr lang="zh-CN" altLang="en-US" sz="1400" dirty="0">
              <a:latin typeface="Arial" pitchFamily="34" charset="0"/>
              <a:cs typeface="Arial" pitchFamily="34" charset="0"/>
            </a:endParaRPr>
          </a:p>
        </p:txBody>
      </p:sp>
      <p:pic>
        <p:nvPicPr>
          <p:cNvPr id="8" name="Picture 2" descr="E:\单位\logo\海洋三所所徽.png"/>
          <p:cNvPicPr>
            <a:picLocks noChangeAspect="1" noChangeArrowheads="1"/>
          </p:cNvPicPr>
          <p:nvPr/>
        </p:nvPicPr>
        <p:blipFill>
          <a:blip r:embed="rId2"/>
          <a:srcRect/>
          <a:stretch>
            <a:fillRect/>
          </a:stretch>
        </p:blipFill>
        <p:spPr bwMode="auto">
          <a:xfrm>
            <a:off x="10733621" y="0"/>
            <a:ext cx="1440000" cy="1440000"/>
          </a:xfrm>
          <a:prstGeom prst="rect">
            <a:avLst/>
          </a:prstGeom>
          <a:noFill/>
        </p:spPr>
      </p:pic>
    </p:spTree>
    <p:extLst>
      <p:ext uri="{BB962C8B-B14F-4D97-AF65-F5344CB8AC3E}">
        <p14:creationId xmlns=""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1609</Words>
  <Application>Microsoft Office PowerPoint</Application>
  <PresentationFormat>自定义</PresentationFormat>
  <Paragraphs>51</Paragraphs>
  <Slides>7</Slides>
  <Notes>0</Notes>
  <HiddenSlides>0</HiddenSlides>
  <MMClips>0</MMClips>
  <ScaleCrop>false</ScaleCrop>
  <HeadingPairs>
    <vt:vector size="4" baseType="variant">
      <vt:variant>
        <vt:lpstr>主题</vt:lpstr>
      </vt:variant>
      <vt:variant>
        <vt:i4>2</vt:i4>
      </vt:variant>
      <vt:variant>
        <vt:lpstr>幻灯片标题</vt:lpstr>
      </vt:variant>
      <vt:variant>
        <vt:i4>7</vt:i4>
      </vt:variant>
    </vt:vector>
  </HeadingPairs>
  <TitlesOfParts>
    <vt:vector size="9" baseType="lpstr">
      <vt:lpstr>Custom Design</vt:lpstr>
      <vt:lpstr>Office Theme</vt:lpstr>
      <vt:lpstr>幻灯片 1</vt:lpstr>
      <vt:lpstr>幻灯片 2</vt:lpstr>
      <vt:lpstr>幻灯片 3</vt:lpstr>
      <vt:lpstr>幻灯片 4</vt:lpstr>
      <vt:lpstr>幻灯片 5</vt:lpstr>
      <vt:lpstr>幻灯片 6</vt:lpstr>
      <vt:lpstr>幻灯片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WSY</cp:lastModifiedBy>
  <cp:revision>38</cp:revision>
  <dcterms:created xsi:type="dcterms:W3CDTF">2023-04-18T13:25:54Z</dcterms:created>
  <dcterms:modified xsi:type="dcterms:W3CDTF">2023-06-06T08:48:33Z</dcterms:modified>
</cp:coreProperties>
</file>