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6" r:id="rId7"/>
    <p:sldId id="265" r:id="rId8"/>
    <p:sldId id="264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6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/>
    <p:restoredTop sz="94694"/>
  </p:normalViewPr>
  <p:slideViewPr>
    <p:cSldViewPr snapToGrid="0">
      <p:cViewPr varScale="1">
        <p:scale>
          <a:sx n="109" d="100"/>
          <a:sy n="109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plbaum\Documents\SnT2023\Infra%20LE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Infrasonic</a:t>
            </a:r>
            <a:r>
              <a:rPr lang="en-GB" baseline="0"/>
              <a:t> LEB events, last 10 years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Sheet1!$D$7:$D$16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Sheet1!$E$7:$E$16</c:f>
              <c:numCache>
                <c:formatCode>General</c:formatCode>
                <c:ptCount val="10"/>
                <c:pt idx="0">
                  <c:v>1763</c:v>
                </c:pt>
                <c:pt idx="1">
                  <c:v>2080</c:v>
                </c:pt>
                <c:pt idx="2">
                  <c:v>2513</c:v>
                </c:pt>
                <c:pt idx="3">
                  <c:v>3641</c:v>
                </c:pt>
                <c:pt idx="4">
                  <c:v>4746</c:v>
                </c:pt>
                <c:pt idx="5">
                  <c:v>5391</c:v>
                </c:pt>
                <c:pt idx="6">
                  <c:v>5001</c:v>
                </c:pt>
                <c:pt idx="7">
                  <c:v>4350</c:v>
                </c:pt>
                <c:pt idx="8">
                  <c:v>4996</c:v>
                </c:pt>
                <c:pt idx="9">
                  <c:v>6611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6E-4CCF-A8FF-6B09FF4EC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074207"/>
        <c:axId val="620075455"/>
      </c:lineChart>
      <c:catAx>
        <c:axId val="6200742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/>
                  <a:t>Year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075455"/>
        <c:crosses val="autoZero"/>
        <c:auto val="1"/>
        <c:lblAlgn val="ctr"/>
        <c:lblOffset val="100"/>
        <c:noMultiLvlLbl val="0"/>
      </c:catAx>
      <c:valAx>
        <c:axId val="620075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/>
                  <a:t>Infrasonic</a:t>
                </a:r>
                <a:r>
                  <a:rPr lang="en-GB" sz="1600" baseline="0" dirty="0"/>
                  <a:t> LEB Events</a:t>
                </a:r>
                <a:endParaRPr lang="en-GB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07420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0.67571</cdr:x>
      <cdr:y>0.44646</cdr:y>
    </cdr:from>
    <cdr:to>
      <cdr:x>0.74608</cdr:x>
      <cdr:y>0.60078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FAB896B-490F-56A7-825F-D85E17399232}"/>
            </a:ext>
          </a:extLst>
        </cdr:cNvPr>
        <cdr:cNvCxnSpPr/>
      </cdr:nvCxnSpPr>
      <cdr:spPr>
        <a:xfrm xmlns:a="http://schemas.openxmlformats.org/drawingml/2006/main" flipV="1">
          <a:off x="4959579" y="1966160"/>
          <a:ext cx="516501" cy="67960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7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7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8" y="278271"/>
            <a:ext cx="720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Trends in International Data Centre Infrasound Analysis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Applbaum, G.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Rambolamanana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Bittner, T.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Mumladze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Qorbani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Tun, M.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Villaroel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Monitoring and Data Analysis Team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Data Centre/Monitoring and Data Analysis section, CTBTO Preparatory Commission, Vienna, Austria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Infrasound analysis in the IDC has incorporated 2 new stations and a new analysis software package in recent years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P2.3-544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Stations and software tested, then incorporated into operational analysis and LEB/REB Production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 stations used to build more events and more complete events for better location accuracy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 software successfully integrated without any negative affects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 the IMS infrasound network comes closer to completion, more and better events can be built.  New analysis software can be integrated successfully without significantly affecting bulletin production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Infrasound Network*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FDC18-A1B7-DD10-65F6-776832984909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P2.3-544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1E16F8-D61D-8D0B-1F23-4375AB5172A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8DF6603E-0230-52FF-B2AD-4B8D04C61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5" y="1274885"/>
            <a:ext cx="9867130" cy="5029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BE1E53-3D73-4106-2968-E806B160F667}"/>
              </a:ext>
            </a:extLst>
          </p:cNvPr>
          <p:cNvSpPr/>
          <p:nvPr/>
        </p:nvSpPr>
        <p:spPr>
          <a:xfrm>
            <a:off x="3033346" y="3930162"/>
            <a:ext cx="606669" cy="3077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C4F5CA-4282-8B71-C3A6-FFC9232DC0F7}"/>
              </a:ext>
            </a:extLst>
          </p:cNvPr>
          <p:cNvSpPr/>
          <p:nvPr/>
        </p:nvSpPr>
        <p:spPr>
          <a:xfrm>
            <a:off x="3774831" y="3481755"/>
            <a:ext cx="606669" cy="3077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307F2-9E55-D4BB-A87A-A9F44BDAE190}"/>
              </a:ext>
            </a:extLst>
          </p:cNvPr>
          <p:cNvSpPr txBox="1"/>
          <p:nvPr/>
        </p:nvSpPr>
        <p:spPr>
          <a:xfrm>
            <a:off x="8047504" y="6314671"/>
            <a:ext cx="2167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*Excluding Antarctic stations 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65019-A9D2-A276-6806-FB64CDBFD619}"/>
              </a:ext>
            </a:extLst>
          </p:cNvPr>
          <p:cNvSpPr txBox="1"/>
          <p:nvPr/>
        </p:nvSpPr>
        <p:spPr>
          <a:xfrm>
            <a:off x="2161443" y="5753404"/>
            <a:ext cx="26215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most recent operational stations </a:t>
            </a:r>
            <a:endParaRPr lang="en-GB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4B13AE-0C73-BBBF-3AC5-7B79F59C85D8}"/>
              </a:ext>
            </a:extLst>
          </p:cNvPr>
          <p:cNvCxnSpPr/>
          <p:nvPr/>
        </p:nvCxnSpPr>
        <p:spPr>
          <a:xfrm flipV="1">
            <a:off x="3226777" y="4352192"/>
            <a:ext cx="96715" cy="127488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7BEDA9-EF5F-C335-C0C1-2E43A4172771}"/>
              </a:ext>
            </a:extLst>
          </p:cNvPr>
          <p:cNvCxnSpPr>
            <a:cxnSpLocks/>
          </p:cNvCxnSpPr>
          <p:nvPr/>
        </p:nvCxnSpPr>
        <p:spPr>
          <a:xfrm flipV="1">
            <a:off x="3226777" y="3815862"/>
            <a:ext cx="703385" cy="181650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Sangay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Volcano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3FC44E-84F0-1278-0842-BEFB164B44CA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P2.3-544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11FA12-3B7A-3B74-F184-1483644353B0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water, aerial, text, map&#10;&#10;Description automatically generated">
            <a:extLst>
              <a:ext uri="{FF2B5EF4-FFF2-40B4-BE49-F238E27FC236}">
                <a16:creationId xmlns:a16="http://schemas.microsoft.com/office/drawing/2014/main" id="{AE067EF1-944E-FC0A-335B-15F1DE0F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" y="1160863"/>
            <a:ext cx="5304196" cy="355181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2629A4F-6E55-F6E1-F91C-27344C572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2" b="58461"/>
          <a:stretch/>
        </p:blipFill>
        <p:spPr>
          <a:xfrm>
            <a:off x="2874410" y="4251043"/>
            <a:ext cx="6658706" cy="2400376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41676A1-1774-18BF-7AC0-F7BA48123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30" b="59103"/>
          <a:stretch/>
        </p:blipFill>
        <p:spPr>
          <a:xfrm>
            <a:off x="4560277" y="1406769"/>
            <a:ext cx="6219094" cy="21930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CAA79-3E84-EE96-B90D-683D2914A23F}"/>
              </a:ext>
            </a:extLst>
          </p:cNvPr>
          <p:cNvSpPr txBox="1"/>
          <p:nvPr/>
        </p:nvSpPr>
        <p:spPr>
          <a:xfrm>
            <a:off x="386861" y="5103662"/>
            <a:ext cx="1978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Location made much more accurate by presence of stations from different azimuths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Webb Space Telescope Launch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9D3171-1409-D028-882D-FD8E102F583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P2.3-544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46E08-F26C-A880-607D-096D1889F14E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water, aerial, aerial photography, map&#10;&#10;Description automatically generated">
            <a:extLst>
              <a:ext uri="{FF2B5EF4-FFF2-40B4-BE49-F238E27FC236}">
                <a16:creationId xmlns:a16="http://schemas.microsoft.com/office/drawing/2014/main" id="{6197DCF1-EBA2-A510-A1F6-1FA403CEA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" y="1144675"/>
            <a:ext cx="5770116" cy="351524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6D976C1-0B96-3646-9C46-995C461F5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362"/>
          <a:stretch/>
        </p:blipFill>
        <p:spPr>
          <a:xfrm>
            <a:off x="2332653" y="3599316"/>
            <a:ext cx="8212494" cy="2890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8E71FB-1C8E-94D8-6F6D-FAB9E6ABAF06}"/>
              </a:ext>
            </a:extLst>
          </p:cNvPr>
          <p:cNvSpPr txBox="1"/>
          <p:nvPr/>
        </p:nvSpPr>
        <p:spPr>
          <a:xfrm>
            <a:off x="6497515" y="1670538"/>
            <a:ext cx="3077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2-station event that would not make the LEB without I25 added to the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SpaceX Crew 4 Launch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F0D235-E73A-31A0-926C-3F17564FB8DC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P2.3-544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04CCB8-44D4-3C65-4ECB-3604610A50A2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6A4DE1A-052B-900C-66B9-7F27AE407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" b="59616"/>
          <a:stretch/>
        </p:blipFill>
        <p:spPr>
          <a:xfrm>
            <a:off x="2038453" y="1404935"/>
            <a:ext cx="6275976" cy="2185315"/>
          </a:xfrm>
          <a:prstGeom prst="rect">
            <a:avLst/>
          </a:prstGeom>
        </p:spPr>
      </p:pic>
      <p:pic>
        <p:nvPicPr>
          <p:cNvPr id="8" name="Picture 7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5055A178-56F0-323B-0576-453E97D61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3" t="66026" r="47550"/>
          <a:stretch/>
        </p:blipFill>
        <p:spPr>
          <a:xfrm>
            <a:off x="6203763" y="3932510"/>
            <a:ext cx="3800176" cy="2692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6233A-4FF2-EA20-E54A-6780F9682D1E}"/>
              </a:ext>
            </a:extLst>
          </p:cNvPr>
          <p:cNvSpPr txBox="1"/>
          <p:nvPr/>
        </p:nvSpPr>
        <p:spPr>
          <a:xfrm>
            <a:off x="917029" y="4529735"/>
            <a:ext cx="3824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I25 only station from the south side of launch, greatly improving location accuracy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65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more infrasound LEB events built as the IMS infrasound network gets more and more complete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5F83-69D0-A1F2-B6CA-29BCE0C3D25B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P2.3-544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B5CB1-A60B-FFC8-EDB0-EDCB7BEFA8A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042E669-A4E2-BE3F-A212-5C8F5E7C6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527801"/>
              </p:ext>
            </p:extLst>
          </p:nvPr>
        </p:nvGraphicFramePr>
        <p:xfrm>
          <a:off x="1384710" y="1681865"/>
          <a:ext cx="7339780" cy="440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6418DC-0FAE-54E3-2FC1-C8E3848CC455}"/>
              </a:ext>
            </a:extLst>
          </p:cNvPr>
          <p:cNvSpPr txBox="1"/>
          <p:nvPr/>
        </p:nvSpPr>
        <p:spPr>
          <a:xfrm>
            <a:off x="4072467" y="4504267"/>
            <a:ext cx="426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Possible dip in human activity during Covid lockdowns</a:t>
            </a:r>
            <a:endParaRPr lang="en-GB" sz="1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7B65C0-F5B2-C215-3AAF-45A6478151D5}"/>
              </a:ext>
            </a:extLst>
          </p:cNvPr>
          <p:cNvCxnSpPr/>
          <p:nvPr/>
        </p:nvCxnSpPr>
        <p:spPr>
          <a:xfrm flipH="1" flipV="1">
            <a:off x="8339667" y="2514600"/>
            <a:ext cx="668866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67D281E-5FE7-9CA5-E040-3568B10F1186}"/>
              </a:ext>
            </a:extLst>
          </p:cNvPr>
          <p:cNvSpPr txBox="1"/>
          <p:nvPr/>
        </p:nvSpPr>
        <p:spPr>
          <a:xfrm>
            <a:off x="7721600" y="3124805"/>
            <a:ext cx="27347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Approx. 930 LEB events from Ukraine region in 2022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2022: Integration of DTKGPMCC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P2.3-544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screenshot, diagram, line, design&#10;&#10;Description automatically generated">
            <a:extLst>
              <a:ext uri="{FF2B5EF4-FFF2-40B4-BE49-F238E27FC236}">
                <a16:creationId xmlns:a16="http://schemas.microsoft.com/office/drawing/2014/main" id="{0E9759FD-AA48-F90F-160F-8B22C2831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523" y="1156049"/>
            <a:ext cx="4880994" cy="2272951"/>
          </a:xfrm>
          <a:prstGeom prst="rect">
            <a:avLst/>
          </a:prstGeom>
        </p:spPr>
      </p:pic>
      <p:pic>
        <p:nvPicPr>
          <p:cNvPr id="17" name="Picture 16" descr="A picture containing screenshot, diagram, line, graphics&#10;&#10;Description automatically generated">
            <a:extLst>
              <a:ext uri="{FF2B5EF4-FFF2-40B4-BE49-F238E27FC236}">
                <a16:creationId xmlns:a16="http://schemas.microsoft.com/office/drawing/2014/main" id="{78AAF423-9E68-01AA-03A7-055B2E92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24" y="3659077"/>
            <a:ext cx="4797732" cy="22359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C39893-C683-029A-B10C-5F8136501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70" y="4490328"/>
            <a:ext cx="4248526" cy="2286008"/>
          </a:xfrm>
          <a:prstGeom prst="rect">
            <a:avLst/>
          </a:prstGeom>
        </p:spPr>
      </p:pic>
      <p:pic>
        <p:nvPicPr>
          <p:cNvPr id="22" name="Picture 21" descr="A picture containing text, screenshot, graphics software, multimedia software&#10;&#10;Description automatically generated">
            <a:extLst>
              <a:ext uri="{FF2B5EF4-FFF2-40B4-BE49-F238E27FC236}">
                <a16:creationId xmlns:a16="http://schemas.microsoft.com/office/drawing/2014/main" id="{6863E76C-3CF2-72D0-514B-482B66B2C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10" y="3210837"/>
            <a:ext cx="4291445" cy="1143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50167E-906D-1E4E-4DE0-3444A25FB829}"/>
              </a:ext>
            </a:extLst>
          </p:cNvPr>
          <p:cNvSpPr txBox="1"/>
          <p:nvPr/>
        </p:nvSpPr>
        <p:spPr>
          <a:xfrm>
            <a:off x="838281" y="1156049"/>
            <a:ext cx="4173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analysis software with increased functionalities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BUT slightly different azimuth color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Different steps for completing common tasks like adding arrivals and selecting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Extensive testing by infrasound analysis team prior to entry into operations ensured a smooth transition </a:t>
            </a: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78C7CA-A19A-A6E1-3B68-71E10B63A295}"/>
              </a:ext>
            </a:extLst>
          </p:cNvPr>
          <p:cNvSpPr txBox="1"/>
          <p:nvPr/>
        </p:nvSpPr>
        <p:spPr>
          <a:xfrm>
            <a:off x="6242674" y="6006895"/>
            <a:ext cx="3626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Could have had an effect on bulletin production, but does not seem to have*</a:t>
            </a:r>
          </a:p>
          <a:p>
            <a:r>
              <a:rPr lang="en-US" sz="1050" dirty="0"/>
              <a:t>*Ukraine activity excluded from study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427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APPLBAUM David</cp:lastModifiedBy>
  <cp:revision>37</cp:revision>
  <dcterms:created xsi:type="dcterms:W3CDTF">2023-04-18T13:25:54Z</dcterms:created>
  <dcterms:modified xsi:type="dcterms:W3CDTF">2023-06-11T11:53:01Z</dcterms:modified>
</cp:coreProperties>
</file>