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9"/>
  </p:notesMasterIdLst>
  <p:sldIdLst>
    <p:sldId id="261" r:id="rId3"/>
    <p:sldId id="256" r:id="rId4"/>
    <p:sldId id="262" r:id="rId5"/>
    <p:sldId id="264" r:id="rId6"/>
    <p:sldId id="267" r:id="rId7"/>
    <p:sldId id="266"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4"/>
            <p14:sldId id="267"/>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6" autoAdjust="0"/>
    <p:restoredTop sz="92269" autoAdjust="0"/>
  </p:normalViewPr>
  <p:slideViewPr>
    <p:cSldViewPr snapToGrid="0">
      <p:cViewPr varScale="1">
        <p:scale>
          <a:sx n="62" d="100"/>
          <a:sy n="62" d="100"/>
        </p:scale>
        <p:origin x="816"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D4D6C-7575-4D36-8294-681FE408B957}" type="datetimeFigureOut">
              <a:rPr lang="en-US" smtClean="0"/>
              <a:t>6/9/2023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BB26A-3242-4246-918D-BEFFB956CC19}" type="slidenum">
              <a:rPr lang="en-US" smtClean="0"/>
              <a:t>‹#›</a:t>
            </a:fld>
            <a:endParaRPr lang="en-US"/>
          </a:p>
        </p:txBody>
      </p:sp>
    </p:spTree>
    <p:extLst>
      <p:ext uri="{BB962C8B-B14F-4D97-AF65-F5344CB8AC3E}">
        <p14:creationId xmlns:p14="http://schemas.microsoft.com/office/powerpoint/2010/main" val="377637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BB26A-3242-4246-918D-BEFFB956CC19}" type="slidenum">
              <a:rPr lang="en-US" smtClean="0"/>
              <a:t>2</a:t>
            </a:fld>
            <a:endParaRPr lang="en-US"/>
          </a:p>
        </p:txBody>
      </p:sp>
    </p:spTree>
    <p:extLst>
      <p:ext uri="{BB962C8B-B14F-4D97-AF65-F5344CB8AC3E}">
        <p14:creationId xmlns:p14="http://schemas.microsoft.com/office/powerpoint/2010/main" val="12900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BB26A-3242-4246-918D-BEFFB956CC19}" type="slidenum">
              <a:rPr lang="en-US" smtClean="0"/>
              <a:t>4</a:t>
            </a:fld>
            <a:endParaRPr lang="en-US"/>
          </a:p>
        </p:txBody>
      </p:sp>
    </p:spTree>
    <p:extLst>
      <p:ext uri="{BB962C8B-B14F-4D97-AF65-F5344CB8AC3E}">
        <p14:creationId xmlns:p14="http://schemas.microsoft.com/office/powerpoint/2010/main" val="416685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slide" Target="../slides/slide6.xml"/><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6.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7"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1"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802201" y="-71587"/>
            <a:ext cx="6826135" cy="1631216"/>
          </a:xfrm>
          <a:prstGeom prst="rect">
            <a:avLst/>
          </a:prstGeom>
          <a:noFill/>
        </p:spPr>
        <p:txBody>
          <a:bodyPr wrap="square" rtlCol="0">
            <a:spAutoFit/>
          </a:bodyPr>
          <a:lstStyle/>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Possible GT5 Events in Costa Rica</a:t>
            </a:r>
            <a:endParaRPr lang="en-AT" b="1" dirty="0">
              <a:solidFill>
                <a:schemeClr val="bg1"/>
              </a:solidFill>
              <a:latin typeface="Arial" panose="020B0604020202020204" pitchFamily="34" charset="0"/>
              <a:cs typeface="Arial" panose="020B0604020202020204" pitchFamily="34" charset="0"/>
            </a:endParaRPr>
          </a:p>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Ronnie Quintero</a:t>
            </a:r>
            <a:r>
              <a:rPr lang="en-US" b="1" baseline="50000" dirty="0">
                <a:solidFill>
                  <a:schemeClr val="bg1"/>
                </a:solidFill>
                <a:latin typeface="Arial" panose="020B0604020202020204" pitchFamily="34" charset="0"/>
                <a:cs typeface="Arial" panose="020B0604020202020204" pitchFamily="34" charset="0"/>
              </a:rPr>
              <a:t>1</a:t>
            </a:r>
          </a:p>
          <a:p>
            <a:pPr algn="ctr"/>
            <a:r>
              <a:rPr lang="en-US" sz="1400" baseline="50000" dirty="0">
                <a:solidFill>
                  <a:schemeClr val="bg1"/>
                </a:solidFill>
                <a:latin typeface="Arial" panose="020B0604020202020204" pitchFamily="34" charset="0"/>
                <a:cs typeface="Arial" panose="020B0604020202020204" pitchFamily="34" charset="0"/>
              </a:rPr>
              <a:t>1</a:t>
            </a:r>
            <a:r>
              <a:rPr lang="en-US" sz="1400" dirty="0">
                <a:solidFill>
                  <a:schemeClr val="bg1"/>
                </a:solidFill>
                <a:latin typeface="Arial" panose="020B0604020202020204" pitchFamily="34" charset="0"/>
                <a:cs typeface="Arial" panose="020B0604020202020204" pitchFamily="34" charset="0"/>
              </a:rPr>
              <a:t>/OVSICORI/Universidad Nacional de Costa Rica</a:t>
            </a:r>
          </a:p>
          <a:p>
            <a:pPr algn="ctr"/>
            <a:r>
              <a:rPr lang="en-US" sz="1400" dirty="0">
                <a:solidFill>
                  <a:schemeClr val="bg1"/>
                </a:solidFill>
                <a:latin typeface="Arial" panose="020B0604020202020204" pitchFamily="34" charset="0"/>
                <a:cs typeface="Arial" panose="020B0604020202020204" pitchFamily="34" charset="0"/>
              </a:rPr>
              <a:t>ronnieq@gmail.com</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i="0" dirty="0">
                <a:solidFill>
                  <a:srgbClr val="111111"/>
                </a:solidFill>
                <a:effectLst/>
                <a:latin typeface="Arial" panose="020B0604020202020204" pitchFamily="34" charset="0"/>
                <a:cs typeface="Arial" panose="020B0604020202020204" pitchFamily="34" charset="0"/>
              </a:rPr>
              <a:t>OVISCORI-UNA seismic network began monitoring seismic and volcanic activity in Costa Rica in April 1984. Since 2004, analog stations have been replaced by broadband sensor equipment, it can record local earthquakes. </a:t>
            </a:r>
            <a:r>
              <a:rPr lang="en-US" sz="1100" dirty="0">
                <a:solidFill>
                  <a:srgbClr val="111111"/>
                </a:solidFill>
                <a:latin typeface="Arial" panose="020B0604020202020204" pitchFamily="34" charset="0"/>
                <a:cs typeface="Arial" panose="020B0604020202020204" pitchFamily="34" charset="0"/>
              </a:rPr>
              <a:t>In this work we</a:t>
            </a:r>
            <a:r>
              <a:rPr lang="en-US" sz="1100" b="0" i="0" dirty="0">
                <a:solidFill>
                  <a:srgbClr val="111111"/>
                </a:solidFill>
                <a:effectLst/>
                <a:latin typeface="Arial" panose="020B0604020202020204" pitchFamily="34" charset="0"/>
                <a:cs typeface="Arial" panose="020B0604020202020204" pitchFamily="34" charset="0"/>
              </a:rPr>
              <a:t> use the </a:t>
            </a:r>
            <a:r>
              <a:rPr lang="en-US" sz="1100" dirty="0">
                <a:solidFill>
                  <a:srgbClr val="111111"/>
                </a:solidFill>
                <a:latin typeface="Arial" panose="020B0604020202020204" pitchFamily="34" charset="0"/>
                <a:cs typeface="Arial" panose="020B0604020202020204" pitchFamily="34" charset="0"/>
              </a:rPr>
              <a:t>catalog to </a:t>
            </a:r>
            <a:r>
              <a:rPr lang="en-US" sz="1100" b="0" i="0" dirty="0">
                <a:solidFill>
                  <a:srgbClr val="111111"/>
                </a:solidFill>
                <a:effectLst/>
                <a:latin typeface="Arial" panose="020B0604020202020204" pitchFamily="34" charset="0"/>
                <a:cs typeface="Arial" panose="020B0604020202020204" pitchFamily="34" charset="0"/>
              </a:rPr>
              <a:t>select possible GT5 events.</a:t>
            </a:r>
            <a:endParaRPr lang="en-US" sz="11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spcBef>
                <a:spcPts val="0"/>
              </a:spcBef>
              <a:spcAft>
                <a:spcPts val="0"/>
              </a:spcAft>
            </a:pPr>
            <a:r>
              <a:rPr lang="en-US" sz="900" kern="100" dirty="0">
                <a:solidFill>
                  <a:srgbClr val="000000"/>
                </a:solidFill>
                <a:latin typeface="Arial" panose="020B0604020202020204" pitchFamily="34" charset="0"/>
                <a:ea typeface="Calibri" panose="020F0502020204030204" pitchFamily="34" charset="0"/>
                <a:cs typeface="Arial" panose="020B0604020202020204" pitchFamily="34" charset="0"/>
              </a:rPr>
              <a:t>We selected possible candidates to GT5.0 seismic events from the OVSICORI-UNA seismic catalog starting 2010. The events were located with the GENLOC program within ANTELOPE, and the selection criteria were: 1) Minimum number of stations &gt; 10, 2) Gap &lt; 110</a:t>
            </a:r>
            <a:r>
              <a:rPr lang="en-US" sz="9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3) number minimum of stations within 10 km &gt;= 1. Then we transformed it to </a:t>
            </a:r>
            <a:r>
              <a:rPr lang="en-US" sz="900" kern="100" dirty="0" err="1">
                <a:solidFill>
                  <a:srgbClr val="000000"/>
                </a:solidFill>
                <a:latin typeface="Arial" panose="020B0604020202020204" pitchFamily="34" charset="0"/>
                <a:ea typeface="Calibri" panose="020F0502020204030204" pitchFamily="34" charset="0"/>
                <a:cs typeface="Arial" panose="020B0604020202020204" pitchFamily="34" charset="0"/>
              </a:rPr>
              <a:t>SeiSan</a:t>
            </a:r>
            <a:r>
              <a:rPr lang="en-US" sz="900" kern="100" dirty="0">
                <a:solidFill>
                  <a:srgbClr val="000000"/>
                </a:solidFill>
                <a:latin typeface="Arial" panose="020B0604020202020204" pitchFamily="34" charset="0"/>
                <a:ea typeface="Calibri" panose="020F0502020204030204" pitchFamily="34" charset="0"/>
                <a:cs typeface="Arial" panose="020B0604020202020204" pitchFamily="34" charset="0"/>
              </a:rPr>
              <a:t> and restricted the selection to earthquakes with depths &lt; 25 km, rms &lt; 0.5 sec, more than 30 stations and at least 10 of them with distance less than 150 km from the epicenter</a:t>
            </a:r>
            <a:r>
              <a:rPr lang="en-US" sz="750" kern="1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0" i="0" dirty="0">
                <a:solidFill>
                  <a:srgbClr val="374151"/>
                </a:solidFill>
                <a:effectLst/>
                <a:latin typeface="Arial" panose="020B0604020202020204" pitchFamily="34" charset="0"/>
                <a:cs typeface="Arial" panose="020B0604020202020204" pitchFamily="34" charset="0"/>
              </a:rPr>
              <a:t>A total of 707 events, identified using GENLOC and filtered based on the previously mentioned parameters, were initially found. However, after applying additional selection criteria within </a:t>
            </a:r>
            <a:r>
              <a:rPr lang="en-US" sz="1000" b="0" i="0" dirty="0" err="1">
                <a:solidFill>
                  <a:srgbClr val="374151"/>
                </a:solidFill>
                <a:effectLst/>
                <a:latin typeface="Arial" panose="020B0604020202020204" pitchFamily="34" charset="0"/>
                <a:cs typeface="Arial" panose="020B0604020202020204" pitchFamily="34" charset="0"/>
              </a:rPr>
              <a:t>Seisan</a:t>
            </a:r>
            <a:r>
              <a:rPr lang="en-US" sz="1000" b="0" i="0" dirty="0">
                <a:solidFill>
                  <a:srgbClr val="374151"/>
                </a:solidFill>
                <a:effectLst/>
                <a:latin typeface="Arial" panose="020B0604020202020204" pitchFamily="34" charset="0"/>
                <a:cs typeface="Arial" panose="020B0604020202020204" pitchFamily="34" charset="0"/>
              </a:rPr>
              <a:t>, the number of events was reduced to 178. These selected events predominantly occurred in the central region of Costa Rica and had magnitudes ranging from 1.9 to 5.1 Ml</a:t>
            </a:r>
            <a:r>
              <a:rPr lang="en-US" sz="1000" dirty="0">
                <a:solidFill>
                  <a:srgbClr val="111111"/>
                </a:solidFill>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Seismic catalogs like the one from OVSICORI-UNA, which have a </a:t>
            </a:r>
            <a:r>
              <a:rPr lang="en-US" sz="1400" dirty="0">
                <a:latin typeface="Arial" panose="020B0604020202020204" pitchFamily="34" charset="0"/>
                <a:cs typeface="Arial" panose="020B0604020202020204" pitchFamily="34" charset="0"/>
              </a:rPr>
              <a:t>good</a:t>
            </a:r>
            <a:r>
              <a:rPr lang="en-US" sz="1200" dirty="0">
                <a:latin typeface="Arial" panose="020B0604020202020204" pitchFamily="34" charset="0"/>
                <a:cs typeface="Arial" panose="020B0604020202020204" pitchFamily="34" charset="0"/>
              </a:rPr>
              <a:t> distribution of digital seismic stations, are important for proposing GT5 events, as shown here. These events serve as calibration earthquakes.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n 29">
            <a:extLst>
              <a:ext uri="{FF2B5EF4-FFF2-40B4-BE49-F238E27FC236}">
                <a16:creationId xmlns:a16="http://schemas.microsoft.com/office/drawing/2014/main" id="{3F4436B1-E995-D57F-984E-581EA591604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6267" r="38314"/>
          <a:stretch/>
        </p:blipFill>
        <p:spPr>
          <a:xfrm>
            <a:off x="10073390" y="282343"/>
            <a:ext cx="1903372" cy="1336595"/>
          </a:xfrm>
          <a:prstGeom prst="rect">
            <a:avLst/>
          </a:prstGeom>
        </p:spPr>
      </p:pic>
      <p:sp>
        <p:nvSpPr>
          <p:cNvPr id="8" name="Title 1">
            <a:extLst>
              <a:ext uri="{FF2B5EF4-FFF2-40B4-BE49-F238E27FC236}">
                <a16:creationId xmlns:a16="http://schemas.microsoft.com/office/drawing/2014/main" id="{F936E2F6-2B28-CAA1-2204-50050B75AEBD}"/>
              </a:ext>
            </a:extLst>
          </p:cNvPr>
          <p:cNvSpPr txBox="1">
            <a:spLocks noGrp="1"/>
          </p:cNvSpPr>
          <p:nvPr>
            <p:ph type="title" idx="4294967295"/>
          </p:nvPr>
        </p:nvSpPr>
        <p:spPr>
          <a:xfrm>
            <a:off x="5338763" y="6313488"/>
            <a:ext cx="1530350" cy="280987"/>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P2.3-825</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noGrp="1"/>
          </p:cNvSpPr>
          <p:nvPr>
            <p:ph type="title" idx="4294967295"/>
          </p:nvPr>
        </p:nvSpPr>
        <p:spPr>
          <a:xfrm>
            <a:off x="2193009" y="266330"/>
            <a:ext cx="8021508" cy="559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Introduction</a:t>
            </a:r>
            <a:endParaRPr kumimoji="0" lang="en-AT" sz="4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P2.3-825</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Imagen 29">
            <a:extLst>
              <a:ext uri="{FF2B5EF4-FFF2-40B4-BE49-F238E27FC236}">
                <a16:creationId xmlns:a16="http://schemas.microsoft.com/office/drawing/2014/main" id="{B8145341-85A0-F9F0-BE37-5220048B7336}"/>
              </a:ext>
            </a:extLst>
          </p:cNvPr>
          <p:cNvPicPr>
            <a:picLocks noChangeAspect="1"/>
          </p:cNvPicPr>
          <p:nvPr/>
        </p:nvPicPr>
        <p:blipFill rotWithShape="1">
          <a:blip r:embed="rId3">
            <a:extLst>
              <a:ext uri="{28A0092B-C50C-407E-A947-70E740481C1C}">
                <a14:useLocalDpi xmlns:a14="http://schemas.microsoft.com/office/drawing/2010/main" val="0"/>
              </a:ext>
            </a:extLst>
          </a:blip>
          <a:srcRect l="36267" r="38314"/>
          <a:stretch/>
        </p:blipFill>
        <p:spPr>
          <a:xfrm>
            <a:off x="10839450" y="103244"/>
            <a:ext cx="1028700" cy="722379"/>
          </a:xfrm>
          <a:prstGeom prst="rect">
            <a:avLst/>
          </a:prstGeom>
        </p:spPr>
      </p:pic>
      <p:sp>
        <p:nvSpPr>
          <p:cNvPr id="3" name="TextBox 2">
            <a:extLst>
              <a:ext uri="{FF2B5EF4-FFF2-40B4-BE49-F238E27FC236}">
                <a16:creationId xmlns:a16="http://schemas.microsoft.com/office/drawing/2014/main" id="{A1271338-A12E-ADBA-4C08-1CF196DFAF20}"/>
              </a:ext>
            </a:extLst>
          </p:cNvPr>
          <p:cNvSpPr txBox="1"/>
          <p:nvPr/>
        </p:nvSpPr>
        <p:spPr>
          <a:xfrm>
            <a:off x="0" y="1282890"/>
            <a:ext cx="10839450" cy="2523768"/>
          </a:xfrm>
          <a:prstGeom prst="rect">
            <a:avLst/>
          </a:prstGeom>
          <a:noFill/>
        </p:spPr>
        <p:txBody>
          <a:bodyPr wrap="square" numCol="2" rtlCol="0">
            <a:spAutoFit/>
          </a:bodyPr>
          <a:lstStyle/>
          <a:p>
            <a:r>
              <a:rPr lang="en-US" sz="1400" b="0" i="0" dirty="0">
                <a:solidFill>
                  <a:srgbClr val="111111"/>
                </a:solidFill>
                <a:effectLst/>
                <a:latin typeface="Arial" panose="020B0604020202020204" pitchFamily="34" charset="0"/>
                <a:cs typeface="Arial" panose="020B0604020202020204" pitchFamily="34" charset="0"/>
              </a:rPr>
              <a:t>OVISCORI-UNA seismic network began monitoring seismic and volcanic activity in Costa Rica in April 1984 (see Fig.1 for epicenters). Since 2004, analog stations have been replaced by broadband sensor equipment and digital data transmission. To date, there are more than 70 stations that record local, regional and global seismic activity. The seismic network is optimal for monitoring seismic activity within Costa Rican territory; however, it is capable of recording earthquakes considered moderate to large outside Costa Rican territory. Another thing that the seismic catalog of </a:t>
            </a:r>
            <a:r>
              <a:rPr lang="en-US" sz="1400" dirty="0">
                <a:solidFill>
                  <a:srgbClr val="111111"/>
                </a:solidFill>
                <a:latin typeface="Arial" panose="020B0604020202020204" pitchFamily="34" charset="0"/>
                <a:cs typeface="Arial" panose="020B0604020202020204" pitchFamily="34" charset="0"/>
              </a:rPr>
              <a:t>OVISCORI-UNA can contribute to the international community is to select candidates for possible GT5 events.                           During the initial years of OVSICORI-UNA network operation, earthquakes were located using a limited number of seismic stations (refer to Fig. 2 for the variation in picks used). However, starting from 1984, there was a gradual increase in the utilization of phases, with a substantial surge observed from 1990 to early 1993, attributed to heightened seismic activity. Another significant change occurred around 2010, coinciding with the network's shift to digital technology and the implementation of the ANTELOPE system.</a:t>
            </a:r>
          </a:p>
          <a:p>
            <a:endParaRPr lang="en-US" dirty="0"/>
          </a:p>
        </p:txBody>
      </p:sp>
      <p:pic>
        <p:nvPicPr>
          <p:cNvPr id="5" name="Picture 4">
            <a:extLst>
              <a:ext uri="{FF2B5EF4-FFF2-40B4-BE49-F238E27FC236}">
                <a16:creationId xmlns:a16="http://schemas.microsoft.com/office/drawing/2014/main" id="{BD0FBC23-C146-7260-9BB1-6A4C39D5D626}"/>
              </a:ext>
            </a:extLst>
          </p:cNvPr>
          <p:cNvPicPr>
            <a:picLocks noChangeAspect="1"/>
          </p:cNvPicPr>
          <p:nvPr/>
        </p:nvPicPr>
        <p:blipFill>
          <a:blip r:embed="rId4"/>
          <a:stretch>
            <a:fillRect/>
          </a:stretch>
        </p:blipFill>
        <p:spPr>
          <a:xfrm>
            <a:off x="2326105" y="3990769"/>
            <a:ext cx="2203652" cy="2203652"/>
          </a:xfrm>
          <a:prstGeom prst="rect">
            <a:avLst/>
          </a:prstGeom>
        </p:spPr>
      </p:pic>
      <p:sp>
        <p:nvSpPr>
          <p:cNvPr id="9" name="TextBox 8">
            <a:extLst>
              <a:ext uri="{FF2B5EF4-FFF2-40B4-BE49-F238E27FC236}">
                <a16:creationId xmlns:a16="http://schemas.microsoft.com/office/drawing/2014/main" id="{D46329C1-04D3-3D33-C924-6685A3D219B8}"/>
              </a:ext>
            </a:extLst>
          </p:cNvPr>
          <p:cNvSpPr txBox="1"/>
          <p:nvPr/>
        </p:nvSpPr>
        <p:spPr>
          <a:xfrm>
            <a:off x="0" y="4076976"/>
            <a:ext cx="2326105" cy="2062103"/>
          </a:xfrm>
          <a:prstGeom prst="rect">
            <a:avLst/>
          </a:prstGeom>
          <a:noFill/>
        </p:spPr>
        <p:txBody>
          <a:bodyPr wrap="square">
            <a:spAutoFit/>
          </a:bodyPr>
          <a:lstStyle/>
          <a:p>
            <a:r>
              <a:rPr lang="en-US" sz="1600" b="1" i="0" dirty="0">
                <a:solidFill>
                  <a:srgbClr val="374151"/>
                </a:solidFill>
                <a:effectLst/>
                <a:latin typeface="Arial" panose="020B0604020202020204" pitchFamily="34" charset="0"/>
                <a:cs typeface="Arial" panose="020B0604020202020204" pitchFamily="34" charset="0"/>
              </a:rPr>
              <a:t>Fig. 1. </a:t>
            </a:r>
            <a:r>
              <a:rPr lang="en-US" sz="1600" b="0" i="0" dirty="0">
                <a:solidFill>
                  <a:srgbClr val="374151"/>
                </a:solidFill>
                <a:effectLst/>
                <a:latin typeface="Arial" panose="020B0604020202020204" pitchFamily="34" charset="0"/>
                <a:cs typeface="Arial" panose="020B0604020202020204" pitchFamily="34" charset="0"/>
              </a:rPr>
              <a:t>The epicentral map displays the earthquakes recorded by OVSICORI-UNA from </a:t>
            </a:r>
            <a:r>
              <a:rPr lang="en-US" sz="1600" dirty="0">
                <a:solidFill>
                  <a:srgbClr val="374151"/>
                </a:solidFill>
                <a:latin typeface="Arial" panose="020B0604020202020204" pitchFamily="34" charset="0"/>
                <a:cs typeface="Arial" panose="020B0604020202020204" pitchFamily="34" charset="0"/>
              </a:rPr>
              <a:t>1984 onward</a:t>
            </a:r>
            <a:r>
              <a:rPr lang="en-US" sz="1600" b="0" i="0" dirty="0">
                <a:solidFill>
                  <a:srgbClr val="374151"/>
                </a:solidFill>
                <a:effectLst/>
                <a:latin typeface="Arial" panose="020B0604020202020204" pitchFamily="34" charset="0"/>
                <a:cs typeface="Arial" panose="020B0604020202020204" pitchFamily="34" charset="0"/>
              </a:rPr>
              <a:t>. The earthquakes are represented by black points on the map. </a:t>
            </a:r>
            <a:endParaRPr lang="en-US" sz="1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142C2A4-154D-4117-FBCA-893192B3FF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4096" y="3248570"/>
            <a:ext cx="3055354" cy="282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A4F79DA-42EF-FA38-B419-5D3021E0D1CA}"/>
              </a:ext>
            </a:extLst>
          </p:cNvPr>
          <p:cNvSpPr txBox="1"/>
          <p:nvPr/>
        </p:nvSpPr>
        <p:spPr>
          <a:xfrm>
            <a:off x="5623983" y="3741013"/>
            <a:ext cx="2203652" cy="1815882"/>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Fig. 2. </a:t>
            </a:r>
            <a:r>
              <a:rPr lang="en-US" sz="1600" dirty="0">
                <a:latin typeface="Arial" panose="020B0604020202020204" pitchFamily="34" charset="0"/>
                <a:cs typeface="Arial" panose="020B0604020202020204" pitchFamily="34" charset="0"/>
              </a:rPr>
              <a:t>The smoothed trend of the number of phases used in the earthquake location of the OVSICORI-UNA catalog from 1984 to 2014.</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noGrp="1"/>
          </p:cNvSpPr>
          <p:nvPr>
            <p:ph type="title" idx="4294967295"/>
          </p:nvPr>
        </p:nvSpPr>
        <p:spPr>
          <a:xfrm>
            <a:off x="2193009" y="266330"/>
            <a:ext cx="8021508" cy="559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Objectives/Methods/data </a:t>
            </a:r>
            <a:endParaRPr kumimoji="0" lang="en-AT" sz="4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Imagen 29">
            <a:extLst>
              <a:ext uri="{FF2B5EF4-FFF2-40B4-BE49-F238E27FC236}">
                <a16:creationId xmlns:a16="http://schemas.microsoft.com/office/drawing/2014/main" id="{795BDA77-2026-ACD5-920E-6AA5525CA2CF}"/>
              </a:ext>
            </a:extLst>
          </p:cNvPr>
          <p:cNvPicPr>
            <a:picLocks noChangeAspect="1"/>
          </p:cNvPicPr>
          <p:nvPr/>
        </p:nvPicPr>
        <p:blipFill rotWithShape="1">
          <a:blip r:embed="rId2">
            <a:extLst>
              <a:ext uri="{28A0092B-C50C-407E-A947-70E740481C1C}">
                <a14:useLocalDpi xmlns:a14="http://schemas.microsoft.com/office/drawing/2010/main" val="0"/>
              </a:ext>
            </a:extLst>
          </a:blip>
          <a:srcRect l="36267" r="38314"/>
          <a:stretch/>
        </p:blipFill>
        <p:spPr>
          <a:xfrm>
            <a:off x="10839450" y="103244"/>
            <a:ext cx="1028700" cy="722379"/>
          </a:xfrm>
          <a:prstGeom prst="rect">
            <a:avLst/>
          </a:prstGeom>
        </p:spPr>
      </p:pic>
      <p:sp>
        <p:nvSpPr>
          <p:cNvPr id="7" name="TextBox 6">
            <a:extLst>
              <a:ext uri="{FF2B5EF4-FFF2-40B4-BE49-F238E27FC236}">
                <a16:creationId xmlns:a16="http://schemas.microsoft.com/office/drawing/2014/main" id="{7C178045-7ECC-6B44-EF7F-07E8B6C088D7}"/>
              </a:ext>
            </a:extLst>
          </p:cNvPr>
          <p:cNvSpPr txBox="1"/>
          <p:nvPr/>
        </p:nvSpPr>
        <p:spPr>
          <a:xfrm>
            <a:off x="320842" y="1313130"/>
            <a:ext cx="10042358" cy="4493538"/>
          </a:xfrm>
          <a:prstGeom prst="rect">
            <a:avLst/>
          </a:prstGeom>
          <a:noFill/>
        </p:spPr>
        <p:txBody>
          <a:bodyPr wrap="square">
            <a:spAutoFit/>
          </a:bodyPr>
          <a:lstStyle/>
          <a:p>
            <a:pPr algn="ctr"/>
            <a:r>
              <a:rPr lang="en-US" b="1" dirty="0">
                <a:solidFill>
                  <a:srgbClr val="374151"/>
                </a:solidFill>
                <a:latin typeface="Arial" panose="020B0604020202020204" pitchFamily="34" charset="0"/>
                <a:cs typeface="Arial" panose="020B0604020202020204" pitchFamily="34" charset="0"/>
              </a:rPr>
              <a:t>Objective</a:t>
            </a:r>
          </a:p>
          <a:p>
            <a:pPr marL="285750" indent="-285750">
              <a:buFontTx/>
              <a:buChar char="-"/>
            </a:pPr>
            <a:r>
              <a:rPr lang="en-US" dirty="0">
                <a:solidFill>
                  <a:srgbClr val="374151"/>
                </a:solidFill>
                <a:latin typeface="Arial" panose="020B0604020202020204" pitchFamily="34" charset="0"/>
                <a:cs typeface="Arial" panose="020B0604020202020204" pitchFamily="34" charset="0"/>
              </a:rPr>
              <a:t>Selected potential candidates for GT5.0 seismic events from the OVSICORI-UNA seismic catalog in Costa Rica. </a:t>
            </a:r>
          </a:p>
          <a:p>
            <a:pPr marL="285750" indent="-285750">
              <a:buFontTx/>
              <a:buChar char="-"/>
            </a:pPr>
            <a:endParaRPr lang="en-US" dirty="0">
              <a:solidFill>
                <a:srgbClr val="374151"/>
              </a:solidFill>
              <a:latin typeface="Arial" panose="020B0604020202020204" pitchFamily="34" charset="0"/>
              <a:cs typeface="Arial" panose="020B0604020202020204" pitchFamily="34" charset="0"/>
            </a:endParaRPr>
          </a:p>
          <a:p>
            <a:pPr algn="ctr"/>
            <a:r>
              <a:rPr lang="en-US" b="1" dirty="0">
                <a:solidFill>
                  <a:srgbClr val="374151"/>
                </a:solidFill>
                <a:latin typeface="Arial" panose="020B0604020202020204" pitchFamily="34" charset="0"/>
                <a:cs typeface="Arial" panose="020B0604020202020204" pitchFamily="34" charset="0"/>
              </a:rPr>
              <a:t>Methods/data </a:t>
            </a:r>
          </a:p>
          <a:p>
            <a:pPr algn="ctr"/>
            <a:endParaRPr lang="en-US" dirty="0">
              <a:solidFill>
                <a:srgbClr val="374151"/>
              </a:solidFill>
              <a:latin typeface="Arial" panose="020B0604020202020204" pitchFamily="34" charset="0"/>
              <a:cs typeface="Arial" panose="020B0604020202020204" pitchFamily="34" charset="0"/>
            </a:endParaRPr>
          </a:p>
          <a:p>
            <a:pPr algn="just"/>
            <a:r>
              <a:rPr lang="en-US" dirty="0">
                <a:solidFill>
                  <a:srgbClr val="374151"/>
                </a:solidFill>
                <a:latin typeface="Arial" panose="020B0604020202020204" pitchFamily="34" charset="0"/>
                <a:cs typeface="Arial" panose="020B0604020202020204" pitchFamily="34" charset="0"/>
              </a:rPr>
              <a:t>We make a selection of possible candidates to  GT5.0 seismic events from the OVSICORI-UNA seismic catalog from 2010 until the present. The events had been located into ANTELOPE using GENLOC program. The selection criteria was: Minimum number of stations 10, Gap less than 110°. In total 707 events were selected. Selected events are mostly in the center part of the OVSICORI-UNA network, with magnitude between 1.9 and 6.0 </a:t>
            </a:r>
            <a:r>
              <a:rPr lang="en-US" dirty="0" err="1">
                <a:solidFill>
                  <a:srgbClr val="374151"/>
                </a:solidFill>
                <a:latin typeface="Arial" panose="020B0604020202020204" pitchFamily="34" charset="0"/>
                <a:cs typeface="Arial" panose="020B0604020202020204" pitchFamily="34" charset="0"/>
              </a:rPr>
              <a:t>Ml</a:t>
            </a:r>
            <a:r>
              <a:rPr lang="en-US" dirty="0">
                <a:solidFill>
                  <a:srgbClr val="374151"/>
                </a:solidFill>
                <a:latin typeface="Arial" panose="020B0604020202020204" pitchFamily="34" charset="0"/>
                <a:cs typeface="Arial" panose="020B0604020202020204" pitchFamily="34" charset="0"/>
              </a:rPr>
              <a:t> and 0 to 200 km depth. Then we transform to </a:t>
            </a:r>
            <a:r>
              <a:rPr lang="en-US" dirty="0" err="1">
                <a:solidFill>
                  <a:srgbClr val="374151"/>
                </a:solidFill>
                <a:latin typeface="Arial" panose="020B0604020202020204" pitchFamily="34" charset="0"/>
                <a:cs typeface="Arial" panose="020B0604020202020204" pitchFamily="34" charset="0"/>
              </a:rPr>
              <a:t>SeiSan</a:t>
            </a:r>
            <a:r>
              <a:rPr lang="en-US" dirty="0">
                <a:solidFill>
                  <a:srgbClr val="374151"/>
                </a:solidFill>
                <a:latin typeface="Arial" panose="020B0604020202020204" pitchFamily="34" charset="0"/>
                <a:cs typeface="Arial" panose="020B0604020202020204" pitchFamily="34" charset="0"/>
              </a:rPr>
              <a:t> and choose earthquakes with depths less than 25 km, rms less than 0.5 sec, more than 30 stations and at least 10 of them with distance less than 150 km from the epicenter.</a:t>
            </a:r>
          </a:p>
          <a:p>
            <a:pPr algn="just"/>
            <a:endParaRPr lang="en-US" sz="1600" dirty="0">
              <a:solidFill>
                <a:srgbClr val="374151"/>
              </a:solidFill>
              <a:latin typeface="Arial" panose="020B0604020202020204" pitchFamily="34" charset="0"/>
              <a:cs typeface="Arial" panose="020B0604020202020204" pitchFamily="34" charset="0"/>
            </a:endParaRPr>
          </a:p>
          <a:p>
            <a:pPr marL="285750" indent="-285750">
              <a:buFontTx/>
              <a:buChar char="-"/>
            </a:pPr>
            <a:endParaRPr lang="en-US" dirty="0">
              <a:solidFill>
                <a:srgbClr val="111111"/>
              </a:solidFill>
              <a:latin typeface="Roboto" panose="02000000000000000000" pitchFamily="2"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noGrp="1"/>
          </p:cNvSpPr>
          <p:nvPr>
            <p:ph type="title" idx="4294967295"/>
          </p:nvPr>
        </p:nvSpPr>
        <p:spPr>
          <a:xfrm>
            <a:off x="2193009" y="266330"/>
            <a:ext cx="8021508" cy="559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Results</a:t>
            </a:r>
            <a:endParaRPr kumimoji="0" lang="en-AT" sz="4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A46B39D-A3DA-7E55-6DCE-4CC471B9627A}"/>
              </a:ext>
            </a:extLst>
          </p:cNvPr>
          <p:cNvPicPr>
            <a:picLocks noChangeAspect="1"/>
          </p:cNvPicPr>
          <p:nvPr/>
        </p:nvPicPr>
        <p:blipFill>
          <a:blip r:embed="rId3"/>
          <a:stretch>
            <a:fillRect/>
          </a:stretch>
        </p:blipFill>
        <p:spPr>
          <a:xfrm>
            <a:off x="10911131" y="186281"/>
            <a:ext cx="1030313" cy="719390"/>
          </a:xfrm>
          <a:prstGeom prst="rect">
            <a:avLst/>
          </a:prstGeom>
        </p:spPr>
      </p:pic>
      <p:sp>
        <p:nvSpPr>
          <p:cNvPr id="7" name="TextBox 6">
            <a:extLst>
              <a:ext uri="{FF2B5EF4-FFF2-40B4-BE49-F238E27FC236}">
                <a16:creationId xmlns:a16="http://schemas.microsoft.com/office/drawing/2014/main" id="{6E01E6E8-51A2-D35B-2E00-925A6A5A0C22}"/>
              </a:ext>
            </a:extLst>
          </p:cNvPr>
          <p:cNvSpPr txBox="1"/>
          <p:nvPr/>
        </p:nvSpPr>
        <p:spPr>
          <a:xfrm>
            <a:off x="303663" y="1247085"/>
            <a:ext cx="10368886"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A total of 707 events were obtained when a direct selection was made from the seismic catalog, where </a:t>
            </a:r>
            <a:r>
              <a:rPr lang="en-US" dirty="0" err="1">
                <a:latin typeface="Arial" panose="020B0604020202020204" pitchFamily="34" charset="0"/>
                <a:cs typeface="Arial" panose="020B0604020202020204" pitchFamily="34" charset="0"/>
              </a:rPr>
              <a:t>GenLoc</a:t>
            </a:r>
            <a:r>
              <a:rPr lang="en-US" dirty="0">
                <a:latin typeface="Arial" panose="020B0604020202020204" pitchFamily="34" charset="0"/>
                <a:cs typeface="Arial" panose="020B0604020202020204" pitchFamily="34" charset="0"/>
              </a:rPr>
              <a:t> and the Quintero and Kissling velocity model are used for location purposes (see Fig. 3).</a:t>
            </a:r>
          </a:p>
          <a:p>
            <a:endParaRPr lang="en-US" dirty="0"/>
          </a:p>
        </p:txBody>
      </p:sp>
      <p:pic>
        <p:nvPicPr>
          <p:cNvPr id="14" name="Picture 13" descr="A picture containing text, map&#10;&#10;Description automatically generated">
            <a:extLst>
              <a:ext uri="{FF2B5EF4-FFF2-40B4-BE49-F238E27FC236}">
                <a16:creationId xmlns:a16="http://schemas.microsoft.com/office/drawing/2014/main" id="{9F1835CB-D8C7-28B8-0DBB-24E01D8A1B06}"/>
              </a:ext>
            </a:extLst>
          </p:cNvPr>
          <p:cNvPicPr>
            <a:picLocks noChangeAspect="1"/>
          </p:cNvPicPr>
          <p:nvPr/>
        </p:nvPicPr>
        <p:blipFill>
          <a:blip r:embed="rId4"/>
          <a:stretch>
            <a:fillRect/>
          </a:stretch>
        </p:blipFill>
        <p:spPr>
          <a:xfrm>
            <a:off x="2193009" y="1856616"/>
            <a:ext cx="5494766" cy="3852587"/>
          </a:xfrm>
          <a:prstGeom prst="rect">
            <a:avLst/>
          </a:prstGeom>
        </p:spPr>
      </p:pic>
      <p:sp>
        <p:nvSpPr>
          <p:cNvPr id="15" name="TextBox 14">
            <a:extLst>
              <a:ext uri="{FF2B5EF4-FFF2-40B4-BE49-F238E27FC236}">
                <a16:creationId xmlns:a16="http://schemas.microsoft.com/office/drawing/2014/main" id="{4BC85469-3EBA-C95A-77C0-7192EF03BCF4}"/>
              </a:ext>
            </a:extLst>
          </p:cNvPr>
          <p:cNvSpPr txBox="1"/>
          <p:nvPr/>
        </p:nvSpPr>
        <p:spPr>
          <a:xfrm>
            <a:off x="303663" y="5823743"/>
            <a:ext cx="979568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Fig. 3</a:t>
            </a:r>
            <a:r>
              <a:rPr lang="en-US" sz="1600" dirty="0">
                <a:latin typeface="Arial" panose="020B0604020202020204" pitchFamily="34" charset="0"/>
                <a:cs typeface="Arial" panose="020B0604020202020204" pitchFamily="34" charset="0"/>
              </a:rPr>
              <a:t>. Selected event from UNA database</a:t>
            </a:r>
          </a:p>
        </p:txBody>
      </p:sp>
    </p:spTree>
    <p:extLst>
      <p:ext uri="{BB962C8B-B14F-4D97-AF65-F5344CB8AC3E}">
        <p14:creationId xmlns:p14="http://schemas.microsoft.com/office/powerpoint/2010/main" val="15984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Results/Conclusions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BE7A795-52AA-1CD9-655C-6D4A116C7F1B}"/>
              </a:ext>
            </a:extLst>
          </p:cNvPr>
          <p:cNvPicPr>
            <a:picLocks noChangeAspect="1"/>
          </p:cNvPicPr>
          <p:nvPr/>
        </p:nvPicPr>
        <p:blipFill>
          <a:blip r:embed="rId2"/>
          <a:stretch>
            <a:fillRect/>
          </a:stretch>
        </p:blipFill>
        <p:spPr>
          <a:xfrm>
            <a:off x="11007454" y="238570"/>
            <a:ext cx="1030313" cy="719390"/>
          </a:xfrm>
          <a:prstGeom prst="rect">
            <a:avLst/>
          </a:prstGeom>
        </p:spPr>
      </p:pic>
      <p:sp>
        <p:nvSpPr>
          <p:cNvPr id="4" name="TextBox 3">
            <a:extLst>
              <a:ext uri="{FF2B5EF4-FFF2-40B4-BE49-F238E27FC236}">
                <a16:creationId xmlns:a16="http://schemas.microsoft.com/office/drawing/2014/main" id="{EFE9C375-5EF7-F254-BB62-B72BF704A4E7}"/>
              </a:ext>
            </a:extLst>
          </p:cNvPr>
          <p:cNvSpPr txBox="1"/>
          <p:nvPr/>
        </p:nvSpPr>
        <p:spPr>
          <a:xfrm>
            <a:off x="371902" y="1161156"/>
            <a:ext cx="10136874" cy="1754326"/>
          </a:xfrm>
          <a:prstGeom prst="rect">
            <a:avLst/>
          </a:prstGeom>
          <a:noFill/>
        </p:spPr>
        <p:txBody>
          <a:bodyPr wrap="square">
            <a:spAutoFit/>
          </a:bodyPr>
          <a:lstStyle/>
          <a:p>
            <a:pPr marL="0" marR="0" algn="just">
              <a:spcBef>
                <a:spcPts val="0"/>
              </a:spcBef>
              <a:spcAft>
                <a:spcPts val="0"/>
              </a:spcAft>
            </a:pPr>
            <a:r>
              <a:rPr lang="en-US" dirty="0">
                <a:latin typeface="Arial" panose="020B0604020202020204" pitchFamily="34" charset="0"/>
                <a:ea typeface="MS Mincho" panose="02020609040205080304" pitchFamily="49" charset="-128"/>
                <a:cs typeface="Arial" panose="020B0604020202020204" pitchFamily="34" charset="0"/>
              </a:rPr>
              <a:t>After transforming the data to </a:t>
            </a:r>
            <a:r>
              <a:rPr lang="en-US" dirty="0" err="1">
                <a:latin typeface="Arial" panose="020B0604020202020204" pitchFamily="34" charset="0"/>
                <a:ea typeface="MS Mincho" panose="02020609040205080304" pitchFamily="49" charset="-128"/>
                <a:cs typeface="Arial" panose="020B0604020202020204" pitchFamily="34" charset="0"/>
              </a:rPr>
              <a:t>SeiSan</a:t>
            </a:r>
            <a:r>
              <a:rPr lang="en-US" dirty="0">
                <a:latin typeface="Arial" panose="020B0604020202020204" pitchFamily="34" charset="0"/>
                <a:ea typeface="MS Mincho" panose="02020609040205080304" pitchFamily="49" charset="-128"/>
                <a:cs typeface="Arial" panose="020B0604020202020204" pitchFamily="34" charset="0"/>
              </a:rPr>
              <a:t> and relocating the events using HYPOCENTER with restricted selection criteria, a total of 178 events were obtained. These events are primarily concentrated in the central part of Costa Rica, where there is a higher density of seismic stations. Their magnitudes range between 1.9 and 5.1 </a:t>
            </a:r>
            <a:r>
              <a:rPr lang="en-US" dirty="0" err="1">
                <a:latin typeface="Arial" panose="020B0604020202020204" pitchFamily="34" charset="0"/>
                <a:ea typeface="MS Mincho" panose="02020609040205080304" pitchFamily="49" charset="-128"/>
                <a:cs typeface="Arial" panose="020B0604020202020204" pitchFamily="34" charset="0"/>
              </a:rPr>
              <a:t>Ml</a:t>
            </a:r>
            <a:r>
              <a:rPr lang="en-US" dirty="0">
                <a:latin typeface="Arial" panose="020B0604020202020204" pitchFamily="34" charset="0"/>
                <a:ea typeface="MS Mincho" panose="02020609040205080304" pitchFamily="49" charset="-128"/>
                <a:cs typeface="Arial" panose="020B0604020202020204" pitchFamily="34" charset="0"/>
              </a:rPr>
              <a:t> (see Fig 4.).</a:t>
            </a:r>
          </a:p>
          <a:p>
            <a:pPr marL="0" marR="0" algn="just">
              <a:spcBef>
                <a:spcPts val="0"/>
              </a:spcBef>
              <a:spcAft>
                <a:spcPts val="0"/>
              </a:spcAft>
            </a:pPr>
            <a:endParaRPr lang="en-US" dirty="0">
              <a:latin typeface="Arial" panose="020B0604020202020204" pitchFamily="34" charset="0"/>
              <a:ea typeface="MS Mincho" panose="02020609040205080304" pitchFamily="49" charset="-128"/>
              <a:cs typeface="Arial" panose="020B0604020202020204" pitchFamily="34" charset="0"/>
            </a:endParaRPr>
          </a:p>
          <a:p>
            <a:pPr marL="0" marR="0" algn="just">
              <a:spcBef>
                <a:spcPts val="0"/>
              </a:spcBef>
              <a:spcAft>
                <a:spcPts val="0"/>
              </a:spcAft>
            </a:pPr>
            <a:endParaRPr lang="en-US" dirty="0">
              <a:latin typeface="Arial" panose="020B0604020202020204" pitchFamily="34" charset="0"/>
              <a:ea typeface="MS Mincho" panose="02020609040205080304" pitchFamily="49" charset="-128"/>
              <a:cs typeface="Arial" panose="020B0604020202020204" pitchFamily="34" charset="0"/>
            </a:endParaRPr>
          </a:p>
        </p:txBody>
      </p:sp>
      <p:pic>
        <p:nvPicPr>
          <p:cNvPr id="8" name="Picture 7" descr="A picture containing diagram, line, text, map">
            <a:extLst>
              <a:ext uri="{FF2B5EF4-FFF2-40B4-BE49-F238E27FC236}">
                <a16:creationId xmlns:a16="http://schemas.microsoft.com/office/drawing/2014/main" id="{A5D0BE30-31A3-5A35-A4BA-F53C38F9AFDF}"/>
              </a:ext>
            </a:extLst>
          </p:cNvPr>
          <p:cNvPicPr>
            <a:picLocks noChangeAspect="1"/>
          </p:cNvPicPr>
          <p:nvPr/>
        </p:nvPicPr>
        <p:blipFill>
          <a:blip r:embed="rId3"/>
          <a:stretch>
            <a:fillRect/>
          </a:stretch>
        </p:blipFill>
        <p:spPr>
          <a:xfrm>
            <a:off x="689616" y="2350173"/>
            <a:ext cx="3409683" cy="3171692"/>
          </a:xfrm>
          <a:prstGeom prst="rect">
            <a:avLst/>
          </a:prstGeom>
        </p:spPr>
      </p:pic>
      <p:sp>
        <p:nvSpPr>
          <p:cNvPr id="9" name="TextBox 8">
            <a:extLst>
              <a:ext uri="{FF2B5EF4-FFF2-40B4-BE49-F238E27FC236}">
                <a16:creationId xmlns:a16="http://schemas.microsoft.com/office/drawing/2014/main" id="{D0A906D0-4532-D4C0-E90F-E0E0A0D0DBDB}"/>
              </a:ext>
            </a:extLst>
          </p:cNvPr>
          <p:cNvSpPr txBox="1"/>
          <p:nvPr/>
        </p:nvSpPr>
        <p:spPr>
          <a:xfrm>
            <a:off x="371901" y="5559025"/>
            <a:ext cx="4045115" cy="1200329"/>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Fig. 4</a:t>
            </a:r>
            <a:r>
              <a:rPr lang="en-US" dirty="0">
                <a:latin typeface="Arial" panose="020B0604020202020204" pitchFamily="34" charset="0"/>
                <a:cs typeface="Arial" panose="020B0604020202020204" pitchFamily="34" charset="0"/>
              </a:rPr>
              <a:t>. The figure shows GT5 candidates represented by red circles and seismic stations that recorded them represented by blue triangles</a:t>
            </a:r>
          </a:p>
        </p:txBody>
      </p:sp>
      <p:sp>
        <p:nvSpPr>
          <p:cNvPr id="3" name="TextBox 2">
            <a:extLst>
              <a:ext uri="{FF2B5EF4-FFF2-40B4-BE49-F238E27FC236}">
                <a16:creationId xmlns:a16="http://schemas.microsoft.com/office/drawing/2014/main" id="{7EA6DF95-D706-F32B-1E01-3BBA0651A190}"/>
              </a:ext>
            </a:extLst>
          </p:cNvPr>
          <p:cNvSpPr txBox="1"/>
          <p:nvPr/>
        </p:nvSpPr>
        <p:spPr>
          <a:xfrm>
            <a:off x="5625885" y="2915482"/>
            <a:ext cx="4588632" cy="3693319"/>
          </a:xfrm>
          <a:prstGeom prst="rect">
            <a:avLst/>
          </a:prstGeom>
          <a:noFill/>
        </p:spPr>
        <p:txBody>
          <a:bodyPr wrap="square" rtlCol="0">
            <a:spAutoFit/>
          </a:bodyPr>
          <a:lstStyle/>
          <a:p>
            <a:pPr algn="ctr"/>
            <a:r>
              <a:rPr lang="en-US" b="1" dirty="0">
                <a:latin typeface="Arial" panose="020B0604020202020204" pitchFamily="34" charset="0"/>
                <a:ea typeface="MS Mincho" panose="02020609040205080304" pitchFamily="49" charset="-128"/>
                <a:cs typeface="Arial" panose="020B0604020202020204" pitchFamily="34" charset="0"/>
              </a:rPr>
              <a:t>Conclusions</a:t>
            </a:r>
          </a:p>
          <a:p>
            <a:pPr algn="just"/>
            <a:r>
              <a:rPr lang="en-US" dirty="0">
                <a:latin typeface="Arial" panose="020B0604020202020204" pitchFamily="34" charset="0"/>
                <a:ea typeface="MS Mincho" panose="02020609040205080304" pitchFamily="49" charset="-128"/>
                <a:cs typeface="Arial" panose="020B0604020202020204" pitchFamily="34" charset="0"/>
              </a:rPr>
              <a:t>This is a first attempt to identify possible GT5 events directly from the OVSICORI-UNA seismic catalog. The selection criteria are similar to those of Bondar et al (2004). Other studies need to be carried out to classify them as such. The region located in the center of the American continent, such as Costa Rica, is important for validating travel-time predictions from 3D velocity models and new association and location algorithms, as indicated by Bondar (2015).</a:t>
            </a:r>
          </a:p>
        </p:txBody>
      </p:sp>
    </p:spTree>
    <p:extLst>
      <p:ext uri="{BB962C8B-B14F-4D97-AF65-F5344CB8AC3E}">
        <p14:creationId xmlns:p14="http://schemas.microsoft.com/office/powerpoint/2010/main" val="264007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noGrp="1"/>
          </p:cNvSpPr>
          <p:nvPr>
            <p:ph type="title" idx="4294967295"/>
          </p:nvPr>
        </p:nvSpPr>
        <p:spPr>
          <a:xfrm>
            <a:off x="2193009" y="266330"/>
            <a:ext cx="8021508" cy="5592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REFERENCES</a:t>
            </a:r>
            <a:endParaRPr kumimoji="0" lang="en-AT" sz="48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P2.3-825</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9C8DC2D-CAE1-A53D-9EE5-F04FBB1FE2BB}"/>
              </a:ext>
            </a:extLst>
          </p:cNvPr>
          <p:cNvPicPr>
            <a:picLocks noChangeAspect="1"/>
          </p:cNvPicPr>
          <p:nvPr/>
        </p:nvPicPr>
        <p:blipFill>
          <a:blip r:embed="rId2"/>
          <a:stretch>
            <a:fillRect/>
          </a:stretch>
        </p:blipFill>
        <p:spPr>
          <a:xfrm>
            <a:off x="10911131" y="186281"/>
            <a:ext cx="1030313" cy="719390"/>
          </a:xfrm>
          <a:prstGeom prst="rect">
            <a:avLst/>
          </a:prstGeom>
        </p:spPr>
      </p:pic>
      <p:sp>
        <p:nvSpPr>
          <p:cNvPr id="8" name="TextBox 7">
            <a:extLst>
              <a:ext uri="{FF2B5EF4-FFF2-40B4-BE49-F238E27FC236}">
                <a16:creationId xmlns:a16="http://schemas.microsoft.com/office/drawing/2014/main" id="{5DA34D1E-D147-88AD-7132-2DA24B93D281}"/>
              </a:ext>
            </a:extLst>
          </p:cNvPr>
          <p:cNvSpPr txBox="1"/>
          <p:nvPr/>
        </p:nvSpPr>
        <p:spPr>
          <a:xfrm>
            <a:off x="250556" y="1171575"/>
            <a:ext cx="10553700" cy="3002810"/>
          </a:xfrm>
          <a:prstGeom prst="rect">
            <a:avLst/>
          </a:prstGeom>
          <a:noFill/>
        </p:spPr>
        <p:txBody>
          <a:bodyPr wrap="square">
            <a:spAutoFit/>
          </a:bodyPr>
          <a:lstStyle/>
          <a:p>
            <a:pPr marL="285750" indent="-285750" algn="just">
              <a:lnSpc>
                <a:spcPct val="107000"/>
              </a:lnSpc>
              <a:spcAft>
                <a:spcPts val="800"/>
              </a:spcAft>
              <a:buFontTx/>
              <a:buChar char="-"/>
            </a:pPr>
            <a:r>
              <a:rPr lang="en-US" sz="1400" dirty="0" err="1">
                <a:solidFill>
                  <a:srgbClr val="222222"/>
                </a:solidFill>
                <a:latin typeface="Arial" panose="020B0604020202020204" pitchFamily="34" charset="0"/>
                <a:ea typeface="Calibri" panose="020F0502020204030204" pitchFamily="34" charset="0"/>
                <a:cs typeface="Arial" panose="020B0604020202020204" pitchFamily="34" charset="0"/>
              </a:rPr>
              <a:t>Lienert</a:t>
            </a:r>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 B. R., and J. </a:t>
            </a:r>
            <a:r>
              <a:rPr lang="en-US" sz="1400" dirty="0" err="1">
                <a:solidFill>
                  <a:srgbClr val="222222"/>
                </a:solidFill>
                <a:latin typeface="Arial" panose="020B0604020202020204" pitchFamily="34" charset="0"/>
                <a:ea typeface="Calibri" panose="020F0502020204030204" pitchFamily="34" charset="0"/>
                <a:cs typeface="Arial" panose="020B0604020202020204" pitchFamily="34" charset="0"/>
              </a:rPr>
              <a:t>Haskov</a:t>
            </a:r>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 1995. A computer program for locating earthquakes both locally and globally, Seism. </a:t>
            </a:r>
            <a:r>
              <a:rPr lang="es-MX" sz="1400" dirty="0">
                <a:solidFill>
                  <a:srgbClr val="222222"/>
                </a:solidFill>
                <a:latin typeface="Arial" panose="020B0604020202020204" pitchFamily="34" charset="0"/>
                <a:ea typeface="Calibri" panose="020F0502020204030204" pitchFamily="34" charset="0"/>
                <a:cs typeface="Arial" panose="020B0604020202020204" pitchFamily="34" charset="0"/>
              </a:rPr>
              <a:t>Res. </a:t>
            </a:r>
            <a:r>
              <a:rPr lang="es-MX" sz="1400" dirty="0" err="1">
                <a:solidFill>
                  <a:srgbClr val="222222"/>
                </a:solidFill>
                <a:latin typeface="Arial" panose="020B0604020202020204" pitchFamily="34" charset="0"/>
                <a:ea typeface="Calibri" panose="020F0502020204030204" pitchFamily="34" charset="0"/>
                <a:cs typeface="Arial" panose="020B0604020202020204" pitchFamily="34" charset="0"/>
              </a:rPr>
              <a:t>Lett</a:t>
            </a:r>
            <a:r>
              <a:rPr lang="es-MX" sz="1400" dirty="0">
                <a:solidFill>
                  <a:srgbClr val="222222"/>
                </a:solidFill>
                <a:latin typeface="Arial" panose="020B0604020202020204" pitchFamily="34" charset="0"/>
                <a:ea typeface="Calibri" panose="020F0502020204030204" pitchFamily="34" charset="0"/>
                <a:cs typeface="Arial" panose="020B0604020202020204" pitchFamily="34" charset="0"/>
              </a:rPr>
              <a:t>. 66, 26–36.</a:t>
            </a:r>
            <a:endParaRPr lang="fr-FR" sz="14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Tx/>
              <a:buChar char="-"/>
            </a:pPr>
            <a:r>
              <a:rPr lang="fr-FR" sz="1400" dirty="0" err="1">
                <a:solidFill>
                  <a:srgbClr val="222222"/>
                </a:solidFill>
                <a:latin typeface="Arial" panose="020B0604020202020204" pitchFamily="34" charset="0"/>
                <a:ea typeface="Calibri" panose="020F0502020204030204" pitchFamily="34" charset="0"/>
                <a:cs typeface="Arial" panose="020B0604020202020204" pitchFamily="34" charset="0"/>
              </a:rPr>
              <a:t>Pavlis</a:t>
            </a:r>
            <a:r>
              <a:rPr lang="fr-FR" sz="1400" dirty="0">
                <a:solidFill>
                  <a:srgbClr val="222222"/>
                </a:solidFill>
                <a:latin typeface="Arial" panose="020B0604020202020204" pitchFamily="34" charset="0"/>
                <a:ea typeface="Calibri" panose="020F0502020204030204" pitchFamily="34" charset="0"/>
                <a:cs typeface="Arial" panose="020B0604020202020204" pitchFamily="34" charset="0"/>
              </a:rPr>
              <a:t> G.L., Vernon F., Harvey D., </a:t>
            </a:r>
            <a:r>
              <a:rPr lang="fr-FR" sz="1400" dirty="0" err="1">
                <a:solidFill>
                  <a:srgbClr val="222222"/>
                </a:solidFill>
                <a:latin typeface="Arial" panose="020B0604020202020204" pitchFamily="34" charset="0"/>
                <a:ea typeface="Calibri" panose="020F0502020204030204" pitchFamily="34" charset="0"/>
                <a:cs typeface="Arial" panose="020B0604020202020204" pitchFamily="34" charset="0"/>
              </a:rPr>
              <a:t>Quinlan</a:t>
            </a:r>
            <a:r>
              <a:rPr lang="fr-FR" sz="1400" dirty="0">
                <a:solidFill>
                  <a:srgbClr val="222222"/>
                </a:solidFill>
                <a:latin typeface="Arial" panose="020B0604020202020204" pitchFamily="34" charset="0"/>
                <a:ea typeface="Calibri" panose="020F0502020204030204" pitchFamily="34" charset="0"/>
                <a:cs typeface="Arial" panose="020B0604020202020204" pitchFamily="34" charset="0"/>
              </a:rPr>
              <a:t> D. (2004). </a:t>
            </a:r>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The generalized earthquake-location (GENLOC) package: An earthquake-location library Computers and Geosciences, 30  (9-10) , pp. 1079-1091</a:t>
            </a:r>
          </a:p>
          <a:p>
            <a:pPr marL="285750" indent="-285750" algn="just">
              <a:lnSpc>
                <a:spcPct val="107000"/>
              </a:lnSpc>
              <a:spcAft>
                <a:spcPts val="800"/>
              </a:spcAft>
              <a:buFontTx/>
              <a:buChar char="-"/>
            </a:pPr>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Quintero, R., and E. Kissling (2001=. An improved P-wave velocity reference </a:t>
            </a:r>
            <a:r>
              <a:rPr lang="es-ES" sz="1400" dirty="0" err="1">
                <a:solidFill>
                  <a:srgbClr val="222222"/>
                </a:solidFill>
                <a:latin typeface="Arial" panose="020B0604020202020204" pitchFamily="34" charset="0"/>
                <a:ea typeface="Calibri" panose="020F0502020204030204" pitchFamily="34" charset="0"/>
                <a:cs typeface="Arial" panose="020B0604020202020204" pitchFamily="34" charset="0"/>
              </a:rPr>
              <a:t>model</a:t>
            </a:r>
            <a:r>
              <a:rPr lang="es-ES" sz="14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s-ES" sz="1400" dirty="0" err="1">
                <a:solidFill>
                  <a:srgbClr val="222222"/>
                </a:solidFill>
                <a:latin typeface="Arial" panose="020B0604020202020204" pitchFamily="34" charset="0"/>
                <a:ea typeface="Calibri" panose="020F0502020204030204" pitchFamily="34" charset="0"/>
                <a:cs typeface="Arial" panose="020B0604020202020204" pitchFamily="34" charset="0"/>
              </a:rPr>
              <a:t>for</a:t>
            </a:r>
            <a:r>
              <a:rPr lang="es-ES" sz="1400" dirty="0">
                <a:solidFill>
                  <a:srgbClr val="222222"/>
                </a:solidFill>
                <a:latin typeface="Arial" panose="020B0604020202020204" pitchFamily="34" charset="0"/>
                <a:ea typeface="Calibri" panose="020F0502020204030204" pitchFamily="34" charset="0"/>
                <a:cs typeface="Arial" panose="020B0604020202020204" pitchFamily="34" charset="0"/>
              </a:rPr>
              <a:t> Costa Rica, </a:t>
            </a:r>
            <a:r>
              <a:rPr lang="es-ES" sz="1400" dirty="0" err="1">
                <a:solidFill>
                  <a:srgbClr val="222222"/>
                </a:solidFill>
                <a:latin typeface="Arial" panose="020B0604020202020204" pitchFamily="34" charset="0"/>
                <a:ea typeface="Calibri" panose="020F0502020204030204" pitchFamily="34" charset="0"/>
                <a:cs typeface="Arial" panose="020B0604020202020204" pitchFamily="34" charset="0"/>
              </a:rPr>
              <a:t>Geofís</a:t>
            </a:r>
            <a:r>
              <a:rPr lang="es-ES" sz="14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Int., 40, 3 –19.</a:t>
            </a:r>
          </a:p>
          <a:p>
            <a:pPr marL="285750" indent="-285750" algn="just">
              <a:lnSpc>
                <a:spcPct val="107000"/>
              </a:lnSpc>
              <a:spcAft>
                <a:spcPts val="800"/>
              </a:spcAft>
              <a:buFontTx/>
              <a:buChar char="-"/>
            </a:pPr>
            <a:r>
              <a:rPr lang="en-US" sz="1400" dirty="0" err="1">
                <a:solidFill>
                  <a:srgbClr val="222222"/>
                </a:solidFill>
                <a:latin typeface="Arial" panose="020B0604020202020204" pitchFamily="34" charset="0"/>
                <a:ea typeface="Calibri" panose="020F0502020204030204" pitchFamily="34" charset="0"/>
                <a:cs typeface="Arial" panose="020B0604020202020204" pitchFamily="34" charset="0"/>
              </a:rPr>
              <a:t>Bondár</a:t>
            </a:r>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222222"/>
                </a:solidFill>
                <a:latin typeface="Arial" panose="020B0604020202020204" pitchFamily="34" charset="0"/>
                <a:ea typeface="Calibri" panose="020F0502020204030204" pitchFamily="34" charset="0"/>
                <a:cs typeface="Arial" panose="020B0604020202020204" pitchFamily="34" charset="0"/>
              </a:rPr>
              <a:t>István</a:t>
            </a:r>
            <a:r>
              <a:rPr lang="en-US" sz="1400" dirty="0">
                <a:solidFill>
                  <a:srgbClr val="222222"/>
                </a:solidFill>
                <a:latin typeface="Arial" panose="020B0604020202020204" pitchFamily="34" charset="0"/>
                <a:ea typeface="Calibri" panose="020F0502020204030204" pitchFamily="34" charset="0"/>
                <a:cs typeface="Arial" panose="020B0604020202020204" pitchFamily="34" charset="0"/>
              </a:rPr>
              <a:t> (2015). IASPEI Reference Event List. NDC Capacity Building and Regional Seismic Travel Time Workshop and Training, Heredia, Costa Rica, 7-11 September 2015.</a:t>
            </a:r>
          </a:p>
          <a:p>
            <a:pPr marL="285750" indent="-285750" algn="just">
              <a:lnSpc>
                <a:spcPct val="107000"/>
              </a:lnSpc>
              <a:spcAft>
                <a:spcPts val="800"/>
              </a:spcAft>
              <a:buFontTx/>
              <a:buChar char="-"/>
            </a:pPr>
            <a:endParaRPr lang="en-US" sz="14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Tx/>
              <a:buChar char="-"/>
            </a:pPr>
            <a:endParaRPr lang="en-US" sz="1400" dirty="0">
              <a:solidFill>
                <a:srgbClr val="222222"/>
              </a:solidFill>
              <a:latin typeface="Arial" panose="020B060402020202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4485</TotalTime>
  <Words>1129</Words>
  <Application>Microsoft Office PowerPoint</Application>
  <PresentationFormat>Widescreen</PresentationFormat>
  <Paragraphs>49</Paragraphs>
  <Slides>6</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Roboto</vt:lpstr>
      <vt:lpstr>Custom Design</vt:lpstr>
      <vt:lpstr>Office Theme</vt:lpstr>
      <vt:lpstr>P2.3-825</vt:lpstr>
      <vt:lpstr>Introduction</vt:lpstr>
      <vt:lpstr>Objectives/Methods/data </vt:lpstr>
      <vt:lpstr>Results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RONNIE QUINTERO QUINTERO</cp:lastModifiedBy>
  <cp:revision>157</cp:revision>
  <dcterms:created xsi:type="dcterms:W3CDTF">2023-04-18T13:25:54Z</dcterms:created>
  <dcterms:modified xsi:type="dcterms:W3CDTF">2023-06-09T16:14:51Z</dcterms:modified>
</cp:coreProperties>
</file>