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E5A"/>
    <a:srgbClr val="004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93" d="100"/>
          <a:sy n="93" d="100"/>
        </p:scale>
        <p:origin x="9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06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45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873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08/06/2023</a:t>
            </a:fld>
            <a:endParaRPr lang="aa-E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‹Nr.›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1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3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55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55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3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55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5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EE1679EB-1B34-D342-9915-BF06BAB1E1C9}"/>
              </a:ext>
            </a:extLst>
          </p:cNvPr>
          <p:cNvSpPr/>
          <p:nvPr userDrawn="1"/>
        </p:nvSpPr>
        <p:spPr>
          <a:xfrm>
            <a:off x="0" y="4946400"/>
            <a:ext cx="9144000" cy="197100"/>
          </a:xfrm>
          <a:prstGeom prst="rect">
            <a:avLst/>
          </a:prstGeom>
          <a:solidFill>
            <a:srgbClr val="0041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257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25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Display"/>
                <a:ea typeface="+mn-ea"/>
                <a:cs typeface="+mn-cs"/>
              </a:rPr>
              <a:t>Federal Institute </a:t>
            </a:r>
            <a:r>
              <a:rPr kumimoji="0" lang="de-DE" sz="825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Display"/>
                <a:ea typeface="+mn-ea"/>
                <a:cs typeface="+mn-cs"/>
              </a:rPr>
              <a:t>for</a:t>
            </a:r>
            <a:r>
              <a:rPr kumimoji="0" lang="de-DE" sz="825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Display"/>
                <a:ea typeface="+mn-ea"/>
                <a:cs typeface="+mn-cs"/>
              </a:rPr>
              <a:t> </a:t>
            </a:r>
            <a:r>
              <a:rPr kumimoji="0" lang="de-DE" sz="825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Display"/>
                <a:ea typeface="+mn-ea"/>
                <a:cs typeface="+mn-cs"/>
              </a:rPr>
              <a:t>Geosciences</a:t>
            </a:r>
            <a:r>
              <a:rPr kumimoji="0" lang="de-DE" sz="825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Display"/>
                <a:ea typeface="+mn-ea"/>
                <a:cs typeface="+mn-cs"/>
              </a:rPr>
              <a:t> and Natural Resources, Hannover, Germany</a:t>
            </a:r>
          </a:p>
        </p:txBody>
      </p:sp>
      <p:sp>
        <p:nvSpPr>
          <p:cNvPr id="8" name="Rechteck 26">
            <a:extLst>
              <a:ext uri="{FF2B5EF4-FFF2-40B4-BE49-F238E27FC236}">
                <a16:creationId xmlns:a16="http://schemas.microsoft.com/office/drawing/2014/main" xmlns="" id="{3B77DD05-B796-EF54-C352-DC8E534E31B1}"/>
              </a:ext>
            </a:extLst>
          </p:cNvPr>
          <p:cNvSpPr/>
          <p:nvPr userDrawn="1"/>
        </p:nvSpPr>
        <p:spPr>
          <a:xfrm>
            <a:off x="7121700" y="4784400"/>
            <a:ext cx="2022300" cy="359100"/>
          </a:xfrm>
          <a:custGeom>
            <a:avLst/>
            <a:gdLst>
              <a:gd name="connsiteX0" fmla="*/ 0 w 2160000"/>
              <a:gd name="connsiteY0" fmla="*/ 0 h 360000"/>
              <a:gd name="connsiteX1" fmla="*/ 2160000 w 2160000"/>
              <a:gd name="connsiteY1" fmla="*/ 0 h 360000"/>
              <a:gd name="connsiteX2" fmla="*/ 2160000 w 2160000"/>
              <a:gd name="connsiteY2" fmla="*/ 360000 h 360000"/>
              <a:gd name="connsiteX3" fmla="*/ 0 w 2160000"/>
              <a:gd name="connsiteY3" fmla="*/ 360000 h 360000"/>
              <a:gd name="connsiteX4" fmla="*/ 0 w 2160000"/>
              <a:gd name="connsiteY4" fmla="*/ 0 h 360000"/>
              <a:gd name="connsiteX0" fmla="*/ 175967 w 2160000"/>
              <a:gd name="connsiteY0" fmla="*/ 0 h 360000"/>
              <a:gd name="connsiteX1" fmla="*/ 2160000 w 2160000"/>
              <a:gd name="connsiteY1" fmla="*/ 0 h 360000"/>
              <a:gd name="connsiteX2" fmla="*/ 2160000 w 2160000"/>
              <a:gd name="connsiteY2" fmla="*/ 360000 h 360000"/>
              <a:gd name="connsiteX3" fmla="*/ 0 w 2160000"/>
              <a:gd name="connsiteY3" fmla="*/ 360000 h 360000"/>
              <a:gd name="connsiteX4" fmla="*/ 175967 w 2160000"/>
              <a:gd name="connsiteY4" fmla="*/ 0 h 360000"/>
              <a:gd name="connsiteX0" fmla="*/ 219340 w 2160000"/>
              <a:gd name="connsiteY0" fmla="*/ 0 h 360000"/>
              <a:gd name="connsiteX1" fmla="*/ 2160000 w 2160000"/>
              <a:gd name="connsiteY1" fmla="*/ 0 h 360000"/>
              <a:gd name="connsiteX2" fmla="*/ 2160000 w 2160000"/>
              <a:gd name="connsiteY2" fmla="*/ 360000 h 360000"/>
              <a:gd name="connsiteX3" fmla="*/ 0 w 2160000"/>
              <a:gd name="connsiteY3" fmla="*/ 360000 h 360000"/>
              <a:gd name="connsiteX4" fmla="*/ 219340 w 2160000"/>
              <a:gd name="connsiteY4" fmla="*/ 0 h 360000"/>
              <a:gd name="connsiteX0" fmla="*/ 247405 w 2188065"/>
              <a:gd name="connsiteY0" fmla="*/ 0 h 360000"/>
              <a:gd name="connsiteX1" fmla="*/ 2188065 w 2188065"/>
              <a:gd name="connsiteY1" fmla="*/ 0 h 360000"/>
              <a:gd name="connsiteX2" fmla="*/ 2188065 w 2188065"/>
              <a:gd name="connsiteY2" fmla="*/ 360000 h 360000"/>
              <a:gd name="connsiteX3" fmla="*/ 0 w 2188065"/>
              <a:gd name="connsiteY3" fmla="*/ 360000 h 360000"/>
              <a:gd name="connsiteX4" fmla="*/ 247405 w 2188065"/>
              <a:gd name="connsiteY4" fmla="*/ 0 h 360000"/>
              <a:gd name="connsiteX0" fmla="*/ 229545 w 2170205"/>
              <a:gd name="connsiteY0" fmla="*/ 0 h 360000"/>
              <a:gd name="connsiteX1" fmla="*/ 2170205 w 2170205"/>
              <a:gd name="connsiteY1" fmla="*/ 0 h 360000"/>
              <a:gd name="connsiteX2" fmla="*/ 2170205 w 2170205"/>
              <a:gd name="connsiteY2" fmla="*/ 360000 h 360000"/>
              <a:gd name="connsiteX3" fmla="*/ 0 w 2170205"/>
              <a:gd name="connsiteY3" fmla="*/ 357619 h 360000"/>
              <a:gd name="connsiteX4" fmla="*/ 229545 w 2170205"/>
              <a:gd name="connsiteY4" fmla="*/ 0 h 360000"/>
              <a:gd name="connsiteX0" fmla="*/ 229545 w 2170205"/>
              <a:gd name="connsiteY0" fmla="*/ 0 h 360000"/>
              <a:gd name="connsiteX1" fmla="*/ 2170205 w 2170205"/>
              <a:gd name="connsiteY1" fmla="*/ 0 h 360000"/>
              <a:gd name="connsiteX2" fmla="*/ 2170205 w 2170205"/>
              <a:gd name="connsiteY2" fmla="*/ 360000 h 360000"/>
              <a:gd name="connsiteX3" fmla="*/ 0 w 2170205"/>
              <a:gd name="connsiteY3" fmla="*/ 360000 h 360000"/>
              <a:gd name="connsiteX4" fmla="*/ 229545 w 2170205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205" h="360000">
                <a:moveTo>
                  <a:pt x="229545" y="0"/>
                </a:moveTo>
                <a:lnTo>
                  <a:pt x="2170205" y="0"/>
                </a:lnTo>
                <a:lnTo>
                  <a:pt x="2170205" y="360000"/>
                </a:lnTo>
                <a:lnTo>
                  <a:pt x="0" y="360000"/>
                </a:lnTo>
                <a:lnTo>
                  <a:pt x="229545" y="0"/>
                </a:lnTo>
                <a:close/>
              </a:path>
            </a:pathLst>
          </a:custGeom>
          <a:solidFill>
            <a:srgbClr val="F5BE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257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416E"/>
                </a:solidFill>
                <a:effectLst/>
                <a:uLnTx/>
                <a:uFillTx/>
                <a:latin typeface="Noto Sans Display SemiBold" panose="020B0502040504020204" pitchFamily="34" charset="0"/>
                <a:ea typeface="Noto Sans Display SemiBold" panose="020B0502040504020204" pitchFamily="34" charset="0"/>
                <a:cs typeface="Noto Sans Display SemiBold" panose="020B0502040504020204" pitchFamily="34" charset="0"/>
              </a:rPr>
              <a:t>xx June 2023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23542"/>
            <a:ext cx="9143999" cy="818387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4321"/>
            <a:ext cx="9144000" cy="1051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xmlns="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054288" y="4687423"/>
            <a:ext cx="922020" cy="429032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121668" y="4387757"/>
            <a:ext cx="809625" cy="188119"/>
            <a:chOff x="6815" y="508"/>
            <a:chExt cx="680" cy="158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xmlns="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/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5156F732-CD84-7BEB-5964-4628B8909EF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467" y="0"/>
            <a:ext cx="1734546" cy="107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1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8137219" y="4414421"/>
            <a:ext cx="802037" cy="18326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2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P2.3-398</a:t>
            </a:r>
            <a:endParaRPr lang="aa-E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C76C91B-333D-CF33-4FE9-81CDD42E9314}"/>
              </a:ext>
            </a:extLst>
          </p:cNvPr>
          <p:cNvSpPr txBox="1"/>
          <p:nvPr/>
        </p:nvSpPr>
        <p:spPr>
          <a:xfrm>
            <a:off x="1441930" y="4443431"/>
            <a:ext cx="6410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u="sng" dirty="0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Christoph Pilger</a:t>
            </a:r>
            <a:r>
              <a:rPr lang="de-DE" sz="1200" dirty="0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, Peter Gaebler, Andreas Steinberg, Johanna Lehr</a:t>
            </a:r>
            <a:endParaRPr lang="aa-ET" sz="1200" dirty="0">
              <a:solidFill>
                <a:schemeClr val="bg1"/>
              </a:solidFill>
              <a:latin typeface="Noto Sans Display" panose="020B0502040504020204" pitchFamily="34" charset="0"/>
              <a:ea typeface="Noto Sans Display" panose="020B0502040504020204" pitchFamily="34" charset="0"/>
              <a:cs typeface="Noto Sans Display" panose="020B0502040504020204" pitchFamily="34" charset="0"/>
            </a:endParaRPr>
          </a:p>
          <a:p>
            <a:pPr algn="ctr"/>
            <a:endParaRPr lang="de-DE" sz="900" baseline="30000" dirty="0">
              <a:solidFill>
                <a:schemeClr val="bg1"/>
              </a:solidFill>
              <a:latin typeface="Noto Sans Display" panose="020B0502040504020204" pitchFamily="34" charset="0"/>
              <a:ea typeface="Noto Sans Display" panose="020B0502040504020204" pitchFamily="34" charset="0"/>
              <a:cs typeface="Noto Sans Display" panose="020B0502040504020204" pitchFamily="34" charset="0"/>
            </a:endParaRPr>
          </a:p>
          <a:p>
            <a:pPr algn="ctr"/>
            <a:r>
              <a:rPr lang="de-DE" sz="900" dirty="0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Federal </a:t>
            </a:r>
            <a:r>
              <a:rPr lang="de-DE" sz="900" dirty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Institute </a:t>
            </a:r>
            <a:r>
              <a:rPr lang="de-DE" sz="900" dirty="0" err="1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for</a:t>
            </a:r>
            <a:r>
              <a:rPr lang="de-DE" sz="900" dirty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</a:t>
            </a:r>
            <a:r>
              <a:rPr lang="de-DE" sz="900" dirty="0" err="1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Geosciences</a:t>
            </a:r>
            <a:r>
              <a:rPr lang="de-DE" sz="900" dirty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and Natural Resources (BGR)</a:t>
            </a:r>
          </a:p>
          <a:p>
            <a:pPr algn="ctr"/>
            <a:endParaRPr lang="aa-ET" sz="1050" dirty="0">
              <a:solidFill>
                <a:schemeClr val="bg1"/>
              </a:solidFill>
              <a:latin typeface="Noto Sans Display" panose="020B0502040504020204" pitchFamily="34" charset="0"/>
              <a:ea typeface="Noto Sans Display" panose="020B0502040504020204" pitchFamily="34" charset="0"/>
              <a:cs typeface="Noto Sans Display" panose="020B0502040504020204" pitchFamily="34" charset="0"/>
            </a:endParaRPr>
          </a:p>
        </p:txBody>
      </p:sp>
      <p:sp>
        <p:nvSpPr>
          <p:cNvPr id="42" name="Titel 2"/>
          <p:cNvSpPr txBox="1">
            <a:spLocks/>
          </p:cNvSpPr>
          <p:nvPr/>
        </p:nvSpPr>
        <p:spPr>
          <a:xfrm>
            <a:off x="480023" y="145682"/>
            <a:ext cx="7088828" cy="6534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>
                <a:solidFill>
                  <a:srgbClr val="00416E"/>
                </a:solidFill>
                <a:latin typeface="Noto Sans Display"/>
              </a:rPr>
              <a:t>Systematic event analysis of IMS hydrophones </a:t>
            </a:r>
          </a:p>
          <a:p>
            <a:pPr lvl="0">
              <a:lnSpc>
                <a:spcPct val="100000"/>
              </a:lnSpc>
            </a:pPr>
            <a:r>
              <a:rPr lang="en-US" dirty="0">
                <a:solidFill>
                  <a:srgbClr val="00416E"/>
                </a:solidFill>
                <a:latin typeface="Noto Sans Display"/>
              </a:rPr>
              <a:t>to identify and categorize </a:t>
            </a:r>
            <a:r>
              <a:rPr lang="en-US" dirty="0" err="1">
                <a:solidFill>
                  <a:srgbClr val="00416E"/>
                </a:solidFill>
                <a:latin typeface="Noto Sans Display"/>
              </a:rPr>
              <a:t>hydroacoustic</a:t>
            </a:r>
            <a:r>
              <a:rPr lang="en-US" dirty="0">
                <a:solidFill>
                  <a:srgbClr val="00416E"/>
                </a:solidFill>
                <a:latin typeface="Noto Sans Display"/>
              </a:rPr>
              <a:t> sources </a:t>
            </a:r>
            <a:endParaRPr lang="en-GB" dirty="0">
              <a:solidFill>
                <a:srgbClr val="00416E"/>
              </a:solidFill>
              <a:latin typeface="Noto Sans Display"/>
            </a:endParaRPr>
          </a:p>
          <a:p>
            <a:pPr defTabSz="514337">
              <a:lnSpc>
                <a:spcPct val="100000"/>
              </a:lnSpc>
              <a:defRPr/>
            </a:pPr>
            <a:r>
              <a:rPr lang="en-GB" dirty="0">
                <a:solidFill>
                  <a:srgbClr val="00416E"/>
                </a:solidFill>
                <a:latin typeface="Noto Sans Display"/>
              </a:rPr>
              <a:t/>
            </a:r>
            <a:br>
              <a:rPr lang="en-GB" dirty="0">
                <a:solidFill>
                  <a:srgbClr val="00416E"/>
                </a:solidFill>
                <a:latin typeface="Noto Sans Display"/>
              </a:rPr>
            </a:br>
            <a:endParaRPr lang="en-GB" dirty="0">
              <a:solidFill>
                <a:srgbClr val="00416E"/>
              </a:solidFill>
              <a:latin typeface="Noto Sans Display"/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3363304" y="2363448"/>
            <a:ext cx="5314071" cy="1911956"/>
            <a:chOff x="3363304" y="2332626"/>
            <a:chExt cx="5314071" cy="1911956"/>
          </a:xfrm>
        </p:grpSpPr>
        <p:grpSp>
          <p:nvGrpSpPr>
            <p:cNvPr id="21" name="Gruppieren 20"/>
            <p:cNvGrpSpPr/>
            <p:nvPr/>
          </p:nvGrpSpPr>
          <p:grpSpPr>
            <a:xfrm>
              <a:off x="3363304" y="2630145"/>
              <a:ext cx="5314071" cy="1614437"/>
              <a:chOff x="3385169" y="2291097"/>
              <a:chExt cx="5314071" cy="1614437"/>
            </a:xfrm>
          </p:grpSpPr>
          <p:pic>
            <p:nvPicPr>
              <p:cNvPr id="15" name="Grafik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34518" y="2297045"/>
                <a:ext cx="51343" cy="37925"/>
              </a:xfrm>
              <a:prstGeom prst="rect">
                <a:avLst/>
              </a:prstGeom>
            </p:spPr>
          </p:pic>
          <p:pic>
            <p:nvPicPr>
              <p:cNvPr id="18" name="Grafik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647897" y="2291097"/>
                <a:ext cx="51343" cy="37925"/>
              </a:xfrm>
              <a:prstGeom prst="rect">
                <a:avLst/>
              </a:prstGeom>
            </p:spPr>
          </p:pic>
          <p:pic>
            <p:nvPicPr>
              <p:cNvPr id="19" name="Grafik 18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385169" y="3255459"/>
                <a:ext cx="2472310" cy="650075"/>
              </a:xfrm>
              <a:prstGeom prst="rect">
                <a:avLst/>
              </a:prstGeom>
            </p:spPr>
          </p:pic>
          <p:sp>
            <p:nvSpPr>
              <p:cNvPr id="12" name="Pfeil nach rechts 11"/>
              <p:cNvSpPr/>
              <p:nvPr/>
            </p:nvSpPr>
            <p:spPr>
              <a:xfrm>
                <a:off x="3644744" y="2633973"/>
                <a:ext cx="1935441" cy="583243"/>
              </a:xfrm>
              <a:prstGeom prst="rightArrow">
                <a:avLst>
                  <a:gd name="adj1" fmla="val 60569"/>
                  <a:gd name="adj2" fmla="val 48533"/>
                </a:avLst>
              </a:prstGeom>
              <a:solidFill>
                <a:srgbClr val="F5BE5A"/>
              </a:solidFill>
              <a:ln w="3175">
                <a:solidFill>
                  <a:srgbClr val="0041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latin typeface="Noto Sans Display" panose="020B0502040504020204" pitchFamily="34" charset="0"/>
                    <a:ea typeface="Noto Sans Display" panose="020B0502040504020204" pitchFamily="34" charset="0"/>
                    <a:cs typeface="Noto Sans Display" panose="020B0502040504020204" pitchFamily="34" charset="0"/>
                  </a:rPr>
                  <a:t>Machine Learning based </a:t>
                </a:r>
                <a:r>
                  <a:rPr lang="en-GB" sz="1200" dirty="0" err="1" smtClean="0">
                    <a:latin typeface="Noto Sans Display" panose="020B0502040504020204" pitchFamily="34" charset="0"/>
                    <a:ea typeface="Noto Sans Display" panose="020B0502040504020204" pitchFamily="34" charset="0"/>
                    <a:cs typeface="Noto Sans Display" panose="020B0502040504020204" pitchFamily="34" charset="0"/>
                  </a:rPr>
                  <a:t>Denoising</a:t>
                </a:r>
                <a:endParaRPr lang="en-GB" sz="1200" dirty="0">
                  <a:latin typeface="Noto Sans Display" panose="020B0502040504020204" pitchFamily="34" charset="0"/>
                  <a:ea typeface="Noto Sans Display" panose="020B0502040504020204" pitchFamily="34" charset="0"/>
                  <a:cs typeface="Noto Sans Display" panose="020B0502040504020204" pitchFamily="34" charset="0"/>
                </a:endParaRPr>
              </a:p>
            </p:txBody>
          </p:sp>
        </p:grpSp>
        <p:sp>
          <p:nvSpPr>
            <p:cNvPr id="22" name="Textfeld 21"/>
            <p:cNvSpPr txBox="1"/>
            <p:nvPr/>
          </p:nvSpPr>
          <p:spPr>
            <a:xfrm>
              <a:off x="3614422" y="2332626"/>
              <a:ext cx="1968809" cy="461665"/>
            </a:xfrm>
            <a:prstGeom prst="rect">
              <a:avLst/>
            </a:prstGeom>
            <a:noFill/>
            <a:ln>
              <a:solidFill>
                <a:srgbClr val="F5BE5A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latin typeface="Noto Sans Display" panose="020B0502040504020204" pitchFamily="34" charset="0"/>
                  <a:ea typeface="Noto Sans Display" panose="020B0502040504020204" pitchFamily="34" charset="0"/>
                  <a:cs typeface="Noto Sans Display" panose="020B0502040504020204" pitchFamily="34" charset="0"/>
                </a:rPr>
                <a:t>Example: one year of IMS </a:t>
              </a:r>
            </a:p>
            <a:p>
              <a:r>
                <a:rPr lang="en-GB" sz="1200" dirty="0" err="1" smtClean="0">
                  <a:latin typeface="Noto Sans Display" panose="020B0502040504020204" pitchFamily="34" charset="0"/>
                  <a:ea typeface="Noto Sans Display" panose="020B0502040504020204" pitchFamily="34" charset="0"/>
                  <a:cs typeface="Noto Sans Display" panose="020B0502040504020204" pitchFamily="34" charset="0"/>
                </a:rPr>
                <a:t>hydroacoustic</a:t>
              </a:r>
              <a:r>
                <a:rPr lang="en-GB" sz="1200" dirty="0" smtClean="0">
                  <a:latin typeface="Noto Sans Display" panose="020B0502040504020204" pitchFamily="34" charset="0"/>
                  <a:ea typeface="Noto Sans Display" panose="020B0502040504020204" pitchFamily="34" charset="0"/>
                  <a:cs typeface="Noto Sans Display" panose="020B0502040504020204" pitchFamily="34" charset="0"/>
                </a:rPr>
                <a:t> data (H08S)</a:t>
              </a:r>
              <a:endParaRPr lang="en-GB" sz="1200" dirty="0"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endParaRPr>
            </a:p>
          </p:txBody>
        </p:sp>
      </p:grpSp>
      <p:sp>
        <p:nvSpPr>
          <p:cNvPr id="25" name="Textplatzhalter 2"/>
          <p:cNvSpPr txBox="1">
            <a:spLocks/>
          </p:cNvSpPr>
          <p:nvPr/>
        </p:nvSpPr>
        <p:spPr>
          <a:xfrm>
            <a:off x="232667" y="997587"/>
            <a:ext cx="8839414" cy="365223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We apply a machine learning based </a:t>
            </a:r>
            <a:r>
              <a:rPr lang="en-GB" sz="1400" b="1" dirty="0" err="1" smtClean="0"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denoising</a:t>
            </a:r>
            <a:r>
              <a:rPr lang="en-GB" sz="1400" b="1" dirty="0" smtClean="0"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approach </a:t>
            </a:r>
            <a:r>
              <a:rPr lang="en-GB" sz="1400" dirty="0" smtClean="0"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on IMS hydrophone waveform data to reduce continuous noise sources and highlight transient features (DPRK’s 6</a:t>
            </a:r>
            <a:r>
              <a:rPr lang="en-GB" sz="1400" baseline="30000" dirty="0" smtClean="0"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th</a:t>
            </a:r>
            <a:r>
              <a:rPr lang="en-GB" sz="1400" dirty="0" smtClean="0"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nuclear test and earthquake P-waves)</a:t>
            </a:r>
          </a:p>
          <a:p>
            <a:r>
              <a:rPr lang="en-GB" sz="1400" b="1" dirty="0" smtClean="0"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Proof of concept:</a:t>
            </a:r>
            <a:r>
              <a:rPr lang="en-GB" sz="1400" dirty="0" smtClean="0"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large improvement of signal-to-noise-ratio, good transferability and generalization</a:t>
            </a:r>
          </a:p>
          <a:p>
            <a:r>
              <a:rPr lang="en-GB" sz="1400" b="1" dirty="0" smtClean="0"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Main conclusion</a:t>
            </a:r>
            <a:r>
              <a:rPr lang="en-GB" sz="1400" dirty="0" smtClean="0"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: more specialized training could selectively remove noise sources and highlight events of CTBT interest, thus supporting waveform analysis and improving source identification and classification   </a:t>
            </a:r>
          </a:p>
          <a:p>
            <a:pPr marL="271456" lvl="1" indent="0">
              <a:buFont typeface="Arial" panose="020B0604020202020204" pitchFamily="34" charset="0"/>
              <a:buNone/>
            </a:pPr>
            <a:endParaRPr lang="en-GB" sz="1400" dirty="0" smtClean="0">
              <a:latin typeface="Noto Sans Display" panose="020B0502040504020204" pitchFamily="34" charset="0"/>
              <a:ea typeface="Noto Sans Display" panose="020B0502040504020204" pitchFamily="34" charset="0"/>
              <a:cs typeface="Noto Sans Display" panose="020B0502040504020204" pitchFamily="34" charset="0"/>
            </a:endParaRPr>
          </a:p>
          <a:p>
            <a:pPr marL="557206" lvl="1" indent="-285750"/>
            <a:endParaRPr lang="en-GB" sz="1400" dirty="0" smtClean="0">
              <a:latin typeface="Noto Sans Display" panose="020B0502040504020204" pitchFamily="34" charset="0"/>
              <a:ea typeface="Noto Sans Display" panose="020B0502040504020204" pitchFamily="34" charset="0"/>
              <a:cs typeface="Noto Sans Display" panose="020B0502040504020204" pitchFamily="34" charset="0"/>
            </a:endParaRPr>
          </a:p>
          <a:p>
            <a:pPr marL="557206" lvl="1" indent="-285750"/>
            <a:endParaRPr lang="en-GB" sz="1400" dirty="0">
              <a:latin typeface="Noto Sans Display" panose="020B0502040504020204" pitchFamily="34" charset="0"/>
              <a:ea typeface="Noto Sans Display" panose="020B0502040504020204" pitchFamily="34" charset="0"/>
              <a:cs typeface="Noto Sans Display" panose="020B0502040504020204" pitchFamily="34" charset="0"/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76" y="2333141"/>
            <a:ext cx="3037043" cy="1911832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995" y="2352729"/>
            <a:ext cx="3154252" cy="190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121</Words>
  <Application>Microsoft Office PowerPoint</Application>
  <PresentationFormat>Bildschirmpräsentation (16:9)</PresentationFormat>
  <Paragraphs>14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Noto Sans Display</vt:lpstr>
      <vt:lpstr>Noto Sans Display SemiBold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Christoph Pilger</cp:lastModifiedBy>
  <cp:revision>50</cp:revision>
  <dcterms:created xsi:type="dcterms:W3CDTF">2023-04-18T13:25:54Z</dcterms:created>
  <dcterms:modified xsi:type="dcterms:W3CDTF">2023-06-08T11:38:01Z</dcterms:modified>
</cp:coreProperties>
</file>