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579"/>
    <p:restoredTop sz="94685"/>
  </p:normalViewPr>
  <p:slideViewPr>
    <p:cSldViewPr snapToGrid="0">
      <p:cViewPr varScale="1">
        <p:scale>
          <a:sx n="68" d="100"/>
          <a:sy n="68" d="100"/>
        </p:scale>
        <p:origin x="-120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j.ese.2022.100210"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1"/>
            <a:ext cx="7525370" cy="1200329"/>
          </a:xfrm>
          <a:prstGeom prst="rect">
            <a:avLst/>
          </a:prstGeom>
          <a:noFill/>
        </p:spPr>
        <p:txBody>
          <a:bodyPr wrap="square" rtlCol="0">
            <a:spAutoFit/>
          </a:bodyPr>
          <a:lstStyle/>
          <a:p>
            <a:pPr algn="ctr"/>
            <a:r>
              <a:rPr lang="en-GB" b="1" dirty="0">
                <a:solidFill>
                  <a:schemeClr val="bg1"/>
                </a:solidFill>
                <a:latin typeface="Arial Rounded MT Bold" panose="020F0704030504030204" pitchFamily="34" charset="0"/>
                <a:cs typeface="Arial" panose="020B0604020202020204" pitchFamily="34" charset="0"/>
              </a:rPr>
              <a:t>SEISMOACOUSTIC LISTENING OF BALTIC SEA GAS EXPLOSION</a:t>
            </a:r>
            <a:endParaRPr lang="x-none" b="1" dirty="0">
              <a:solidFill>
                <a:schemeClr val="bg1"/>
              </a:solidFill>
              <a:latin typeface="Arial Rounded MT Bold" panose="020F0704030504030204" pitchFamily="34" charset="0"/>
              <a:cs typeface="Arial" panose="020B0604020202020204"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itchFamily="34" charset="0"/>
                <a:cs typeface="Arial" pitchFamily="34" charset="0"/>
              </a:rPr>
              <a:t>U.O. Madu</a:t>
            </a:r>
            <a:r>
              <a:rPr lang="en-GB" baseline="30000" dirty="0">
                <a:solidFill>
                  <a:schemeClr val="bg1"/>
                </a:solidFill>
                <a:latin typeface="Arial" pitchFamily="34" charset="0"/>
                <a:cs typeface="Arial" pitchFamily="34" charset="0"/>
              </a:rPr>
              <a:t>1</a:t>
            </a:r>
            <a:r>
              <a:rPr lang="en-GB" dirty="0">
                <a:solidFill>
                  <a:schemeClr val="bg1"/>
                </a:solidFill>
                <a:latin typeface="Arial" pitchFamily="34" charset="0"/>
                <a:cs typeface="Arial" pitchFamily="34" charset="0"/>
              </a:rPr>
              <a:t>; A. </a:t>
            </a:r>
            <a:r>
              <a:rPr lang="en-GB" dirty="0" smtClean="0">
                <a:solidFill>
                  <a:schemeClr val="bg1"/>
                </a:solidFill>
                <a:latin typeface="Arial" pitchFamily="34" charset="0"/>
                <a:cs typeface="Arial" pitchFamily="34" charset="0"/>
              </a:rPr>
              <a:t>Sani</a:t>
            </a:r>
            <a:r>
              <a:rPr lang="en-GB" baseline="30000" dirty="0" smtClean="0">
                <a:solidFill>
                  <a:schemeClr val="bg1"/>
                </a:solidFill>
                <a:latin typeface="Arial" pitchFamily="34" charset="0"/>
                <a:cs typeface="Arial" pitchFamily="34" charset="0"/>
              </a:rPr>
              <a:t>1 </a:t>
            </a:r>
            <a:r>
              <a:rPr lang="en-GB" dirty="0">
                <a:solidFill>
                  <a:schemeClr val="bg1"/>
                </a:solidFill>
                <a:latin typeface="Arial" pitchFamily="34" charset="0"/>
                <a:cs typeface="Arial" pitchFamily="34" charset="0"/>
              </a:rPr>
              <a:t>and E.Oberafo</a:t>
            </a:r>
            <a:r>
              <a:rPr lang="en-GB" baseline="30000" dirty="0">
                <a:solidFill>
                  <a:schemeClr val="bg1"/>
                </a:solidFill>
                <a:latin typeface="Arial" pitchFamily="34" charset="0"/>
                <a:cs typeface="Arial" pitchFamily="34" charset="0"/>
              </a:rPr>
              <a:t>1</a:t>
            </a:r>
            <a:r>
              <a:rPr lang="en-GB" dirty="0">
                <a:solidFill>
                  <a:schemeClr val="bg1"/>
                </a:solidFill>
                <a:latin typeface="Arial" pitchFamily="34" charset="0"/>
                <a:cs typeface="Arial" pitchFamily="34" charset="0"/>
              </a:rPr>
              <a:t> </a:t>
            </a:r>
          </a:p>
          <a:p>
            <a:pPr algn="ctr"/>
            <a:r>
              <a:rPr lang="en-GB" sz="1800" baseline="30000" dirty="0">
                <a:solidFill>
                  <a:srgbClr val="00B050"/>
                </a:solidFill>
                <a:latin typeface="Arial" pitchFamily="34" charset="0"/>
                <a:cs typeface="Arial" pitchFamily="34" charset="0"/>
              </a:rPr>
              <a:t>1</a:t>
            </a:r>
            <a:r>
              <a:rPr lang="en-GB" sz="1800" dirty="0">
                <a:solidFill>
                  <a:srgbClr val="00B050"/>
                </a:solidFill>
                <a:latin typeface="Arial" pitchFamily="34" charset="0"/>
                <a:cs typeface="Arial" pitchFamily="34" charset="0"/>
              </a:rPr>
              <a:t>Nigeria Atomic Energy Commission, Abuja, Nigeria</a:t>
            </a:r>
            <a:r>
              <a:rPr lang="en-GB" sz="1800" b="1" dirty="0">
                <a:solidFill>
                  <a:srgbClr val="00B050"/>
                </a:solidFill>
                <a:latin typeface="Arial" pitchFamily="34" charset="0"/>
                <a:cs typeface="Arial" pitchFamily="34" charset="0"/>
              </a:rPr>
              <a:t>  </a:t>
            </a:r>
            <a:endParaRPr lang="en-GB" sz="1800" dirty="0">
              <a:solidFill>
                <a:srgbClr val="00B050"/>
              </a:solidFill>
              <a:latin typeface="Arial" pitchFamily="34" charset="0"/>
              <a:cs typeface="Arial"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itchFamily="34" charset="0"/>
                <a:cs typeface="Arial" pitchFamily="34" charset="0"/>
              </a:rPr>
              <a:t>The International Monitoring System (IMS) in addition to serving as a treaty verification tool also provides data for civil use by monitoring man-made activities and natural phenomena. The two Baltic Sea gas pipelines Nord Stream 1 and 2 eruptions (Fig1) on 26 September, 2022 which are man-made events are examples </a:t>
            </a:r>
            <a:r>
              <a:rPr lang="en-GB" sz="1200" dirty="0" smtClean="0">
                <a:latin typeface="Arial" pitchFamily="34" charset="0"/>
                <a:cs typeface="Arial" pitchFamily="34" charset="0"/>
              </a:rPr>
              <a:t>of </a:t>
            </a:r>
            <a:r>
              <a:rPr lang="en-GB" sz="1200" dirty="0">
                <a:latin typeface="Arial" pitchFamily="34" charset="0"/>
                <a:cs typeface="Arial" pitchFamily="34" charset="0"/>
              </a:rPr>
              <a:t>civil use of data from the IMS</a:t>
            </a:r>
            <a:r>
              <a:rPr lang="en-GB" sz="1200" dirty="0" smtClean="0">
                <a:latin typeface="Arial" pitchFamily="34" charset="0"/>
                <a:cs typeface="Arial" pitchFamily="34" charset="0"/>
              </a:rPr>
              <a:t>..</a:t>
            </a:r>
            <a:endParaRPr lang="en-US" sz="1200" dirty="0">
              <a:latin typeface="Arial" pitchFamily="34" charset="0"/>
              <a:cs typeface="Arial" pitchFamily="34" charset="0"/>
            </a:endParaRP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P2.3-804</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smtClean="0">
                <a:latin typeface="Arial" pitchFamily="34" charset="0"/>
                <a:cs typeface="Arial" pitchFamily="34" charset="0"/>
              </a:rPr>
              <a:t>Two infrasound arrays (I26DE and I43RU) coupled with seven seismic stations of the IMS recorded the events. The </a:t>
            </a:r>
            <a:r>
              <a:rPr lang="en-GB" sz="1200" dirty="0">
                <a:latin typeface="Arial" pitchFamily="34" charset="0"/>
                <a:cs typeface="Arial" pitchFamily="34" charset="0"/>
              </a:rPr>
              <a:t>IMS data analysed were obtained from IDC. Data processing was performed using </a:t>
            </a:r>
            <a:r>
              <a:rPr lang="en-GB" sz="1200" dirty="0" err="1">
                <a:latin typeface="Arial" pitchFamily="34" charset="0"/>
                <a:cs typeface="Arial" pitchFamily="34" charset="0"/>
              </a:rPr>
              <a:t>Geotool</a:t>
            </a:r>
            <a:r>
              <a:rPr lang="en-GB" sz="1200" dirty="0">
                <a:latin typeface="Arial" pitchFamily="34" charset="0"/>
                <a:cs typeface="Arial" pitchFamily="34" charset="0"/>
              </a:rPr>
              <a:t> and GMPCC software provided by the CTBTO. The parameters studied were phase, </a:t>
            </a:r>
            <a:r>
              <a:rPr lang="en-GB" sz="1200" dirty="0" smtClean="0">
                <a:latin typeface="Arial" pitchFamily="34" charset="0"/>
                <a:cs typeface="Arial" pitchFamily="34" charset="0"/>
              </a:rPr>
              <a:t>spectrogram, </a:t>
            </a:r>
            <a:r>
              <a:rPr lang="en-GB" sz="1200" dirty="0">
                <a:latin typeface="Arial" pitchFamily="34" charset="0"/>
                <a:cs typeface="Arial" pitchFamily="34" charset="0"/>
              </a:rPr>
              <a:t>magnitude, azimuth and slowness</a:t>
            </a: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smtClean="0">
                <a:latin typeface="Arial" pitchFamily="34" charset="0"/>
                <a:cs typeface="Arial" pitchFamily="34" charset="0"/>
              </a:rPr>
              <a:t> The Baltic Sea explosion provides the opportunity for a detailed seism-acoustic study. The combined interpretation of seismic and infrasound signals was used to obtain the location of the event. The not too strong S-waves associated with the events are indications of man-made events. </a:t>
            </a:r>
            <a:endParaRPr lang="en-US" sz="1200" dirty="0">
              <a:latin typeface="Arial" pitchFamily="34" charset="0"/>
              <a:cs typeface="Arial" pitchFamily="34" charset="0"/>
            </a:endParaRP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smtClean="0">
                <a:latin typeface="Arial" pitchFamily="34" charset="0"/>
                <a:cs typeface="Arial" pitchFamily="34" charset="0"/>
              </a:rPr>
              <a:t>At </a:t>
            </a:r>
            <a:r>
              <a:rPr lang="en-GB" sz="1200" dirty="0">
                <a:latin typeface="Arial" pitchFamily="34" charset="0"/>
                <a:cs typeface="Arial" pitchFamily="34" charset="0"/>
              </a:rPr>
              <a:t>local and regional distances the IMS network is operational ready in a timely manner to contribute data towards a safer environment. </a:t>
            </a: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1"/>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9571" t="13860" r="18041" b="8302"/>
          <a:stretch/>
        </p:blipFill>
        <p:spPr bwMode="auto">
          <a:xfrm>
            <a:off x="10803988" y="337625"/>
            <a:ext cx="1209820" cy="914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36716417"/>
      </p:ext>
    </p:extLst>
  </p:cSld>
  <p:clrMapOvr>
    <a:masterClrMapping/>
  </p:clrMapOvr>
  <mc:AlternateContent xmlns:mc="http://schemas.openxmlformats.org/markup-compatibility/2006">
    <mc:Choice xmlns="" xmlns:p14="http://schemas.microsoft.com/office/powerpoint/2010/main" Requires="p14">
      <p:transition spd="slow" p14:dur="2000" advTm="13570"/>
    </mc:Choice>
    <mc:Fallback>
      <p:transition spd="slow" advTm="1357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a:t>
            </a:r>
            <a:r>
              <a:rPr lang="x-none" sz="1800" dirty="0">
                <a:solidFill>
                  <a:schemeClr val="bg1"/>
                </a:solidFill>
                <a:latin typeface="Arial" panose="020B0604020202020204" pitchFamily="34" charset="0"/>
                <a:cs typeface="Arial" panose="020B0604020202020204" pitchFamily="34" charset="0"/>
              </a:rPr>
              <a:t>Slide Title goes here</a:t>
            </a:r>
            <a:br>
              <a:rPr lang="x-none" sz="1800" dirty="0">
                <a:solidFill>
                  <a:schemeClr val="bg1"/>
                </a:solidFill>
                <a:latin typeface="Arial" panose="020B0604020202020204" pitchFamily="34" charset="0"/>
                <a:cs typeface="Arial" panose="020B0604020202020204" pitchFamily="34" charset="0"/>
              </a:rPr>
            </a:br>
            <a:r>
              <a:rPr lang="x-none" sz="1800" dirty="0">
                <a:solidFill>
                  <a:schemeClr val="bg1"/>
                </a:solidFill>
                <a:latin typeface="Arial" panose="020B0604020202020204" pitchFamily="34" charset="0"/>
                <a:cs typeface="Arial" panose="020B0604020202020204" pitchFamily="34" charset="0"/>
              </a:rPr>
              <a:t>[</a:t>
            </a:r>
            <a:r>
              <a:rPr lang="en-US" sz="1800" dirty="0">
                <a:solidFill>
                  <a:schemeClr val="bg1"/>
                </a:solidFill>
                <a:latin typeface="Arial" panose="020B0604020202020204" pitchFamily="34" charset="0"/>
                <a:cs typeface="Arial" panose="020B0604020202020204" pitchFamily="34" charset="0"/>
              </a:rPr>
              <a:t>Font: Arial Regular Size 20</a:t>
            </a:r>
            <a:r>
              <a:rPr lang="x-none" sz="1800" dirty="0">
                <a:solidFill>
                  <a:schemeClr val="bg1"/>
                </a:solidFill>
                <a:latin typeface="Arial" panose="020B0604020202020204" pitchFamily="34" charset="0"/>
                <a:cs typeface="Arial" panose="020B0604020202020204" pitchFamily="34" charset="0"/>
              </a:rPr>
              <a:t>]</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P2.3-804</a:t>
            </a:r>
            <a:endParaRPr lang="x-none"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82881" y="1198158"/>
            <a:ext cx="6499273" cy="5355312"/>
          </a:xfrm>
          <a:prstGeom prst="rect">
            <a:avLst/>
          </a:prstGeom>
        </p:spPr>
        <p:txBody>
          <a:bodyPr wrap="square">
            <a:spAutoFit/>
          </a:bodyPr>
          <a:lstStyle/>
          <a:p>
            <a:pPr algn="just"/>
            <a:r>
              <a:rPr lang="en-GB" dirty="0"/>
              <a:t>The International Monitoring System (IMS) was established to implement the verification of and compliance with the Comprehensive Nuclear-Test-Ban Treaty (CTBT) by State Parties. The IMS is supposed to be used for detecting and locating nuclear explosions and is spread globally as a network of radionuclide, </a:t>
            </a:r>
            <a:r>
              <a:rPr lang="en-GB" dirty="0" err="1"/>
              <a:t>hydroacoustic</a:t>
            </a:r>
            <a:r>
              <a:rPr lang="en-GB" dirty="0"/>
              <a:t>, seismic and infrasound stations. IMS in addition to serving as a treaty verification tool it also provides data for civil use by monitoring man-made activities and natural phenomena. </a:t>
            </a:r>
          </a:p>
          <a:p>
            <a:pPr algn="just"/>
            <a:r>
              <a:rPr lang="en-GB" dirty="0"/>
              <a:t>Two Baltic Sea gas pipelines Nord Stream 1 and 2 eruptions (Fig1) on 26 September, 2022 which are man-made events are examples of the civil use of data from the IMS. Two infrasound arrays (I26DE and I43RU) coupled with seven seismic stations of the IMS recorded the event. </a:t>
            </a:r>
          </a:p>
          <a:p>
            <a:pPr algn="just"/>
            <a:r>
              <a:rPr lang="en-GB" dirty="0"/>
              <a:t>Methane gas was released underwater during the eruption. Underwater eruptions generate air waves and pressure waves that caused fluctuations in the different layers of the atmosphere. Aerial pictures of the event showed a large turbulence with a diameter of about 1 km that is visible at the sea surface (Fig. 2)</a:t>
            </a:r>
          </a:p>
          <a:p>
            <a:pPr algn="just"/>
            <a:endParaRPr lang="en-GB" dirty="0"/>
          </a:p>
        </p:txBody>
      </p:sp>
      <p:pic>
        <p:nvPicPr>
          <p:cNvPr id="6145" name="Picture 1"/>
          <p:cNvPicPr>
            <a:picLocks noChangeAspect="1" noChangeArrowheads="1"/>
          </p:cNvPicPr>
          <p:nvPr/>
        </p:nvPicPr>
        <p:blipFill>
          <a:blip r:embed="rId2"/>
          <a:srcRect/>
          <a:stretch>
            <a:fillRect/>
          </a:stretch>
        </p:blipFill>
        <p:spPr bwMode="auto">
          <a:xfrm>
            <a:off x="6893170" y="3770142"/>
            <a:ext cx="3672434" cy="2025748"/>
          </a:xfrm>
          <a:prstGeom prst="rect">
            <a:avLst/>
          </a:prstGeom>
          <a:noFill/>
          <a:ln w="9525">
            <a:noFill/>
            <a:miter lim="800000"/>
            <a:headEnd/>
            <a:tailEnd/>
          </a:ln>
          <a:effectLst/>
        </p:spPr>
      </p:pic>
      <p:sp>
        <p:nvSpPr>
          <p:cNvPr id="8" name="Rectangle 7"/>
          <p:cNvSpPr/>
          <p:nvPr/>
        </p:nvSpPr>
        <p:spPr>
          <a:xfrm>
            <a:off x="6808763" y="5860926"/>
            <a:ext cx="4023360" cy="276999"/>
          </a:xfrm>
          <a:prstGeom prst="rect">
            <a:avLst/>
          </a:prstGeom>
        </p:spPr>
        <p:txBody>
          <a:bodyPr wrap="square">
            <a:spAutoFit/>
          </a:bodyPr>
          <a:lstStyle/>
          <a:p>
            <a:r>
              <a:rPr lang="en-GB" sz="1200" b="1" dirty="0"/>
              <a:t>Fig 2: Aerial view of the gas release (source: Danish </a:t>
            </a:r>
            <a:r>
              <a:rPr lang="en-GB" sz="1200" b="1" dirty="0" err="1"/>
              <a:t>Defense</a:t>
            </a:r>
            <a:r>
              <a:rPr lang="en-GB" sz="1200" b="1" dirty="0"/>
              <a:t>)</a:t>
            </a:r>
          </a:p>
        </p:txBody>
      </p:sp>
      <p:pic>
        <p:nvPicPr>
          <p:cNvPr id="6146" name="Picture 2"/>
          <p:cNvPicPr>
            <a:picLocks noChangeAspect="1" noChangeArrowheads="1"/>
          </p:cNvPicPr>
          <p:nvPr/>
        </p:nvPicPr>
        <p:blipFill>
          <a:blip r:embed="rId3"/>
          <a:srcRect/>
          <a:stretch>
            <a:fillRect/>
          </a:stretch>
        </p:blipFill>
        <p:spPr bwMode="auto">
          <a:xfrm>
            <a:off x="6850967" y="1210335"/>
            <a:ext cx="3699802" cy="1968963"/>
          </a:xfrm>
          <a:prstGeom prst="rect">
            <a:avLst/>
          </a:prstGeom>
          <a:noFill/>
          <a:ln w="9525">
            <a:noFill/>
            <a:miter lim="800000"/>
            <a:headEnd/>
            <a:tailEnd/>
          </a:ln>
          <a:effectLst/>
        </p:spPr>
      </p:pic>
      <p:sp>
        <p:nvSpPr>
          <p:cNvPr id="10" name="Rectangle 9"/>
          <p:cNvSpPr/>
          <p:nvPr/>
        </p:nvSpPr>
        <p:spPr>
          <a:xfrm>
            <a:off x="6752493" y="3145861"/>
            <a:ext cx="4093698" cy="461665"/>
          </a:xfrm>
          <a:prstGeom prst="rect">
            <a:avLst/>
          </a:prstGeom>
        </p:spPr>
        <p:txBody>
          <a:bodyPr wrap="square">
            <a:spAutoFit/>
          </a:bodyPr>
          <a:lstStyle/>
          <a:p>
            <a:r>
              <a:rPr lang="en-GB" sz="1200" b="1" dirty="0"/>
              <a:t>Fig 1: Locations of leaks in the Nord Stream 1 and 2 pipelines (Source: Jiang </a:t>
            </a:r>
            <a:r>
              <a:rPr lang="en-GB" sz="1200" b="1" i="1" dirty="0"/>
              <a:t>et al </a:t>
            </a:r>
            <a:r>
              <a:rPr lang="en-GB" sz="1200" b="1" dirty="0"/>
              <a:t>2022)</a:t>
            </a:r>
          </a:p>
        </p:txBody>
      </p:sp>
      <p:pic>
        <p:nvPicPr>
          <p:cNvPr id="11" name="Picture 1"/>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07453612"/>
      </p:ext>
    </p:extLst>
  </p:cSld>
  <p:clrMapOvr>
    <a:masterClrMapping/>
  </p:clrMapOvr>
  <mc:AlternateContent xmlns:mc="http://schemas.openxmlformats.org/markup-compatibility/2006">
    <mc:Choice xmlns="" xmlns:p14="http://schemas.microsoft.com/office/powerpoint/2010/main" Requires="p14">
      <p:transition spd="slow" p14:dur="2000" advTm="48942"/>
    </mc:Choice>
    <mc:Fallback>
      <p:transition spd="slow" advTm="4894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OBJECTIVES</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P2.3-804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23556" y="1916613"/>
            <a:ext cx="10283483" cy="2246769"/>
          </a:xfrm>
          <a:prstGeom prst="rect">
            <a:avLst/>
          </a:prstGeom>
        </p:spPr>
        <p:txBody>
          <a:bodyPr wrap="square">
            <a:spAutoFit/>
          </a:bodyPr>
          <a:lstStyle/>
          <a:p>
            <a:r>
              <a:rPr lang="en-GB" sz="2000" dirty="0">
                <a:latin typeface="Arial" pitchFamily="34" charset="0"/>
                <a:cs typeface="Arial" pitchFamily="34" charset="0"/>
              </a:rPr>
              <a:t>The Objectives of this study are to test</a:t>
            </a:r>
            <a:r>
              <a:rPr lang="en-GB" sz="2000" dirty="0" smtClean="0">
                <a:latin typeface="Arial" pitchFamily="34" charset="0"/>
                <a:cs typeface="Arial" pitchFamily="34" charset="0"/>
              </a:rPr>
              <a:t>:</a:t>
            </a:r>
          </a:p>
          <a:p>
            <a:endParaRPr lang="en-GB" sz="2000" dirty="0">
              <a:latin typeface="Arial" pitchFamily="34" charset="0"/>
              <a:cs typeface="Arial" pitchFamily="34" charset="0"/>
            </a:endParaRPr>
          </a:p>
          <a:p>
            <a:pPr marL="342900" lvl="0" indent="-342900">
              <a:buFont typeface="+mj-lt"/>
              <a:buAutoNum type="alphaLcPeriod"/>
            </a:pPr>
            <a:r>
              <a:rPr lang="en-GB" sz="2000" dirty="0" smtClean="0">
                <a:latin typeface="Arial" pitchFamily="34" charset="0"/>
                <a:cs typeface="Arial" pitchFamily="34" charset="0"/>
              </a:rPr>
              <a:t>the </a:t>
            </a:r>
            <a:r>
              <a:rPr lang="en-GB" sz="2000" dirty="0">
                <a:latin typeface="Arial" pitchFamily="34" charset="0"/>
                <a:cs typeface="Arial" pitchFamily="34" charset="0"/>
              </a:rPr>
              <a:t>data availability of IMS stations</a:t>
            </a:r>
          </a:p>
          <a:p>
            <a:pPr marL="342900" lvl="0" indent="-342900">
              <a:buFont typeface="+mj-lt"/>
              <a:buAutoNum type="alphaLcPeriod"/>
            </a:pPr>
            <a:r>
              <a:rPr lang="en-GB" sz="2000" dirty="0">
                <a:latin typeface="Arial" pitchFamily="34" charset="0"/>
                <a:cs typeface="Arial" pitchFamily="34" charset="0"/>
              </a:rPr>
              <a:t>p</a:t>
            </a:r>
            <a:r>
              <a:rPr lang="en-GB" sz="2000" dirty="0" smtClean="0">
                <a:latin typeface="Arial" pitchFamily="34" charset="0"/>
                <a:cs typeface="Arial" pitchFamily="34" charset="0"/>
              </a:rPr>
              <a:t>erformance </a:t>
            </a:r>
            <a:r>
              <a:rPr lang="en-GB" sz="2000" dirty="0">
                <a:latin typeface="Arial" pitchFamily="34" charset="0"/>
                <a:cs typeface="Arial" pitchFamily="34" charset="0"/>
              </a:rPr>
              <a:t>of the IMS Network </a:t>
            </a:r>
          </a:p>
          <a:p>
            <a:endParaRPr lang="en-GB" sz="2000" smtClean="0">
              <a:latin typeface="Arial" pitchFamily="34" charset="0"/>
              <a:cs typeface="Arial" pitchFamily="34" charset="0"/>
            </a:endParaRPr>
          </a:p>
          <a:p>
            <a:r>
              <a:rPr lang="en-GB" sz="2000" dirty="0" smtClean="0">
                <a:latin typeface="Arial" pitchFamily="34" charset="0"/>
                <a:cs typeface="Arial" pitchFamily="34" charset="0"/>
              </a:rPr>
              <a:t>for </a:t>
            </a:r>
            <a:r>
              <a:rPr lang="en-GB" sz="2000" dirty="0">
                <a:latin typeface="Arial" pitchFamily="34" charset="0"/>
                <a:cs typeface="Arial" pitchFamily="34" charset="0"/>
              </a:rPr>
              <a:t>detection, location, and characterization of an event in the likelihood of a clandestine nuclear explosion</a:t>
            </a:r>
          </a:p>
        </p:txBody>
      </p:sp>
      <p:pic>
        <p:nvPicPr>
          <p:cNvPr id="8" name="Picture 1"/>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METHODS</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P2.3-804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p:nvPr/>
        </p:nvPicPr>
        <p:blipFill>
          <a:blip r:embed="rId2"/>
          <a:srcRect l="33730" t="9172" r="16277" b="12722"/>
          <a:stretch>
            <a:fillRect/>
          </a:stretch>
        </p:blipFill>
        <p:spPr bwMode="auto">
          <a:xfrm>
            <a:off x="343706" y="3747281"/>
            <a:ext cx="2867025" cy="2514600"/>
          </a:xfrm>
          <a:prstGeom prst="rect">
            <a:avLst/>
          </a:prstGeom>
          <a:noFill/>
          <a:ln w="9525">
            <a:noFill/>
            <a:miter lim="800000"/>
            <a:headEnd/>
            <a:tailEnd/>
          </a:ln>
        </p:spPr>
      </p:pic>
      <p:sp>
        <p:nvSpPr>
          <p:cNvPr id="11" name="Rectangle 10"/>
          <p:cNvSpPr/>
          <p:nvPr/>
        </p:nvSpPr>
        <p:spPr>
          <a:xfrm>
            <a:off x="313985" y="3342807"/>
            <a:ext cx="2686376" cy="369332"/>
          </a:xfrm>
          <a:prstGeom prst="rect">
            <a:avLst/>
          </a:prstGeom>
        </p:spPr>
        <p:txBody>
          <a:bodyPr wrap="none">
            <a:spAutoFit/>
          </a:bodyPr>
          <a:lstStyle/>
          <a:p>
            <a:pPr lvl="0" fontAlgn="base">
              <a:spcBef>
                <a:spcPct val="0"/>
              </a:spcBef>
              <a:spcAft>
                <a:spcPct val="0"/>
              </a:spcAft>
            </a:pPr>
            <a:r>
              <a:rPr lang="en-GB" b="1" dirty="0" smtClean="0"/>
              <a:t>Fig 3: REB </a:t>
            </a:r>
            <a:r>
              <a:rPr lang="en-GB" b="1" dirty="0"/>
              <a:t>Event 22840617</a:t>
            </a:r>
            <a:endParaRPr lang="en-GB" sz="4000" dirty="0">
              <a:latin typeface="Arial" pitchFamily="34" charset="0"/>
              <a:cs typeface="Arial" pitchFamily="34" charset="0"/>
            </a:endParaRPr>
          </a:p>
        </p:txBody>
      </p:sp>
      <p:pic>
        <p:nvPicPr>
          <p:cNvPr id="12" name="Picture 11"/>
          <p:cNvPicPr/>
          <p:nvPr/>
        </p:nvPicPr>
        <p:blipFill>
          <a:blip r:embed="rId3"/>
          <a:srcRect l="34727" t="10059" r="17229" b="23964"/>
          <a:stretch>
            <a:fillRect/>
          </a:stretch>
        </p:blipFill>
        <p:spPr bwMode="auto">
          <a:xfrm>
            <a:off x="301111" y="1213411"/>
            <a:ext cx="2755265" cy="2124075"/>
          </a:xfrm>
          <a:prstGeom prst="rect">
            <a:avLst/>
          </a:prstGeom>
          <a:noFill/>
          <a:ln w="9525">
            <a:noFill/>
            <a:miter lim="800000"/>
            <a:headEnd/>
            <a:tailEnd/>
          </a:ln>
        </p:spPr>
      </p:pic>
      <p:sp>
        <p:nvSpPr>
          <p:cNvPr id="13" name="Rectangle 12"/>
          <p:cNvSpPr/>
          <p:nvPr/>
        </p:nvSpPr>
        <p:spPr>
          <a:xfrm>
            <a:off x="400883" y="6311090"/>
            <a:ext cx="2686376" cy="369332"/>
          </a:xfrm>
          <a:prstGeom prst="rect">
            <a:avLst/>
          </a:prstGeom>
        </p:spPr>
        <p:txBody>
          <a:bodyPr wrap="none">
            <a:spAutoFit/>
          </a:bodyPr>
          <a:lstStyle/>
          <a:p>
            <a:r>
              <a:rPr lang="en-GB" b="1" dirty="0" smtClean="0"/>
              <a:t>Fig 4: REB </a:t>
            </a:r>
            <a:r>
              <a:rPr lang="en-GB" b="1" dirty="0"/>
              <a:t>Event 22846222</a:t>
            </a:r>
            <a:endParaRPr lang="en-GB" dirty="0"/>
          </a:p>
        </p:txBody>
      </p:sp>
      <p:sp>
        <p:nvSpPr>
          <p:cNvPr id="14" name="Rectangle 13"/>
          <p:cNvSpPr/>
          <p:nvPr/>
        </p:nvSpPr>
        <p:spPr>
          <a:xfrm>
            <a:off x="3737317" y="1466619"/>
            <a:ext cx="6096000" cy="4801314"/>
          </a:xfrm>
          <a:prstGeom prst="rect">
            <a:avLst/>
          </a:prstGeom>
        </p:spPr>
        <p:txBody>
          <a:bodyPr>
            <a:spAutoFit/>
          </a:bodyPr>
          <a:lstStyle/>
          <a:p>
            <a:pPr algn="just"/>
            <a:r>
              <a:rPr lang="en-GB" dirty="0">
                <a:cs typeface="Times New Roman" pitchFamily="18" charset="0"/>
              </a:rPr>
              <a:t>The event was reported in REB (Fig. </a:t>
            </a:r>
            <a:r>
              <a:rPr lang="en-GB" dirty="0" smtClean="0">
                <a:cs typeface="Times New Roman" pitchFamily="18" charset="0"/>
              </a:rPr>
              <a:t>3 and 4 </a:t>
            </a:r>
            <a:r>
              <a:rPr lang="en-GB" dirty="0">
                <a:cs typeface="Times New Roman" pitchFamily="18" charset="0"/>
              </a:rPr>
              <a:t>). Seismic and infrasound stations at local, regional and </a:t>
            </a:r>
            <a:r>
              <a:rPr lang="en-GB" dirty="0" err="1">
                <a:cs typeface="Times New Roman" pitchFamily="18" charset="0"/>
              </a:rPr>
              <a:t>teleseismic</a:t>
            </a:r>
            <a:r>
              <a:rPr lang="en-GB" dirty="0">
                <a:cs typeface="Times New Roman" pitchFamily="18" charset="0"/>
              </a:rPr>
              <a:t> distances from the epicentre </a:t>
            </a:r>
            <a:r>
              <a:rPr lang="en-GB" dirty="0"/>
              <a:t>recorded the event. The IMS data was obtained using </a:t>
            </a:r>
            <a:r>
              <a:rPr lang="en-GB" dirty="0" err="1"/>
              <a:t>AutoDRM</a:t>
            </a:r>
            <a:r>
              <a:rPr lang="en-GB" dirty="0"/>
              <a:t> and analysed using software tools developed by Provisional Technical Secretariat of the Comprehensive Nuclear-</a:t>
            </a:r>
            <a:r>
              <a:rPr lang="en-GB" dirty="0" err="1"/>
              <a:t>TestBan</a:t>
            </a:r>
            <a:r>
              <a:rPr lang="en-GB" dirty="0"/>
              <a:t> Treaty Organization (PTS-CTBTO) and released as NDC-in-a-Box: </a:t>
            </a:r>
            <a:r>
              <a:rPr lang="en-GB" dirty="0" err="1"/>
              <a:t>Geotool</a:t>
            </a:r>
            <a:r>
              <a:rPr lang="en-GB" dirty="0"/>
              <a:t> for seismic data analysis; and DTK-GPMCC for infrasound data analysis. </a:t>
            </a:r>
            <a:r>
              <a:rPr lang="en-GB" dirty="0">
                <a:solidFill>
                  <a:srgbClr val="000000"/>
                </a:solidFill>
                <a:ea typeface="Times New Roman" pitchFamily="18" charset="0"/>
                <a:cs typeface="Times New Roman" pitchFamily="18" charset="0"/>
              </a:rPr>
              <a:t>GPMCC was used for the analysis because of its ability to detect low-amplitude acoustic waves hidden  in incoherent noise. The software was used to study and </a:t>
            </a:r>
            <a:r>
              <a:rPr lang="en-GB" dirty="0">
                <a:cs typeface="Times New Roman" pitchFamily="18" charset="0"/>
              </a:rPr>
              <a:t>determine t</a:t>
            </a:r>
            <a:r>
              <a:rPr lang="en-GB" dirty="0"/>
              <a:t>he wave parameters of: </a:t>
            </a:r>
          </a:p>
          <a:p>
            <a:pPr algn="just">
              <a:buFont typeface="Wingdings" pitchFamily="2" charset="2"/>
              <a:buChar char="§"/>
            </a:pPr>
            <a:r>
              <a:rPr lang="en-GB" dirty="0"/>
              <a:t>azimuth,</a:t>
            </a:r>
          </a:p>
          <a:p>
            <a:pPr algn="just">
              <a:buFont typeface="Wingdings" pitchFamily="2" charset="2"/>
              <a:buChar char="§"/>
            </a:pPr>
            <a:r>
              <a:rPr lang="en-GB" dirty="0"/>
              <a:t>phase </a:t>
            </a:r>
          </a:p>
          <a:p>
            <a:pPr algn="just">
              <a:buFont typeface="Wingdings" pitchFamily="2" charset="2"/>
              <a:buChar char="§"/>
            </a:pPr>
            <a:r>
              <a:rPr lang="en-GB" dirty="0"/>
              <a:t>frequency, </a:t>
            </a:r>
          </a:p>
          <a:p>
            <a:pPr algn="just">
              <a:buFont typeface="Wingdings" pitchFamily="2" charset="2"/>
              <a:buChar char="§"/>
            </a:pPr>
            <a:r>
              <a:rPr lang="en-GB" dirty="0"/>
              <a:t>amplitude, and </a:t>
            </a:r>
          </a:p>
          <a:p>
            <a:pPr algn="just">
              <a:buFont typeface="Wingdings" pitchFamily="2" charset="2"/>
              <a:buChar char="§"/>
            </a:pPr>
            <a:r>
              <a:rPr lang="en-GB" dirty="0"/>
              <a:t>velocity</a:t>
            </a:r>
          </a:p>
        </p:txBody>
      </p:sp>
      <p:pic>
        <p:nvPicPr>
          <p:cNvPr id="15" name="Picture 1"/>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RESULTS AND DISCUSSION</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P2.3-804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4" name="Picture 1"/>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8" name="Group 27"/>
          <p:cNvGrpSpPr/>
          <p:nvPr/>
        </p:nvGrpSpPr>
        <p:grpSpPr>
          <a:xfrm>
            <a:off x="182880" y="1149422"/>
            <a:ext cx="10578907" cy="5708577"/>
            <a:chOff x="182880" y="1149422"/>
            <a:chExt cx="10578907" cy="5708577"/>
          </a:xfrm>
        </p:grpSpPr>
        <p:sp>
          <p:nvSpPr>
            <p:cNvPr id="9" name="Rectangle 8"/>
            <p:cNvSpPr/>
            <p:nvPr/>
          </p:nvSpPr>
          <p:spPr>
            <a:xfrm>
              <a:off x="182880" y="1149422"/>
              <a:ext cx="10466363" cy="1107996"/>
            </a:xfrm>
            <a:prstGeom prst="rect">
              <a:avLst/>
            </a:prstGeom>
          </p:spPr>
          <p:txBody>
            <a:bodyPr wrap="square">
              <a:spAutoFit/>
            </a:bodyPr>
            <a:lstStyle/>
            <a:p>
              <a:pPr algn="just"/>
              <a:r>
                <a:rPr lang="en-GB" sz="1600" dirty="0">
                  <a:latin typeface="Arial" pitchFamily="34" charset="0"/>
                  <a:cs typeface="Arial" pitchFamily="34" charset="0"/>
                </a:rPr>
                <a:t>The Baltic Sea explosion provides the opportunity for a detailed </a:t>
              </a:r>
              <a:r>
                <a:rPr lang="en-GB" sz="1600" dirty="0" smtClean="0">
                  <a:latin typeface="Arial" pitchFamily="34" charset="0"/>
                  <a:cs typeface="Arial" pitchFamily="34" charset="0"/>
                </a:rPr>
                <a:t>seism-acoustic </a:t>
              </a:r>
              <a:r>
                <a:rPr lang="en-GB" sz="1600" dirty="0">
                  <a:latin typeface="Arial" pitchFamily="34" charset="0"/>
                  <a:cs typeface="Arial" pitchFamily="34" charset="0"/>
                </a:rPr>
                <a:t>study. Low-frequency acoustic waves (infrasound) not audible to humans are generated by bolides, volcanic eruptions and strong </a:t>
              </a:r>
              <a:r>
                <a:rPr lang="en-GB" sz="1600" dirty="0" smtClean="0">
                  <a:latin typeface="Arial" pitchFamily="34" charset="0"/>
                  <a:cs typeface="Arial" pitchFamily="34" charset="0"/>
                </a:rPr>
                <a:t>explosions (</a:t>
              </a:r>
              <a:r>
                <a:rPr lang="en-GB" sz="1600" dirty="0" err="1" smtClean="0">
                  <a:latin typeface="Arial" pitchFamily="34" charset="0"/>
                  <a:cs typeface="Arial" pitchFamily="34" charset="0"/>
                </a:rPr>
                <a:t>Brachet</a:t>
              </a:r>
              <a:r>
                <a:rPr lang="en-GB" sz="1600" dirty="0" smtClean="0">
                  <a:latin typeface="Arial" pitchFamily="34" charset="0"/>
                  <a:cs typeface="Arial" pitchFamily="34" charset="0"/>
                </a:rPr>
                <a:t> </a:t>
              </a:r>
              <a:r>
                <a:rPr lang="en-GB" sz="1600" i="1" dirty="0" smtClean="0">
                  <a:latin typeface="Arial" pitchFamily="34" charset="0"/>
                  <a:cs typeface="Arial" pitchFamily="34" charset="0"/>
                </a:rPr>
                <a:t>et al </a:t>
              </a:r>
              <a:r>
                <a:rPr lang="en-GB" sz="1600" dirty="0" smtClean="0">
                  <a:latin typeface="Arial" pitchFamily="34" charset="0"/>
                  <a:cs typeface="Arial" pitchFamily="34" charset="0"/>
                </a:rPr>
                <a:t>2009). IMS </a:t>
              </a:r>
              <a:r>
                <a:rPr lang="en-GB" sz="1600" dirty="0">
                  <a:latin typeface="Arial" pitchFamily="34" charset="0"/>
                  <a:cs typeface="Arial" pitchFamily="34" charset="0"/>
                </a:rPr>
                <a:t>stations </a:t>
              </a:r>
              <a:r>
                <a:rPr lang="en-GB" sz="1600" dirty="0" smtClean="0">
                  <a:latin typeface="Arial" pitchFamily="34" charset="0"/>
                  <a:cs typeface="Arial" pitchFamily="34" charset="0"/>
                </a:rPr>
                <a:t>which can </a:t>
              </a:r>
              <a:r>
                <a:rPr lang="en-GB" sz="1600" dirty="0">
                  <a:latin typeface="Arial" pitchFamily="34" charset="0"/>
                  <a:cs typeface="Arial" pitchFamily="34" charset="0"/>
                </a:rPr>
                <a:t>be hundreds of kilometres from the </a:t>
              </a:r>
              <a:r>
                <a:rPr lang="en-GB" sz="1600" dirty="0" smtClean="0">
                  <a:latin typeface="Arial" pitchFamily="34" charset="0"/>
                  <a:cs typeface="Arial" pitchFamily="34" charset="0"/>
                </a:rPr>
                <a:t>source are calibrated to detect such acoustic waves. (</a:t>
              </a:r>
              <a:r>
                <a:rPr lang="en-GB" sz="1600" dirty="0" err="1" smtClean="0">
                  <a:latin typeface="Arial" pitchFamily="34" charset="0"/>
                  <a:cs typeface="Arial" pitchFamily="34" charset="0"/>
                </a:rPr>
                <a:t>Assink</a:t>
              </a:r>
              <a:r>
                <a:rPr lang="en-GB" sz="1600" dirty="0" smtClean="0">
                  <a:latin typeface="Arial" pitchFamily="34" charset="0"/>
                  <a:cs typeface="Arial" pitchFamily="34" charset="0"/>
                </a:rPr>
                <a:t> </a:t>
              </a:r>
              <a:r>
                <a:rPr lang="en-GB" sz="1600" i="1" dirty="0">
                  <a:latin typeface="Arial" pitchFamily="34" charset="0"/>
                  <a:cs typeface="Arial" pitchFamily="34" charset="0"/>
                </a:rPr>
                <a:t>et al</a:t>
              </a:r>
              <a:r>
                <a:rPr lang="en-GB" sz="1600" dirty="0">
                  <a:latin typeface="Arial" pitchFamily="34" charset="0"/>
                  <a:cs typeface="Arial" pitchFamily="34" charset="0"/>
                </a:rPr>
                <a:t>. </a:t>
              </a:r>
              <a:r>
                <a:rPr lang="en-GB" sz="1600" dirty="0" smtClean="0">
                  <a:latin typeface="Arial" pitchFamily="34" charset="0"/>
                  <a:cs typeface="Arial" pitchFamily="34" charset="0"/>
                </a:rPr>
                <a:t>2018)</a:t>
              </a:r>
              <a:endParaRPr lang="en-GB" sz="1600" dirty="0">
                <a:latin typeface="Arial" pitchFamily="34" charset="0"/>
                <a:cs typeface="Arial" pitchFamily="34" charset="0"/>
              </a:endParaRPr>
            </a:p>
          </p:txBody>
        </p:sp>
        <p:grpSp>
          <p:nvGrpSpPr>
            <p:cNvPr id="19" name="Group 18"/>
            <p:cNvGrpSpPr/>
            <p:nvPr/>
          </p:nvGrpSpPr>
          <p:grpSpPr>
            <a:xfrm>
              <a:off x="182880" y="2266730"/>
              <a:ext cx="2025750" cy="1770697"/>
              <a:chOff x="2672861" y="1436737"/>
              <a:chExt cx="2124221" cy="1207989"/>
            </a:xfrm>
          </p:grpSpPr>
          <p:pic>
            <p:nvPicPr>
              <p:cNvPr id="3075" name="Picture 3"/>
              <p:cNvPicPr>
                <a:picLocks noChangeAspect="1" noChangeArrowheads="1"/>
              </p:cNvPicPr>
              <p:nvPr/>
            </p:nvPicPr>
            <p:blipFill>
              <a:blip r:embed="rId3"/>
              <a:srcRect/>
              <a:stretch>
                <a:fillRect/>
              </a:stretch>
            </p:blipFill>
            <p:spPr bwMode="auto">
              <a:xfrm>
                <a:off x="2672861" y="1436737"/>
                <a:ext cx="2124221" cy="1207989"/>
              </a:xfrm>
              <a:prstGeom prst="rect">
                <a:avLst/>
              </a:prstGeom>
              <a:noFill/>
              <a:ln w="9525">
                <a:noFill/>
                <a:miter lim="800000"/>
                <a:headEnd/>
                <a:tailEnd/>
              </a:ln>
              <a:effectLst/>
            </p:spPr>
          </p:pic>
          <p:sp>
            <p:nvSpPr>
              <p:cNvPr id="10" name="TextBox 9"/>
              <p:cNvSpPr txBox="1"/>
              <p:nvPr/>
            </p:nvSpPr>
            <p:spPr>
              <a:xfrm>
                <a:off x="4431324" y="1589650"/>
                <a:ext cx="288862" cy="307777"/>
              </a:xfrm>
              <a:prstGeom prst="rect">
                <a:avLst/>
              </a:prstGeom>
              <a:noFill/>
            </p:spPr>
            <p:txBody>
              <a:bodyPr wrap="none" rtlCol="0">
                <a:spAutoFit/>
              </a:bodyPr>
              <a:lstStyle/>
              <a:p>
                <a:r>
                  <a:rPr lang="en-GB" sz="1400" dirty="0">
                    <a:solidFill>
                      <a:srgbClr val="FF0000"/>
                    </a:solidFill>
                  </a:rPr>
                  <a:t>A</a:t>
                </a:r>
              </a:p>
            </p:txBody>
          </p:sp>
        </p:grpSp>
        <p:grpSp>
          <p:nvGrpSpPr>
            <p:cNvPr id="20" name="Group 19"/>
            <p:cNvGrpSpPr/>
            <p:nvPr/>
          </p:nvGrpSpPr>
          <p:grpSpPr>
            <a:xfrm>
              <a:off x="196945" y="4712676"/>
              <a:ext cx="1983547" cy="2145323"/>
              <a:chOff x="2729130" y="3401231"/>
              <a:chExt cx="1983547" cy="1212972"/>
            </a:xfrm>
          </p:grpSpPr>
          <p:pic>
            <p:nvPicPr>
              <p:cNvPr id="3074" name="Picture 2"/>
              <p:cNvPicPr>
                <a:picLocks noChangeAspect="1" noChangeArrowheads="1"/>
              </p:cNvPicPr>
              <p:nvPr/>
            </p:nvPicPr>
            <p:blipFill>
              <a:blip r:embed="rId4"/>
              <a:srcRect/>
              <a:stretch>
                <a:fillRect/>
              </a:stretch>
            </p:blipFill>
            <p:spPr bwMode="auto">
              <a:xfrm>
                <a:off x="2729130" y="3401231"/>
                <a:ext cx="1983547" cy="1212972"/>
              </a:xfrm>
              <a:prstGeom prst="rect">
                <a:avLst/>
              </a:prstGeom>
              <a:noFill/>
              <a:ln w="9525">
                <a:noFill/>
                <a:miter lim="800000"/>
                <a:headEnd/>
                <a:tailEnd/>
              </a:ln>
              <a:effectLst/>
            </p:spPr>
          </p:pic>
          <p:sp>
            <p:nvSpPr>
              <p:cNvPr id="11" name="TextBox 10"/>
              <p:cNvSpPr txBox="1"/>
              <p:nvPr/>
            </p:nvSpPr>
            <p:spPr>
              <a:xfrm>
                <a:off x="4375052" y="3516922"/>
                <a:ext cx="296876" cy="338554"/>
              </a:xfrm>
              <a:prstGeom prst="rect">
                <a:avLst/>
              </a:prstGeom>
              <a:noFill/>
            </p:spPr>
            <p:txBody>
              <a:bodyPr wrap="none" rtlCol="0">
                <a:spAutoFit/>
              </a:bodyPr>
              <a:lstStyle/>
              <a:p>
                <a:r>
                  <a:rPr lang="en-GB" sz="1600" dirty="0">
                    <a:solidFill>
                      <a:srgbClr val="FF0000"/>
                    </a:solidFill>
                  </a:rPr>
                  <a:t>B</a:t>
                </a:r>
              </a:p>
            </p:txBody>
          </p:sp>
        </p:grpSp>
        <p:sp>
          <p:nvSpPr>
            <p:cNvPr id="12" name="TextBox 11"/>
            <p:cNvSpPr txBox="1"/>
            <p:nvPr/>
          </p:nvSpPr>
          <p:spPr>
            <a:xfrm>
              <a:off x="225085" y="3967090"/>
              <a:ext cx="2025746" cy="646331"/>
            </a:xfrm>
            <a:prstGeom prst="rect">
              <a:avLst/>
            </a:prstGeom>
            <a:noFill/>
          </p:spPr>
          <p:txBody>
            <a:bodyPr wrap="square" rtlCol="0">
              <a:spAutoFit/>
            </a:bodyPr>
            <a:lstStyle/>
            <a:p>
              <a:pPr algn="just"/>
              <a:r>
                <a:rPr lang="en-GB" sz="1200" dirty="0">
                  <a:latin typeface="Arial" pitchFamily="34" charset="0"/>
                  <a:cs typeface="Arial" pitchFamily="34" charset="0"/>
                </a:rPr>
                <a:t>Fig </a:t>
              </a:r>
              <a:r>
                <a:rPr lang="en-GB" sz="1200" dirty="0" smtClean="0">
                  <a:latin typeface="Arial" pitchFamily="34" charset="0"/>
                  <a:cs typeface="Arial" pitchFamily="34" charset="0"/>
                </a:rPr>
                <a:t>5(A</a:t>
              </a:r>
              <a:r>
                <a:rPr lang="en-GB" sz="1200" dirty="0">
                  <a:latin typeface="Arial" pitchFamily="34" charset="0"/>
                  <a:cs typeface="Arial" pitchFamily="34" charset="0"/>
                </a:rPr>
                <a:t>) and (B): Spectral analysis of NOA for the two events</a:t>
              </a:r>
            </a:p>
          </p:txBody>
        </p:sp>
        <p:sp>
          <p:nvSpPr>
            <p:cNvPr id="13" name="Rectangle 12"/>
            <p:cNvSpPr/>
            <p:nvPr/>
          </p:nvSpPr>
          <p:spPr>
            <a:xfrm>
              <a:off x="7877907" y="2083250"/>
              <a:ext cx="2869809" cy="2308324"/>
            </a:xfrm>
            <a:prstGeom prst="rect">
              <a:avLst/>
            </a:prstGeom>
          </p:spPr>
          <p:txBody>
            <a:bodyPr wrap="square">
              <a:spAutoFit/>
            </a:bodyPr>
            <a:lstStyle/>
            <a:p>
              <a:pPr algn="just"/>
              <a:r>
                <a:rPr lang="en-GB" sz="1600" dirty="0" smtClean="0">
                  <a:latin typeface="Arial" pitchFamily="34" charset="0"/>
                  <a:cs typeface="Arial" pitchFamily="34" charset="0"/>
                </a:rPr>
                <a:t>The infrasound signals were  </a:t>
              </a:r>
              <a:r>
                <a:rPr lang="en-GB" sz="1600" dirty="0">
                  <a:latin typeface="Arial" pitchFamily="34" charset="0"/>
                  <a:cs typeface="Arial" pitchFamily="34" charset="0"/>
                </a:rPr>
                <a:t>processed using array processing techniques </a:t>
              </a:r>
              <a:r>
                <a:rPr lang="en-GB" sz="1600" dirty="0" smtClean="0">
                  <a:latin typeface="Arial" pitchFamily="34" charset="0"/>
                  <a:cs typeface="Arial" pitchFamily="34" charset="0"/>
                </a:rPr>
                <a:t>to </a:t>
              </a:r>
              <a:r>
                <a:rPr lang="en-GB" sz="1600" dirty="0">
                  <a:latin typeface="Arial" pitchFamily="34" charset="0"/>
                  <a:cs typeface="Arial" pitchFamily="34" charset="0"/>
                </a:rPr>
                <a:t>obtain wave field parameters like </a:t>
              </a:r>
              <a:r>
                <a:rPr lang="en-GB" sz="1600" dirty="0" smtClean="0">
                  <a:latin typeface="Arial" pitchFamily="34" charset="0"/>
                  <a:cs typeface="Arial" pitchFamily="34" charset="0"/>
                </a:rPr>
                <a:t>azimuth </a:t>
              </a:r>
              <a:r>
                <a:rPr lang="en-GB" sz="1600" dirty="0">
                  <a:latin typeface="Arial" pitchFamily="34" charset="0"/>
                  <a:cs typeface="Arial" pitchFamily="34" charset="0"/>
                </a:rPr>
                <a:t>and </a:t>
              </a:r>
              <a:r>
                <a:rPr lang="en-GB" sz="1600" dirty="0" smtClean="0">
                  <a:latin typeface="Arial" pitchFamily="34" charset="0"/>
                  <a:cs typeface="Arial" pitchFamily="34" charset="0"/>
                </a:rPr>
                <a:t>speed (Koch and </a:t>
              </a:r>
              <a:r>
                <a:rPr lang="en-GB" sz="1600" dirty="0" err="1" smtClean="0">
                  <a:latin typeface="Arial" pitchFamily="34" charset="0"/>
                  <a:cs typeface="Arial" pitchFamily="34" charset="0"/>
                </a:rPr>
                <a:t>Pilger</a:t>
              </a:r>
              <a:r>
                <a:rPr lang="en-GB" sz="1600" dirty="0" smtClean="0">
                  <a:latin typeface="Arial" pitchFamily="34" charset="0"/>
                  <a:cs typeface="Arial" pitchFamily="34" charset="0"/>
                </a:rPr>
                <a:t>, 2020).which </a:t>
              </a:r>
              <a:r>
                <a:rPr lang="en-GB" sz="1600" dirty="0">
                  <a:latin typeface="Arial" pitchFamily="34" charset="0"/>
                  <a:cs typeface="Arial" pitchFamily="34" charset="0"/>
                </a:rPr>
                <a:t>confirms the source </a:t>
              </a:r>
              <a:r>
                <a:rPr lang="en-GB" sz="1600" dirty="0" smtClean="0">
                  <a:latin typeface="Arial" pitchFamily="34" charset="0"/>
                  <a:cs typeface="Arial" pitchFamily="34" charset="0"/>
                </a:rPr>
                <a:t>direction, and observed arrivals’ propagation modes (Fig 8)</a:t>
              </a:r>
              <a:endParaRPr lang="en-GB" sz="1600" dirty="0">
                <a:latin typeface="Arial" pitchFamily="34" charset="0"/>
                <a:cs typeface="Arial" pitchFamily="34" charset="0"/>
              </a:endParaRPr>
            </a:p>
          </p:txBody>
        </p:sp>
        <p:pic>
          <p:nvPicPr>
            <p:cNvPr id="16" name="Picture 5"/>
            <p:cNvPicPr>
              <a:picLocks noChangeAspect="1" noChangeArrowheads="1"/>
            </p:cNvPicPr>
            <p:nvPr/>
          </p:nvPicPr>
          <p:blipFill>
            <a:blip r:embed="rId5"/>
            <a:srcRect/>
            <a:stretch>
              <a:fillRect/>
            </a:stretch>
          </p:blipFill>
          <p:spPr bwMode="auto">
            <a:xfrm>
              <a:off x="4276578" y="1996478"/>
              <a:ext cx="3545059" cy="1253159"/>
            </a:xfrm>
            <a:prstGeom prst="rect">
              <a:avLst/>
            </a:prstGeom>
            <a:noFill/>
            <a:ln w="9525">
              <a:noFill/>
              <a:miter lim="800000"/>
              <a:headEnd/>
              <a:tailEnd/>
            </a:ln>
            <a:effectLst/>
          </p:spPr>
        </p:pic>
        <p:pic>
          <p:nvPicPr>
            <p:cNvPr id="17" name="Picture 6"/>
            <p:cNvPicPr>
              <a:picLocks noChangeAspect="1" noChangeArrowheads="1"/>
            </p:cNvPicPr>
            <p:nvPr/>
          </p:nvPicPr>
          <p:blipFill>
            <a:blip r:embed="rId6"/>
            <a:srcRect t="9116" r="10427"/>
            <a:stretch>
              <a:fillRect/>
            </a:stretch>
          </p:blipFill>
          <p:spPr bwMode="auto">
            <a:xfrm>
              <a:off x="4389120" y="4768949"/>
              <a:ext cx="3277772" cy="1603716"/>
            </a:xfrm>
            <a:prstGeom prst="rect">
              <a:avLst/>
            </a:prstGeom>
            <a:noFill/>
            <a:ln w="9525">
              <a:noFill/>
              <a:miter lim="800000"/>
              <a:headEnd/>
              <a:tailEnd/>
            </a:ln>
            <a:effectLst/>
          </p:spPr>
        </p:pic>
        <p:pic>
          <p:nvPicPr>
            <p:cNvPr id="18" name="Picture 7"/>
            <p:cNvPicPr>
              <a:picLocks noChangeAspect="1" noChangeArrowheads="1"/>
            </p:cNvPicPr>
            <p:nvPr/>
          </p:nvPicPr>
          <p:blipFill>
            <a:blip r:embed="rId7"/>
            <a:srcRect/>
            <a:stretch>
              <a:fillRect/>
            </a:stretch>
          </p:blipFill>
          <p:spPr bwMode="auto">
            <a:xfrm>
              <a:off x="7812920" y="4491917"/>
              <a:ext cx="2948867" cy="1803376"/>
            </a:xfrm>
            <a:prstGeom prst="rect">
              <a:avLst/>
            </a:prstGeom>
            <a:noFill/>
            <a:ln w="9525">
              <a:noFill/>
              <a:miter lim="800000"/>
              <a:headEnd/>
              <a:tailEnd/>
            </a:ln>
            <a:effectLst/>
          </p:spPr>
        </p:pic>
        <p:sp>
          <p:nvSpPr>
            <p:cNvPr id="21" name="Rectangle 20"/>
            <p:cNvSpPr/>
            <p:nvPr/>
          </p:nvSpPr>
          <p:spPr>
            <a:xfrm>
              <a:off x="4248443" y="3447814"/>
              <a:ext cx="3671668" cy="1323439"/>
            </a:xfrm>
            <a:prstGeom prst="rect">
              <a:avLst/>
            </a:prstGeom>
          </p:spPr>
          <p:txBody>
            <a:bodyPr wrap="square">
              <a:spAutoFit/>
            </a:bodyPr>
            <a:lstStyle/>
            <a:p>
              <a:pPr algn="just"/>
              <a:r>
                <a:rPr lang="en-GB" sz="1600" dirty="0" smtClean="0">
                  <a:latin typeface="Arial" pitchFamily="34" charset="0"/>
                  <a:cs typeface="Arial" pitchFamily="34" charset="0"/>
                </a:rPr>
                <a:t>F–K analysis was carried out on the seismic data of the co-located GERES array, which yielded an azimuth,  slowness and trace velocity values consistent with those of IDC (Fig 7)</a:t>
              </a:r>
              <a:endParaRPr lang="en-GB" sz="1600" dirty="0">
                <a:latin typeface="Arial" pitchFamily="34" charset="0"/>
                <a:cs typeface="Arial" pitchFamily="34" charset="0"/>
              </a:endParaRPr>
            </a:p>
          </p:txBody>
        </p:sp>
        <p:sp>
          <p:nvSpPr>
            <p:cNvPr id="24" name="Rectangle 23"/>
            <p:cNvSpPr/>
            <p:nvPr/>
          </p:nvSpPr>
          <p:spPr>
            <a:xfrm>
              <a:off x="2218007" y="2249351"/>
              <a:ext cx="2058571" cy="4278094"/>
            </a:xfrm>
            <a:prstGeom prst="rect">
              <a:avLst/>
            </a:prstGeom>
          </p:spPr>
          <p:txBody>
            <a:bodyPr wrap="square">
              <a:spAutoFit/>
            </a:bodyPr>
            <a:lstStyle/>
            <a:p>
              <a:pPr algn="just"/>
              <a:r>
                <a:rPr lang="en-GB" sz="1600" dirty="0" smtClean="0">
                  <a:latin typeface="Arial" pitchFamily="34" charset="0"/>
                  <a:cs typeface="Arial" pitchFamily="34" charset="0"/>
                </a:rPr>
                <a:t>The two explosions occurred at  00:03 UTC and 17:03 UTC respectively and were recorded by seismic (Fig 5A and B) and infrasound stations. The second explosion consist of multiple blasts that released gas clouds which produced significant enough acoustic energy to be detected at IS26DE and I43RU (Fig 6). </a:t>
              </a:r>
              <a:endParaRPr lang="en-GB" sz="1600" dirty="0">
                <a:latin typeface="Arial" pitchFamily="34" charset="0"/>
                <a:cs typeface="Arial" pitchFamily="34" charset="0"/>
              </a:endParaRPr>
            </a:p>
          </p:txBody>
        </p:sp>
        <p:sp>
          <p:nvSpPr>
            <p:cNvPr id="25" name="TextBox 24"/>
            <p:cNvSpPr txBox="1"/>
            <p:nvPr/>
          </p:nvSpPr>
          <p:spPr>
            <a:xfrm>
              <a:off x="4614203" y="3207433"/>
              <a:ext cx="2404826" cy="276999"/>
            </a:xfrm>
            <a:prstGeom prst="rect">
              <a:avLst/>
            </a:prstGeom>
            <a:noFill/>
          </p:spPr>
          <p:txBody>
            <a:bodyPr wrap="none" rtlCol="0">
              <a:spAutoFit/>
            </a:bodyPr>
            <a:lstStyle/>
            <a:p>
              <a:r>
                <a:rPr lang="en-GB" sz="1200" dirty="0" smtClean="0">
                  <a:latin typeface="Arial" pitchFamily="34" charset="0"/>
                  <a:cs typeface="Arial" pitchFamily="34" charset="0"/>
                </a:rPr>
                <a:t>Fig 6: Spectral analysis of I22FR</a:t>
              </a:r>
              <a:endParaRPr lang="en-GB" sz="1200" dirty="0">
                <a:latin typeface="Arial" pitchFamily="34" charset="0"/>
                <a:cs typeface="Arial" pitchFamily="34" charset="0"/>
              </a:endParaRPr>
            </a:p>
          </p:txBody>
        </p:sp>
        <p:sp>
          <p:nvSpPr>
            <p:cNvPr id="26" name="TextBox 25"/>
            <p:cNvSpPr txBox="1"/>
            <p:nvPr/>
          </p:nvSpPr>
          <p:spPr>
            <a:xfrm>
              <a:off x="4726745" y="6398121"/>
              <a:ext cx="2159566" cy="276999"/>
            </a:xfrm>
            <a:prstGeom prst="rect">
              <a:avLst/>
            </a:prstGeom>
            <a:noFill/>
          </p:spPr>
          <p:txBody>
            <a:bodyPr wrap="none" rtlCol="0">
              <a:spAutoFit/>
            </a:bodyPr>
            <a:lstStyle/>
            <a:p>
              <a:r>
                <a:rPr lang="en-GB" sz="1200" dirty="0" smtClean="0">
                  <a:latin typeface="Arial" pitchFamily="34" charset="0"/>
                  <a:cs typeface="Arial" pitchFamily="34" charset="0"/>
                </a:rPr>
                <a:t>Fig 7: FK analysis of GERES</a:t>
              </a:r>
              <a:endParaRPr lang="en-GB" sz="1200" dirty="0">
                <a:latin typeface="Arial" pitchFamily="34" charset="0"/>
                <a:cs typeface="Arial" pitchFamily="34" charset="0"/>
              </a:endParaRPr>
            </a:p>
          </p:txBody>
        </p:sp>
        <p:sp>
          <p:nvSpPr>
            <p:cNvPr id="27" name="TextBox 26"/>
            <p:cNvSpPr txBox="1"/>
            <p:nvPr/>
          </p:nvSpPr>
          <p:spPr>
            <a:xfrm>
              <a:off x="8046720" y="6344529"/>
              <a:ext cx="2414444" cy="276999"/>
            </a:xfrm>
            <a:prstGeom prst="rect">
              <a:avLst/>
            </a:prstGeom>
            <a:noFill/>
          </p:spPr>
          <p:txBody>
            <a:bodyPr wrap="none" rtlCol="0">
              <a:spAutoFit/>
            </a:bodyPr>
            <a:lstStyle/>
            <a:p>
              <a:r>
                <a:rPr lang="en-GB" sz="1200" dirty="0" smtClean="0">
                  <a:latin typeface="Arial" pitchFamily="34" charset="0"/>
                  <a:cs typeface="Arial" pitchFamily="34" charset="0"/>
                </a:rPr>
                <a:t>Fig : GPMCC analysis of I22FR</a:t>
              </a:r>
              <a:endParaRPr lang="en-GB" sz="1200" dirty="0">
                <a:latin typeface="Arial" pitchFamily="34" charset="0"/>
                <a:cs typeface="Arial" pitchFamily="34" charset="0"/>
              </a:endParaRPr>
            </a:p>
          </p:txBody>
        </p:sp>
      </p:grpSp>
    </p:spTree>
    <p:extLst>
      <p:ext uri="{BB962C8B-B14F-4D97-AF65-F5344CB8AC3E}">
        <p14:creationId xmlns=""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CONCLUSION</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P2.3-804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188686" y="1456751"/>
            <a:ext cx="10508342" cy="2308324"/>
          </a:xfrm>
          <a:prstGeom prst="rect">
            <a:avLst/>
          </a:prstGeom>
        </p:spPr>
        <p:txBody>
          <a:bodyPr wrap="square">
            <a:spAutoFit/>
          </a:bodyPr>
          <a:lstStyle/>
          <a:p>
            <a:pPr algn="just" fontAlgn="base">
              <a:spcBef>
                <a:spcPct val="0"/>
              </a:spcBef>
              <a:spcAft>
                <a:spcPct val="0"/>
              </a:spcAft>
            </a:pPr>
            <a:r>
              <a:rPr lang="en-GB" sz="2400" dirty="0">
                <a:solidFill>
                  <a:prstClr val="black"/>
                </a:solidFill>
                <a:ea typeface="Calibri" pitchFamily="34" charset="0"/>
                <a:cs typeface="Times New Roman" pitchFamily="18" charset="0"/>
              </a:rPr>
              <a:t>The combined interpretation of seismic and infrasound signals was used to obtain the location of the event. </a:t>
            </a:r>
            <a:r>
              <a:rPr lang="en-GB" sz="2400" dirty="0"/>
              <a:t>The Spectrogram analysis  of the infrasound and seismic stations showed that the S-waves are not strong which is a characteristics of an explosion. Explosions are mostly are man-made events. </a:t>
            </a:r>
            <a:r>
              <a:rPr lang="en-GB" sz="2400" dirty="0">
                <a:solidFill>
                  <a:prstClr val="black"/>
                </a:solidFill>
                <a:ea typeface="Calibri" pitchFamily="34" charset="0"/>
                <a:cs typeface="Times New Roman" pitchFamily="18" charset="0"/>
              </a:rPr>
              <a:t>The study concludes that at local and regional distances the IMS network is operational ready in a timely manner to contribute data towards a safer environment. </a:t>
            </a:r>
            <a:endParaRPr lang="en-GB" sz="2400" dirty="0">
              <a:solidFill>
                <a:prstClr val="black"/>
              </a:solidFill>
              <a:cs typeface="Arial" pitchFamily="34" charset="0"/>
            </a:endParaRPr>
          </a:p>
        </p:txBody>
      </p:sp>
      <p:pic>
        <p:nvPicPr>
          <p:cNvPr id="8" name="Picture 1"/>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REFERENCES</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P2.3-804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1"/>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239150" y="1548677"/>
            <a:ext cx="10578905" cy="4524315"/>
          </a:xfrm>
          <a:prstGeom prst="rect">
            <a:avLst/>
          </a:prstGeom>
        </p:spPr>
        <p:txBody>
          <a:bodyPr wrap="square">
            <a:spAutoFit/>
          </a:bodyPr>
          <a:lstStyle/>
          <a:p>
            <a:pPr marL="342900" indent="-342900" algn="just">
              <a:buFont typeface="+mj-lt"/>
              <a:buAutoNum type="arabicPeriod"/>
            </a:pPr>
            <a:r>
              <a:rPr lang="en-GB" dirty="0" err="1" smtClean="0">
                <a:latin typeface="Arial" pitchFamily="34" charset="0"/>
                <a:cs typeface="Arial" pitchFamily="34" charset="0"/>
              </a:rPr>
              <a:t>Assink</a:t>
            </a:r>
            <a:r>
              <a:rPr lang="en-GB" dirty="0" smtClean="0">
                <a:latin typeface="Arial" pitchFamily="34" charset="0"/>
                <a:cs typeface="Arial" pitchFamily="34" charset="0"/>
              </a:rPr>
              <a:t>, J., </a:t>
            </a:r>
            <a:r>
              <a:rPr lang="en-GB" dirty="0" err="1" smtClean="0">
                <a:latin typeface="Arial" pitchFamily="34" charset="0"/>
                <a:cs typeface="Arial" pitchFamily="34" charset="0"/>
              </a:rPr>
              <a:t>Averbuch</a:t>
            </a:r>
            <a:r>
              <a:rPr lang="en-GB" dirty="0" smtClean="0">
                <a:latin typeface="Arial" pitchFamily="34" charset="0"/>
                <a:cs typeface="Arial" pitchFamily="34" charset="0"/>
              </a:rPr>
              <a:t>, G., </a:t>
            </a:r>
            <a:r>
              <a:rPr lang="en-GB" dirty="0" err="1" smtClean="0">
                <a:latin typeface="Arial" pitchFamily="34" charset="0"/>
                <a:cs typeface="Arial" pitchFamily="34" charset="0"/>
              </a:rPr>
              <a:t>Shani-Kadmiel</a:t>
            </a:r>
            <a:r>
              <a:rPr lang="en-GB" dirty="0" smtClean="0">
                <a:latin typeface="Arial" pitchFamily="34" charset="0"/>
                <a:cs typeface="Arial" pitchFamily="34" charset="0"/>
              </a:rPr>
              <a:t>, S., </a:t>
            </a:r>
            <a:r>
              <a:rPr lang="en-GB" dirty="0" err="1" smtClean="0">
                <a:latin typeface="Arial" pitchFamily="34" charset="0"/>
                <a:cs typeface="Arial" pitchFamily="34" charset="0"/>
              </a:rPr>
              <a:t>Smets</a:t>
            </a:r>
            <a:r>
              <a:rPr lang="en-GB" dirty="0" smtClean="0">
                <a:latin typeface="Arial" pitchFamily="34" charset="0"/>
                <a:cs typeface="Arial" pitchFamily="34" charset="0"/>
              </a:rPr>
              <a:t>, P., &amp; Evers, L. (2018). A </a:t>
            </a:r>
            <a:r>
              <a:rPr lang="en-GB" dirty="0" err="1" smtClean="0">
                <a:latin typeface="Arial" pitchFamily="34" charset="0"/>
                <a:cs typeface="Arial" pitchFamily="34" charset="0"/>
              </a:rPr>
              <a:t>seismo</a:t>
            </a:r>
            <a:r>
              <a:rPr lang="en-GB" dirty="0" smtClean="0">
                <a:latin typeface="Arial" pitchFamily="34" charset="0"/>
                <a:cs typeface="Arial" pitchFamily="34" charset="0"/>
              </a:rPr>
              <a:t>-acoustic analysis of the 2017 North Korean nuclear test. </a:t>
            </a:r>
            <a:r>
              <a:rPr lang="en-GB" i="1" dirty="0" smtClean="0">
                <a:latin typeface="Arial" pitchFamily="34" charset="0"/>
                <a:cs typeface="Arial" pitchFamily="34" charset="0"/>
              </a:rPr>
              <a:t>Seismological Research Letters, 89</a:t>
            </a:r>
            <a:r>
              <a:rPr lang="en-GB" dirty="0" smtClean="0">
                <a:latin typeface="Arial" pitchFamily="34" charset="0"/>
                <a:cs typeface="Arial" pitchFamily="34" charset="0"/>
              </a:rPr>
              <a:t>, pp 2025–2033.  </a:t>
            </a:r>
          </a:p>
          <a:p>
            <a:pPr marL="342900" indent="-342900" algn="just">
              <a:buFont typeface="+mj-lt"/>
              <a:buAutoNum type="arabicPeriod"/>
            </a:pPr>
            <a:endParaRPr lang="en-GB" dirty="0" smtClean="0">
              <a:latin typeface="Arial" pitchFamily="34" charset="0"/>
              <a:cs typeface="Arial" pitchFamily="34" charset="0"/>
            </a:endParaRPr>
          </a:p>
          <a:p>
            <a:pPr marL="342900" indent="-342900" algn="just">
              <a:buFont typeface="+mj-lt"/>
              <a:buAutoNum type="arabicPeriod"/>
            </a:pPr>
            <a:r>
              <a:rPr lang="en-GB" dirty="0" err="1" smtClean="0">
                <a:latin typeface="Arial" pitchFamily="34" charset="0"/>
                <a:cs typeface="Arial" pitchFamily="34" charset="0"/>
              </a:rPr>
              <a:t>Brachet</a:t>
            </a:r>
            <a:r>
              <a:rPr lang="en-GB" dirty="0" smtClean="0">
                <a:latin typeface="Arial" pitchFamily="34" charset="0"/>
                <a:cs typeface="Arial" pitchFamily="34" charset="0"/>
              </a:rPr>
              <a:t>, N., Brown, D., Le Bras, R., </a:t>
            </a:r>
            <a:r>
              <a:rPr lang="en-GB" dirty="0" err="1" smtClean="0">
                <a:latin typeface="Arial" pitchFamily="34" charset="0"/>
                <a:cs typeface="Arial" pitchFamily="34" charset="0"/>
              </a:rPr>
              <a:t>Cansi</a:t>
            </a:r>
            <a:r>
              <a:rPr lang="en-GB" dirty="0" smtClean="0">
                <a:latin typeface="Arial" pitchFamily="34" charset="0"/>
                <a:cs typeface="Arial" pitchFamily="34" charset="0"/>
              </a:rPr>
              <a:t>, Y., </a:t>
            </a:r>
            <a:r>
              <a:rPr lang="en-GB" dirty="0" err="1" smtClean="0">
                <a:latin typeface="Arial" pitchFamily="34" charset="0"/>
                <a:cs typeface="Arial" pitchFamily="34" charset="0"/>
              </a:rPr>
              <a:t>Mialle</a:t>
            </a:r>
            <a:r>
              <a:rPr lang="en-GB" dirty="0" smtClean="0">
                <a:latin typeface="Arial" pitchFamily="34" charset="0"/>
                <a:cs typeface="Arial" pitchFamily="34" charset="0"/>
              </a:rPr>
              <a:t>, P., and Coyne, J., (2009). Monitoring the Earth’s Atmosphere with the Global IMS Infrasound Network. In: Le </a:t>
            </a:r>
            <a:r>
              <a:rPr lang="en-GB" dirty="0" err="1" smtClean="0">
                <a:latin typeface="Arial" pitchFamily="34" charset="0"/>
                <a:cs typeface="Arial" pitchFamily="34" charset="0"/>
              </a:rPr>
              <a:t>Pichon</a:t>
            </a:r>
            <a:r>
              <a:rPr lang="en-GB" dirty="0" smtClean="0">
                <a:latin typeface="Arial" pitchFamily="34" charset="0"/>
                <a:cs typeface="Arial" pitchFamily="34" charset="0"/>
              </a:rPr>
              <a:t> A., Blanc E., </a:t>
            </a:r>
            <a:r>
              <a:rPr lang="en-GB" dirty="0" err="1" smtClean="0">
                <a:latin typeface="Arial" pitchFamily="34" charset="0"/>
                <a:cs typeface="Arial" pitchFamily="34" charset="0"/>
              </a:rPr>
              <a:t>Hauchecorne</a:t>
            </a:r>
            <a:r>
              <a:rPr lang="en-GB" dirty="0" smtClean="0">
                <a:latin typeface="Arial" pitchFamily="34" charset="0"/>
                <a:cs typeface="Arial" pitchFamily="34" charset="0"/>
              </a:rPr>
              <a:t> A. Infrasound Monitoring for Atmospheric Studies. Part I - History, Instrumentation, Network. Springer, Dordrecht. pp. 77-118. </a:t>
            </a:r>
          </a:p>
          <a:p>
            <a:pPr marL="342900" indent="-342900" algn="just">
              <a:buFont typeface="+mj-lt"/>
              <a:buAutoNum type="arabicPeriod"/>
            </a:pPr>
            <a:endParaRPr lang="en-GB" dirty="0" smtClean="0">
              <a:latin typeface="Arial" pitchFamily="34" charset="0"/>
              <a:cs typeface="Arial" pitchFamily="34" charset="0"/>
            </a:endParaRPr>
          </a:p>
          <a:p>
            <a:pPr marL="342900" indent="-342900" algn="just">
              <a:buFont typeface="+mj-lt"/>
              <a:buAutoNum type="arabicPeriod"/>
            </a:pPr>
            <a:r>
              <a:rPr lang="en-GB" dirty="0" smtClean="0">
                <a:latin typeface="Arial" pitchFamily="34" charset="0"/>
                <a:cs typeface="Arial" pitchFamily="34" charset="0"/>
              </a:rPr>
              <a:t>Jiang, F. </a:t>
            </a:r>
            <a:r>
              <a:rPr lang="en-GB" dirty="0" err="1" smtClean="0">
                <a:latin typeface="Arial" pitchFamily="34" charset="0"/>
                <a:cs typeface="Arial" pitchFamily="34" charset="0"/>
              </a:rPr>
              <a:t>Jia</a:t>
            </a:r>
            <a:r>
              <a:rPr lang="en-GB" dirty="0" smtClean="0">
                <a:latin typeface="Arial" pitchFamily="34" charset="0"/>
                <a:cs typeface="Arial" pitchFamily="34" charset="0"/>
              </a:rPr>
              <a:t> M., Li, F., Zhang, Y., Wu, M., Li, Y., </a:t>
            </a:r>
            <a:r>
              <a:rPr lang="en-GB" dirty="0" err="1" smtClean="0">
                <a:latin typeface="Arial" pitchFamily="34" charset="0"/>
                <a:cs typeface="Arial" pitchFamily="34" charset="0"/>
              </a:rPr>
              <a:t>Feng</a:t>
            </a:r>
            <a:r>
              <a:rPr lang="en-GB" dirty="0" smtClean="0">
                <a:latin typeface="Arial" pitchFamily="34" charset="0"/>
                <a:cs typeface="Arial" pitchFamily="34" charset="0"/>
              </a:rPr>
              <a:t>, S., Wang, H., Chen, H., </a:t>
            </a:r>
            <a:r>
              <a:rPr lang="en-GB" dirty="0" err="1" smtClean="0">
                <a:latin typeface="Arial" pitchFamily="34" charset="0"/>
                <a:cs typeface="Arial" pitchFamily="34" charset="0"/>
              </a:rPr>
              <a:t>Ju</a:t>
            </a:r>
            <a:r>
              <a:rPr lang="en-GB" dirty="0" smtClean="0">
                <a:latin typeface="Arial" pitchFamily="34" charset="0"/>
                <a:cs typeface="Arial" pitchFamily="34" charset="0"/>
              </a:rPr>
              <a:t>, M., Lin, J., </a:t>
            </a:r>
            <a:r>
              <a:rPr lang="en-GB" dirty="0" err="1" smtClean="0">
                <a:latin typeface="Arial" pitchFamily="34" charset="0"/>
                <a:cs typeface="Arial" pitchFamily="34" charset="0"/>
              </a:rPr>
              <a:t>Cai</a:t>
            </a:r>
            <a:r>
              <a:rPr lang="en-GB" dirty="0" smtClean="0">
                <a:latin typeface="Arial" pitchFamily="34" charset="0"/>
                <a:cs typeface="Arial" pitchFamily="34" charset="0"/>
              </a:rPr>
              <a:t> J., Zhang, Y.,  (2022). The Nord Stream pipeline gas leaks released approximately 220,000 tonnes of methane into the atmosphere. Environmental Science and </a:t>
            </a:r>
            <a:r>
              <a:rPr lang="en-GB" dirty="0" err="1" smtClean="0">
                <a:latin typeface="Arial" pitchFamily="34" charset="0"/>
                <a:cs typeface="Arial" pitchFamily="34" charset="0"/>
              </a:rPr>
              <a:t>Ecotechnology</a:t>
            </a:r>
            <a:r>
              <a:rPr lang="en-GB" i="1" dirty="0" smtClean="0">
                <a:latin typeface="Arial" pitchFamily="34" charset="0"/>
                <a:cs typeface="Arial" pitchFamily="34" charset="0"/>
              </a:rPr>
              <a:t>, </a:t>
            </a:r>
            <a:r>
              <a:rPr lang="en-GB" i="1" dirty="0" err="1" smtClean="0">
                <a:latin typeface="Arial" pitchFamily="34" charset="0"/>
                <a:cs typeface="Arial" pitchFamily="34" charset="0"/>
              </a:rPr>
              <a:t>Vol</a:t>
            </a:r>
            <a:r>
              <a:rPr lang="en-GB" i="1" dirty="0" smtClean="0">
                <a:latin typeface="Arial" pitchFamily="34" charset="0"/>
                <a:cs typeface="Arial" pitchFamily="34" charset="0"/>
              </a:rPr>
              <a:t> 12, </a:t>
            </a:r>
            <a:r>
              <a:rPr lang="en-GB" dirty="0" smtClean="0">
                <a:latin typeface="Arial" pitchFamily="34" charset="0"/>
                <a:cs typeface="Arial" pitchFamily="34" charset="0"/>
              </a:rPr>
              <a:t>100210 </a:t>
            </a:r>
            <a:r>
              <a:rPr lang="en-GB" dirty="0" smtClean="0">
                <a:latin typeface="Arial" pitchFamily="34" charset="0"/>
                <a:cs typeface="Arial" pitchFamily="34" charset="0"/>
                <a:hlinkClick r:id="rId3" tooltip="Persistent link using digital object identifier"/>
              </a:rPr>
              <a:t>https://doi.org/10.1016/j.ese.2022.100210</a:t>
            </a:r>
            <a:endParaRPr lang="en-GB" dirty="0" smtClean="0">
              <a:latin typeface="Arial" pitchFamily="34" charset="0"/>
              <a:cs typeface="Arial" pitchFamily="34" charset="0"/>
            </a:endParaRPr>
          </a:p>
          <a:p>
            <a:pPr marL="342900" indent="-342900" algn="just">
              <a:buFont typeface="+mj-lt"/>
              <a:buAutoNum type="arabicPeriod"/>
            </a:pPr>
            <a:endParaRPr lang="en-GB" dirty="0" smtClean="0">
              <a:latin typeface="Arial" pitchFamily="34" charset="0"/>
              <a:cs typeface="Arial" pitchFamily="34" charset="0"/>
            </a:endParaRPr>
          </a:p>
          <a:p>
            <a:pPr marL="342900" indent="-342900" algn="just">
              <a:buFont typeface="+mj-lt"/>
              <a:buAutoNum type="arabicPeriod"/>
            </a:pPr>
            <a:r>
              <a:rPr lang="en-GB" dirty="0" smtClean="0">
                <a:latin typeface="Arial" pitchFamily="34" charset="0"/>
                <a:cs typeface="Arial" pitchFamily="34" charset="0"/>
              </a:rPr>
              <a:t>Koch, K., and </a:t>
            </a:r>
            <a:r>
              <a:rPr lang="en-GB" dirty="0" err="1" smtClean="0">
                <a:latin typeface="Arial" pitchFamily="34" charset="0"/>
                <a:cs typeface="Arial" pitchFamily="34" charset="0"/>
              </a:rPr>
              <a:t>Pilger</a:t>
            </a:r>
            <a:r>
              <a:rPr lang="en-GB" dirty="0" smtClean="0">
                <a:latin typeface="Arial" pitchFamily="34" charset="0"/>
                <a:cs typeface="Arial" pitchFamily="34" charset="0"/>
              </a:rPr>
              <a:t>, C., (2020). Comprehensive Study of Infrasound Signals Detected from the Ingolstadt, Germany, Explosion of 1 September 2018. </a:t>
            </a:r>
            <a:r>
              <a:rPr lang="en-GB" i="1" dirty="0" smtClean="0">
                <a:latin typeface="Arial" pitchFamily="34" charset="0"/>
                <a:cs typeface="Arial" pitchFamily="34" charset="0"/>
              </a:rPr>
              <a:t>Pure Appl. </a:t>
            </a:r>
            <a:r>
              <a:rPr lang="en-GB" i="1" dirty="0" err="1" smtClean="0">
                <a:latin typeface="Arial" pitchFamily="34" charset="0"/>
                <a:cs typeface="Arial" pitchFamily="34" charset="0"/>
              </a:rPr>
              <a:t>Geophys</a:t>
            </a:r>
            <a:r>
              <a:rPr lang="en-GB" i="1" dirty="0" smtClean="0">
                <a:latin typeface="Arial" pitchFamily="34" charset="0"/>
                <a:cs typeface="Arial" pitchFamily="34" charset="0"/>
              </a:rPr>
              <a:t>. 177</a:t>
            </a:r>
            <a:r>
              <a:rPr lang="en-GB" dirty="0" smtClean="0">
                <a:latin typeface="Arial" pitchFamily="34" charset="0"/>
                <a:cs typeface="Arial" pitchFamily="34" charset="0"/>
              </a:rPr>
              <a:t>, 4229–4245</a:t>
            </a:r>
          </a:p>
        </p:txBody>
      </p:sp>
    </p:spTree>
    <p:extLst>
      <p:ext uri="{BB962C8B-B14F-4D97-AF65-F5344CB8AC3E}">
        <p14:creationId xmlns=""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6830</TotalTime>
  <Words>1161</Words>
  <Application>Microsoft Office PowerPoint</Application>
  <PresentationFormat>Custom</PresentationFormat>
  <Paragraphs>65</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Uche Madu</cp:lastModifiedBy>
  <cp:revision>49</cp:revision>
  <dcterms:created xsi:type="dcterms:W3CDTF">2023-04-18T13:25:54Z</dcterms:created>
  <dcterms:modified xsi:type="dcterms:W3CDTF">2023-06-10T17:51:06Z</dcterms:modified>
</cp:coreProperties>
</file>