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BE5A"/>
    <a:srgbClr val="0041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 varScale="1">
        <p:scale>
          <a:sx n="121" d="100"/>
          <a:sy n="121" d="100"/>
        </p:scale>
        <p:origin x="3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06/12/2023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06/12/2023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06/12/2023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06/12/2023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06/12/2023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06/12/2023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06/12/2023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06/12/2023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06/12/2023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06/12/2023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06/12/2023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EE1679EB-1B34-D342-9915-BF06BAB1E1C9}"/>
              </a:ext>
            </a:extLst>
          </p:cNvPr>
          <p:cNvSpPr/>
          <p:nvPr userDrawn="1"/>
        </p:nvSpPr>
        <p:spPr>
          <a:xfrm>
            <a:off x="0" y="6595200"/>
            <a:ext cx="12192000" cy="262800"/>
          </a:xfrm>
          <a:prstGeom prst="rect">
            <a:avLst/>
          </a:prstGeom>
          <a:solidFill>
            <a:srgbClr val="00416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 Display"/>
                <a:ea typeface="+mn-ea"/>
                <a:cs typeface="+mn-cs"/>
              </a:rPr>
              <a:t>Federal Institute </a:t>
            </a:r>
            <a:r>
              <a:rPr kumimoji="0" lang="de-DE" sz="11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 Display"/>
                <a:ea typeface="+mn-ea"/>
                <a:cs typeface="+mn-cs"/>
              </a:rPr>
              <a:t>for</a:t>
            </a:r>
            <a:r>
              <a:rPr kumimoji="0" lang="de-DE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 Display"/>
                <a:ea typeface="+mn-ea"/>
                <a:cs typeface="+mn-cs"/>
              </a:rPr>
              <a:t> </a:t>
            </a:r>
            <a:r>
              <a:rPr kumimoji="0" lang="de-DE" sz="11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 Display"/>
                <a:ea typeface="+mn-ea"/>
                <a:cs typeface="+mn-cs"/>
              </a:rPr>
              <a:t>Geosciences</a:t>
            </a:r>
            <a:r>
              <a:rPr kumimoji="0" lang="de-DE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 Display"/>
                <a:ea typeface="+mn-ea"/>
                <a:cs typeface="+mn-cs"/>
              </a:rPr>
              <a:t> and Natural Resources, Hannover, Germany</a:t>
            </a:r>
          </a:p>
        </p:txBody>
      </p:sp>
      <p:sp>
        <p:nvSpPr>
          <p:cNvPr id="11" name="Rechteck 26">
            <a:extLst>
              <a:ext uri="{FF2B5EF4-FFF2-40B4-BE49-F238E27FC236}">
                <a16:creationId xmlns:a16="http://schemas.microsoft.com/office/drawing/2014/main" id="{3B77DD05-B796-EF54-C352-DC8E534E31B1}"/>
              </a:ext>
            </a:extLst>
          </p:cNvPr>
          <p:cNvSpPr/>
          <p:nvPr userDrawn="1"/>
        </p:nvSpPr>
        <p:spPr>
          <a:xfrm>
            <a:off x="9495600" y="6379200"/>
            <a:ext cx="2696400" cy="478800"/>
          </a:xfrm>
          <a:custGeom>
            <a:avLst/>
            <a:gdLst>
              <a:gd name="connsiteX0" fmla="*/ 0 w 2160000"/>
              <a:gd name="connsiteY0" fmla="*/ 0 h 360000"/>
              <a:gd name="connsiteX1" fmla="*/ 2160000 w 2160000"/>
              <a:gd name="connsiteY1" fmla="*/ 0 h 360000"/>
              <a:gd name="connsiteX2" fmla="*/ 2160000 w 2160000"/>
              <a:gd name="connsiteY2" fmla="*/ 360000 h 360000"/>
              <a:gd name="connsiteX3" fmla="*/ 0 w 2160000"/>
              <a:gd name="connsiteY3" fmla="*/ 360000 h 360000"/>
              <a:gd name="connsiteX4" fmla="*/ 0 w 2160000"/>
              <a:gd name="connsiteY4" fmla="*/ 0 h 360000"/>
              <a:gd name="connsiteX0" fmla="*/ 175967 w 2160000"/>
              <a:gd name="connsiteY0" fmla="*/ 0 h 360000"/>
              <a:gd name="connsiteX1" fmla="*/ 2160000 w 2160000"/>
              <a:gd name="connsiteY1" fmla="*/ 0 h 360000"/>
              <a:gd name="connsiteX2" fmla="*/ 2160000 w 2160000"/>
              <a:gd name="connsiteY2" fmla="*/ 360000 h 360000"/>
              <a:gd name="connsiteX3" fmla="*/ 0 w 2160000"/>
              <a:gd name="connsiteY3" fmla="*/ 360000 h 360000"/>
              <a:gd name="connsiteX4" fmla="*/ 175967 w 2160000"/>
              <a:gd name="connsiteY4" fmla="*/ 0 h 360000"/>
              <a:gd name="connsiteX0" fmla="*/ 219340 w 2160000"/>
              <a:gd name="connsiteY0" fmla="*/ 0 h 360000"/>
              <a:gd name="connsiteX1" fmla="*/ 2160000 w 2160000"/>
              <a:gd name="connsiteY1" fmla="*/ 0 h 360000"/>
              <a:gd name="connsiteX2" fmla="*/ 2160000 w 2160000"/>
              <a:gd name="connsiteY2" fmla="*/ 360000 h 360000"/>
              <a:gd name="connsiteX3" fmla="*/ 0 w 2160000"/>
              <a:gd name="connsiteY3" fmla="*/ 360000 h 360000"/>
              <a:gd name="connsiteX4" fmla="*/ 219340 w 2160000"/>
              <a:gd name="connsiteY4" fmla="*/ 0 h 360000"/>
              <a:gd name="connsiteX0" fmla="*/ 247405 w 2188065"/>
              <a:gd name="connsiteY0" fmla="*/ 0 h 360000"/>
              <a:gd name="connsiteX1" fmla="*/ 2188065 w 2188065"/>
              <a:gd name="connsiteY1" fmla="*/ 0 h 360000"/>
              <a:gd name="connsiteX2" fmla="*/ 2188065 w 2188065"/>
              <a:gd name="connsiteY2" fmla="*/ 360000 h 360000"/>
              <a:gd name="connsiteX3" fmla="*/ 0 w 2188065"/>
              <a:gd name="connsiteY3" fmla="*/ 360000 h 360000"/>
              <a:gd name="connsiteX4" fmla="*/ 247405 w 2188065"/>
              <a:gd name="connsiteY4" fmla="*/ 0 h 360000"/>
              <a:gd name="connsiteX0" fmla="*/ 229545 w 2170205"/>
              <a:gd name="connsiteY0" fmla="*/ 0 h 360000"/>
              <a:gd name="connsiteX1" fmla="*/ 2170205 w 2170205"/>
              <a:gd name="connsiteY1" fmla="*/ 0 h 360000"/>
              <a:gd name="connsiteX2" fmla="*/ 2170205 w 2170205"/>
              <a:gd name="connsiteY2" fmla="*/ 360000 h 360000"/>
              <a:gd name="connsiteX3" fmla="*/ 0 w 2170205"/>
              <a:gd name="connsiteY3" fmla="*/ 357619 h 360000"/>
              <a:gd name="connsiteX4" fmla="*/ 229545 w 2170205"/>
              <a:gd name="connsiteY4" fmla="*/ 0 h 360000"/>
              <a:gd name="connsiteX0" fmla="*/ 229545 w 2170205"/>
              <a:gd name="connsiteY0" fmla="*/ 0 h 360000"/>
              <a:gd name="connsiteX1" fmla="*/ 2170205 w 2170205"/>
              <a:gd name="connsiteY1" fmla="*/ 0 h 360000"/>
              <a:gd name="connsiteX2" fmla="*/ 2170205 w 2170205"/>
              <a:gd name="connsiteY2" fmla="*/ 360000 h 360000"/>
              <a:gd name="connsiteX3" fmla="*/ 0 w 2170205"/>
              <a:gd name="connsiteY3" fmla="*/ 360000 h 360000"/>
              <a:gd name="connsiteX4" fmla="*/ 229545 w 2170205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0205" h="360000">
                <a:moveTo>
                  <a:pt x="229545" y="0"/>
                </a:moveTo>
                <a:lnTo>
                  <a:pt x="2170205" y="0"/>
                </a:lnTo>
                <a:lnTo>
                  <a:pt x="2170205" y="360000"/>
                </a:lnTo>
                <a:lnTo>
                  <a:pt x="0" y="360000"/>
                </a:lnTo>
                <a:lnTo>
                  <a:pt x="229545" y="0"/>
                </a:lnTo>
                <a:close/>
              </a:path>
            </a:pathLst>
          </a:custGeom>
          <a:solidFill>
            <a:srgbClr val="F5BE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416E"/>
                </a:solidFill>
                <a:effectLst/>
                <a:uLnTx/>
                <a:uFillTx/>
                <a:latin typeface="Noto Sans Display SemiBold" panose="020B0502040504020204" pitchFamily="34" charset="0"/>
                <a:ea typeface="Noto Sans Display SemiBold" panose="020B0502040504020204" pitchFamily="34" charset="0"/>
                <a:cs typeface="Noto Sans Display SemiBold" panose="020B0502040504020204" pitchFamily="34" charset="0"/>
              </a:rPr>
              <a:t>xx June 2023</a:t>
            </a:r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4722"/>
            <a:ext cx="12191999" cy="1091183"/>
          </a:xfrm>
          <a:prstGeom prst="rect">
            <a:avLst/>
          </a:prstGeom>
        </p:spPr>
      </p:pic>
      <p:sp>
        <p:nvSpPr>
          <p:cNvPr id="16" name="Rechteck 15"/>
          <p:cNvSpPr/>
          <p:nvPr userDrawn="1"/>
        </p:nvSpPr>
        <p:spPr>
          <a:xfrm>
            <a:off x="0" y="5761"/>
            <a:ext cx="12192000" cy="1401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739050" y="6249896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28890" y="5850342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pic>
        <p:nvPicPr>
          <p:cNvPr id="13" name="Grafik 12">
            <a:extLst>
              <a:ext uri="{FF2B5EF4-FFF2-40B4-BE49-F238E27FC236}">
                <a16:creationId xmlns:a16="http://schemas.microsoft.com/office/drawing/2014/main" id="{5156F732-CD84-7BEB-5964-4628B8909EF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400" y="0"/>
            <a:ext cx="2307600" cy="142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8320387" y="4030783"/>
            <a:ext cx="3775754" cy="1427910"/>
          </a:xfrm>
          <a:prstGeom prst="rect">
            <a:avLst/>
          </a:prstGeom>
          <a:solidFill>
            <a:schemeClr val="bg1">
              <a:alpha val="50000"/>
            </a:schemeClr>
          </a:solidFill>
          <a:ln w="38100">
            <a:solidFill>
              <a:srgbClr val="F5BE5A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>
              <a:lnSpc>
                <a:spcPts val="1700"/>
              </a:lnSpc>
              <a:spcAft>
                <a:spcPts val="450"/>
              </a:spcAft>
              <a:buClr>
                <a:prstClr val="black">
                  <a:lumMod val="50000"/>
                  <a:lumOff val="50000"/>
                </a:prstClr>
              </a:buClr>
            </a:pPr>
            <a:r>
              <a:rPr lang="de-DE" sz="1400" dirty="0">
                <a:solidFill>
                  <a:prstClr val="black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E-poster </a:t>
            </a:r>
            <a:r>
              <a:rPr lang="de-DE" sz="1400" dirty="0" err="1">
                <a:solidFill>
                  <a:srgbClr val="F5BE5A"/>
                </a:solidFill>
                <a:latin typeface="Noto Sans Display SemiBold" panose="020B0502040504020204" pitchFamily="34" charset="0"/>
                <a:ea typeface="Noto Sans Display SemiBold" panose="020B0502040504020204" pitchFamily="34" charset="0"/>
                <a:cs typeface="Noto Sans Display SemiBold" panose="020B0502040504020204" pitchFamily="34" charset="0"/>
              </a:rPr>
              <a:t>highlights</a:t>
            </a:r>
            <a:r>
              <a:rPr lang="de-DE" sz="1400" dirty="0">
                <a:solidFill>
                  <a:prstClr val="black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:</a:t>
            </a:r>
          </a:p>
          <a:p>
            <a:pPr marL="285750" indent="-285750">
              <a:lnSpc>
                <a:spcPts val="1700"/>
              </a:lnSpc>
              <a:spcAft>
                <a:spcPts val="450"/>
              </a:spcAft>
              <a:buClr>
                <a:prstClr val="black">
                  <a:lumMod val="50000"/>
                  <a:lumOff val="50000"/>
                </a:prstClr>
              </a:buClr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prstClr val="black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2021 and 2022 </a:t>
            </a:r>
            <a:r>
              <a:rPr lang="de-DE" sz="1400" dirty="0" err="1">
                <a:solidFill>
                  <a:prstClr val="black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updates</a:t>
            </a:r>
            <a:r>
              <a:rPr lang="de-DE" sz="1400" dirty="0">
                <a:solidFill>
                  <a:prstClr val="black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 </a:t>
            </a:r>
            <a:r>
              <a:rPr lang="de-DE" sz="1400" dirty="0" smtClean="0">
                <a:solidFill>
                  <a:prstClr val="black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– </a:t>
            </a:r>
            <a:r>
              <a:rPr lang="de-DE" sz="1400" dirty="0" err="1">
                <a:solidFill>
                  <a:prstClr val="black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what‘s</a:t>
            </a:r>
            <a:r>
              <a:rPr lang="de-DE" sz="1400" dirty="0">
                <a:solidFill>
                  <a:prstClr val="black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 </a:t>
            </a:r>
            <a:r>
              <a:rPr lang="de-DE" sz="1400" dirty="0" err="1">
                <a:solidFill>
                  <a:prstClr val="black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new</a:t>
            </a:r>
            <a:r>
              <a:rPr lang="de-DE" sz="1400" dirty="0">
                <a:solidFill>
                  <a:prstClr val="black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?</a:t>
            </a:r>
          </a:p>
          <a:p>
            <a:pPr marL="285750" indent="-285750">
              <a:lnSpc>
                <a:spcPts val="1700"/>
              </a:lnSpc>
              <a:spcAft>
                <a:spcPts val="450"/>
              </a:spcAft>
              <a:buClr>
                <a:prstClr val="black">
                  <a:lumMod val="50000"/>
                  <a:lumOff val="50000"/>
                </a:prstClr>
              </a:buClr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prstClr val="black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Data </a:t>
            </a:r>
            <a:r>
              <a:rPr lang="de-DE" sz="1400" dirty="0" err="1">
                <a:solidFill>
                  <a:prstClr val="black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examples</a:t>
            </a:r>
            <a:r>
              <a:rPr lang="de-DE" sz="1400" dirty="0">
                <a:solidFill>
                  <a:prstClr val="black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 </a:t>
            </a:r>
            <a:r>
              <a:rPr lang="de-DE" sz="1400" dirty="0" err="1">
                <a:solidFill>
                  <a:prstClr val="black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of</a:t>
            </a:r>
            <a:r>
              <a:rPr lang="de-DE" sz="1400" dirty="0">
                <a:solidFill>
                  <a:prstClr val="black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 </a:t>
            </a:r>
            <a:r>
              <a:rPr lang="de-DE" sz="1400" dirty="0" err="1">
                <a:solidFill>
                  <a:prstClr val="black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recent</a:t>
            </a:r>
            <a:r>
              <a:rPr lang="de-DE" sz="1400" dirty="0">
                <a:solidFill>
                  <a:prstClr val="black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 </a:t>
            </a:r>
            <a:r>
              <a:rPr lang="de-DE" sz="1400" dirty="0" err="1">
                <a:solidFill>
                  <a:prstClr val="black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events</a:t>
            </a:r>
            <a:endParaRPr lang="de-DE" sz="1400" dirty="0">
              <a:solidFill>
                <a:prstClr val="black"/>
              </a:solidFill>
              <a:latin typeface="Noto Sans Display" panose="020B0502040504020204" pitchFamily="34" charset="0"/>
              <a:ea typeface="Noto Sans Display" panose="020B0502040504020204" pitchFamily="34" charset="0"/>
              <a:cs typeface="Noto Sans Display" panose="020B0502040504020204" pitchFamily="34" charset="0"/>
            </a:endParaRPr>
          </a:p>
          <a:p>
            <a:pPr marL="285750" indent="-285750">
              <a:lnSpc>
                <a:spcPts val="1700"/>
              </a:lnSpc>
              <a:spcAft>
                <a:spcPts val="450"/>
              </a:spcAft>
              <a:buClr>
                <a:prstClr val="black">
                  <a:lumMod val="50000"/>
                  <a:lumOff val="50000"/>
                </a:prstClr>
              </a:buClr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prstClr val="black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Guide: </a:t>
            </a:r>
            <a:r>
              <a:rPr lang="de-DE" sz="1400" dirty="0" err="1">
                <a:solidFill>
                  <a:prstClr val="black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How</a:t>
            </a:r>
            <a:r>
              <a:rPr lang="de-DE" sz="1400" dirty="0">
                <a:solidFill>
                  <a:prstClr val="black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 </a:t>
            </a:r>
            <a:r>
              <a:rPr lang="de-DE" sz="1400" dirty="0" err="1">
                <a:solidFill>
                  <a:prstClr val="black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to</a:t>
            </a:r>
            <a:r>
              <a:rPr lang="de-DE" sz="1400" dirty="0">
                <a:solidFill>
                  <a:prstClr val="black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 </a:t>
            </a:r>
            <a:r>
              <a:rPr lang="de-DE" sz="1400" dirty="0" err="1">
                <a:solidFill>
                  <a:prstClr val="black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download</a:t>
            </a:r>
            <a:r>
              <a:rPr lang="de-DE" sz="1400" dirty="0">
                <a:solidFill>
                  <a:prstClr val="black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 </a:t>
            </a:r>
            <a:r>
              <a:rPr lang="de-DE" sz="1400" dirty="0" err="1">
                <a:solidFill>
                  <a:prstClr val="black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the</a:t>
            </a:r>
            <a:r>
              <a:rPr lang="de-DE" sz="1400" dirty="0">
                <a:solidFill>
                  <a:prstClr val="black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 </a:t>
            </a:r>
            <a:r>
              <a:rPr lang="de-DE" sz="1400" dirty="0" err="1">
                <a:solidFill>
                  <a:prstClr val="black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products</a:t>
            </a:r>
            <a:r>
              <a:rPr lang="de-DE" sz="1400" dirty="0">
                <a:solidFill>
                  <a:prstClr val="black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?</a:t>
            </a:r>
            <a:endParaRPr lang="en-GB" sz="1400" dirty="0">
              <a:solidFill>
                <a:prstClr val="black"/>
              </a:solidFill>
              <a:latin typeface="Noto Sans Display" panose="020B0502040504020204" pitchFamily="34" charset="0"/>
              <a:ea typeface="Noto Sans Display" panose="020B0502040504020204" pitchFamily="34" charset="0"/>
              <a:cs typeface="Noto Sans Display" panose="020B0502040504020204" pitchFamily="34" charset="0"/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215757" y="1232899"/>
            <a:ext cx="7895690" cy="4414764"/>
            <a:chOff x="41463" y="966326"/>
            <a:chExt cx="8239510" cy="4701886"/>
          </a:xfrm>
        </p:grpSpPr>
        <p:pic>
          <p:nvPicPr>
            <p:cNvPr id="7" name="Grafik 6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63" y="966326"/>
              <a:ext cx="8239508" cy="4701886"/>
            </a:xfrm>
            <a:prstGeom prst="rect">
              <a:avLst/>
            </a:prstGeom>
          </p:spPr>
        </p:pic>
        <p:sp>
          <p:nvSpPr>
            <p:cNvPr id="10" name="Rechteck 9"/>
            <p:cNvSpPr/>
            <p:nvPr/>
          </p:nvSpPr>
          <p:spPr>
            <a:xfrm rot="16200000">
              <a:off x="7154687" y="1904590"/>
              <a:ext cx="2026542" cy="2260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1000" dirty="0" err="1" smtClean="0">
                  <a:solidFill>
                    <a:schemeClr val="tx1"/>
                  </a:solidFill>
                  <a:latin typeface="Arial" panose="020B0604020202020204" pitchFamily="34" charset="0"/>
                  <a:ea typeface="Noto Sans Display" panose="020B0502040504020204" pitchFamily="34" charset="0"/>
                  <a:cs typeface="Arial" panose="020B0604020202020204" pitchFamily="34" charset="0"/>
                </a:rPr>
                <a:t>Effective</a:t>
              </a:r>
              <a:r>
                <a:rPr lang="de-DE" sz="1000" dirty="0" smtClean="0">
                  <a:solidFill>
                    <a:schemeClr val="tx1"/>
                  </a:solidFill>
                  <a:latin typeface="Arial" panose="020B0604020202020204" pitchFamily="34" charset="0"/>
                  <a:ea typeface="Noto Sans Display" panose="020B0502040504020204" pitchFamily="34" charset="0"/>
                  <a:cs typeface="Arial" panose="020B0604020202020204" pitchFamily="34" charset="0"/>
                </a:rPr>
                <a:t> </a:t>
              </a:r>
              <a:r>
                <a:rPr lang="de-DE" sz="1000" dirty="0" err="1" smtClean="0">
                  <a:solidFill>
                    <a:schemeClr val="tx1"/>
                  </a:solidFill>
                  <a:latin typeface="Arial" panose="020B0604020202020204" pitchFamily="34" charset="0"/>
                  <a:ea typeface="Noto Sans Display" panose="020B0502040504020204" pitchFamily="34" charset="0"/>
                  <a:cs typeface="Arial" panose="020B0604020202020204" pitchFamily="34" charset="0"/>
                </a:rPr>
                <a:t>sound</a:t>
              </a:r>
              <a:r>
                <a:rPr lang="de-DE" sz="1000" dirty="0" smtClean="0">
                  <a:solidFill>
                    <a:schemeClr val="tx1"/>
                  </a:solidFill>
                  <a:latin typeface="Arial" panose="020B0604020202020204" pitchFamily="34" charset="0"/>
                  <a:ea typeface="Noto Sans Display" panose="020B0502040504020204" pitchFamily="34" charset="0"/>
                  <a:cs typeface="Arial" panose="020B0604020202020204" pitchFamily="34" charset="0"/>
                </a:rPr>
                <a:t> </a:t>
              </a:r>
              <a:r>
                <a:rPr lang="de-DE" sz="1000" dirty="0" err="1" smtClean="0">
                  <a:solidFill>
                    <a:schemeClr val="tx1"/>
                  </a:solidFill>
                  <a:latin typeface="Arial" panose="020B0604020202020204" pitchFamily="34" charset="0"/>
                  <a:ea typeface="Noto Sans Display" panose="020B0502040504020204" pitchFamily="34" charset="0"/>
                  <a:cs typeface="Arial" panose="020B0604020202020204" pitchFamily="34" charset="0"/>
                </a:rPr>
                <a:t>speed</a:t>
              </a:r>
              <a:r>
                <a:rPr lang="de-DE" sz="1000" dirty="0" smtClean="0">
                  <a:solidFill>
                    <a:schemeClr val="tx1"/>
                  </a:solidFill>
                  <a:latin typeface="Arial" panose="020B0604020202020204" pitchFamily="34" charset="0"/>
                  <a:ea typeface="Noto Sans Display" panose="020B0502040504020204" pitchFamily="34" charset="0"/>
                  <a:cs typeface="Arial" panose="020B0604020202020204" pitchFamily="34" charset="0"/>
                </a:rPr>
                <a:t> </a:t>
              </a:r>
              <a:r>
                <a:rPr lang="de-DE" sz="1000" dirty="0" err="1" smtClean="0">
                  <a:solidFill>
                    <a:schemeClr val="tx1"/>
                  </a:solidFill>
                  <a:latin typeface="Arial" panose="020B0604020202020204" pitchFamily="34" charset="0"/>
                  <a:ea typeface="Noto Sans Display" panose="020B0502040504020204" pitchFamily="34" charset="0"/>
                  <a:cs typeface="Arial" panose="020B0604020202020204" pitchFamily="34" charset="0"/>
                </a:rPr>
                <a:t>ratio</a:t>
              </a:r>
              <a:endParaRPr lang="en-GB" sz="1000" dirty="0">
                <a:solidFill>
                  <a:schemeClr val="tx1"/>
                </a:solidFill>
                <a:latin typeface="Arial" panose="020B0604020202020204" pitchFamily="34" charset="0"/>
                <a:ea typeface="Noto Sans Display" panose="020B0502040504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35926" y="5858497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P2.3-322</a:t>
            </a:r>
            <a:endParaRPr lang="en-A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1922573" y="5924574"/>
            <a:ext cx="8547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Patrick Hupe</a:t>
            </a:r>
            <a:r>
              <a:rPr lang="de-DE" sz="16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Lars Ceranna</a:t>
            </a:r>
            <a:r>
              <a:rPr lang="de-DE" sz="16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Alexis Le Pichon</a:t>
            </a:r>
            <a:r>
              <a:rPr lang="de-DE" sz="16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Robin S. Matoza</a:t>
            </a:r>
            <a:r>
              <a:rPr lang="de-DE" sz="16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DE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Pierrick Mialle</a:t>
            </a:r>
            <a:r>
              <a:rPr lang="de-DE" sz="16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A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sz="1200" baseline="30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2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Federal Institute </a:t>
            </a:r>
            <a:r>
              <a:rPr lang="de-DE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Geosciences</a:t>
            </a:r>
            <a:r>
              <a:rPr lang="de-DE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Natural Resources (BGR)</a:t>
            </a:r>
          </a:p>
          <a:p>
            <a:pPr algn="ctr"/>
            <a:r>
              <a:rPr lang="de-DE" sz="12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CEA / DAM / DIF, </a:t>
            </a:r>
            <a:r>
              <a:rPr lang="de-DE" sz="12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DE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UCSB / Earth Science / ERI, </a:t>
            </a:r>
            <a:r>
              <a:rPr lang="de-DE" sz="12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de-DE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CTBTO / IDC</a:t>
            </a:r>
            <a:endParaRPr lang="en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itel 2"/>
          <p:cNvSpPr txBox="1">
            <a:spLocks/>
          </p:cNvSpPr>
          <p:nvPr/>
        </p:nvSpPr>
        <p:spPr>
          <a:xfrm>
            <a:off x="671556" y="133072"/>
            <a:ext cx="9451770" cy="8712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783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1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ts val="3200"/>
              </a:lnSpc>
            </a:pPr>
            <a:r>
              <a:rPr lang="en-GB" sz="2800" dirty="0">
                <a:solidFill>
                  <a:srgbClr val="00416E"/>
                </a:solidFill>
                <a:latin typeface="Noto Sans Display"/>
              </a:rPr>
              <a:t>Open-access products from IMS infrasound bulletins for atmospheric science applications</a:t>
            </a:r>
          </a:p>
          <a:p>
            <a:pPr marL="0" marR="0" lvl="0" indent="0" algn="l" defTabSz="685783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16E"/>
                </a:solidFill>
                <a:effectLst/>
                <a:uLnTx/>
                <a:uFillTx/>
                <a:latin typeface="Noto Sans Display"/>
                <a:ea typeface="+mj-ea"/>
                <a:cs typeface="+mj-cs"/>
              </a:rPr>
              <a:t/>
            </a:r>
            <a:b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16E"/>
                </a:solidFill>
                <a:effectLst/>
                <a:uLnTx/>
                <a:uFillTx/>
                <a:latin typeface="Noto Sans Display"/>
                <a:ea typeface="+mj-ea"/>
                <a:cs typeface="+mj-cs"/>
              </a:rPr>
            </a:b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416E"/>
              </a:solidFill>
              <a:effectLst/>
              <a:uLnTx/>
              <a:uFillTx/>
              <a:latin typeface="Noto Sans Display"/>
              <a:ea typeface="+mj-ea"/>
              <a:cs typeface="+mj-cs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22"/>
          <a:stretch/>
        </p:blipFill>
        <p:spPr>
          <a:xfrm>
            <a:off x="8165726" y="1079224"/>
            <a:ext cx="2670200" cy="1443128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 rot="20753776">
            <a:off x="2746080" y="2777955"/>
            <a:ext cx="2835042" cy="1017541"/>
          </a:xfrm>
          <a:prstGeom prst="rect">
            <a:avLst/>
          </a:prstGeom>
          <a:solidFill>
            <a:schemeClr val="bg1">
              <a:alpha val="50000"/>
            </a:schemeClr>
          </a:solidFill>
          <a:ln w="38100">
            <a:solidFill>
              <a:srgbClr val="F5BE5A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de-DE" sz="1600" dirty="0" err="1" smtClean="0">
                <a:solidFill>
                  <a:srgbClr val="00416E"/>
                </a:solidFill>
              </a:rPr>
              <a:t>Microbarom</a:t>
            </a:r>
            <a:r>
              <a:rPr lang="de-DE" sz="1600" dirty="0" smtClean="0">
                <a:solidFill>
                  <a:srgbClr val="00416E"/>
                </a:solidFill>
              </a:rPr>
              <a:t> </a:t>
            </a:r>
            <a:r>
              <a:rPr lang="de-DE" sz="1600" dirty="0" err="1" smtClean="0">
                <a:solidFill>
                  <a:srgbClr val="00416E"/>
                </a:solidFill>
              </a:rPr>
              <a:t>product</a:t>
            </a:r>
            <a:r>
              <a:rPr lang="de-DE" sz="1600" dirty="0" smtClean="0">
                <a:solidFill>
                  <a:srgbClr val="00416E"/>
                </a:solidFill>
              </a:rPr>
              <a:t>:</a:t>
            </a:r>
          </a:p>
          <a:p>
            <a:pPr algn="ctr">
              <a:lnSpc>
                <a:spcPts val="1700"/>
              </a:lnSpc>
            </a:pPr>
            <a:r>
              <a:rPr lang="de-DE" sz="1600" dirty="0" err="1" smtClean="0">
                <a:solidFill>
                  <a:srgbClr val="00416E"/>
                </a:solidFill>
              </a:rPr>
              <a:t>well</a:t>
            </a:r>
            <a:r>
              <a:rPr lang="de-DE" sz="1600" dirty="0" smtClean="0">
                <a:solidFill>
                  <a:srgbClr val="00416E"/>
                </a:solidFill>
              </a:rPr>
              <a:t> </a:t>
            </a:r>
            <a:r>
              <a:rPr lang="de-DE" sz="1600" dirty="0" err="1" smtClean="0">
                <a:solidFill>
                  <a:srgbClr val="00416E"/>
                </a:solidFill>
              </a:rPr>
              <a:t>correlated</a:t>
            </a:r>
            <a:r>
              <a:rPr lang="de-DE" sz="1600" dirty="0" smtClean="0">
                <a:solidFill>
                  <a:srgbClr val="00416E"/>
                </a:solidFill>
              </a:rPr>
              <a:t> </a:t>
            </a:r>
            <a:r>
              <a:rPr lang="de-DE" sz="1600" dirty="0" err="1" smtClean="0">
                <a:solidFill>
                  <a:srgbClr val="00416E"/>
                </a:solidFill>
              </a:rPr>
              <a:t>with</a:t>
            </a:r>
            <a:r>
              <a:rPr lang="de-DE" sz="1600" dirty="0" smtClean="0">
                <a:solidFill>
                  <a:srgbClr val="00416E"/>
                </a:solidFill>
              </a:rPr>
              <a:t> </a:t>
            </a:r>
            <a:r>
              <a:rPr lang="de-DE" sz="1600" dirty="0" err="1" smtClean="0">
                <a:solidFill>
                  <a:srgbClr val="00416E"/>
                </a:solidFill>
              </a:rPr>
              <a:t>middle</a:t>
            </a:r>
            <a:r>
              <a:rPr lang="de-DE" sz="1600" dirty="0" smtClean="0">
                <a:solidFill>
                  <a:srgbClr val="00416E"/>
                </a:solidFill>
              </a:rPr>
              <a:t> </a:t>
            </a:r>
            <a:r>
              <a:rPr lang="de-DE" sz="1600" dirty="0" err="1" smtClean="0">
                <a:solidFill>
                  <a:srgbClr val="00416E"/>
                </a:solidFill>
              </a:rPr>
              <a:t>atmosphere</a:t>
            </a:r>
            <a:r>
              <a:rPr lang="de-DE" sz="1600" dirty="0" smtClean="0">
                <a:solidFill>
                  <a:srgbClr val="00416E"/>
                </a:solidFill>
              </a:rPr>
              <a:t> </a:t>
            </a:r>
            <a:r>
              <a:rPr lang="de-DE" sz="1600" dirty="0" err="1" smtClean="0">
                <a:solidFill>
                  <a:srgbClr val="00416E"/>
                </a:solidFill>
              </a:rPr>
              <a:t>dynamics</a:t>
            </a:r>
            <a:r>
              <a:rPr lang="de-DE" sz="1600" dirty="0" smtClean="0">
                <a:solidFill>
                  <a:srgbClr val="00416E"/>
                </a:solidFill>
              </a:rPr>
              <a:t> </a:t>
            </a:r>
            <a:endParaRPr lang="en-GB" sz="1600" dirty="0" smtClean="0">
              <a:solidFill>
                <a:srgbClr val="00416E"/>
              </a:solidFill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8374668" y="2597242"/>
            <a:ext cx="3817332" cy="1592744"/>
            <a:chOff x="8374668" y="2522352"/>
            <a:chExt cx="3817332" cy="1592744"/>
          </a:xfrm>
        </p:grpSpPr>
        <p:sp>
          <p:nvSpPr>
            <p:cNvPr id="2" name="Rechteck 1"/>
            <p:cNvSpPr/>
            <p:nvPr/>
          </p:nvSpPr>
          <p:spPr>
            <a:xfrm>
              <a:off x="8374668" y="2522352"/>
              <a:ext cx="3817332" cy="15927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700"/>
                </a:lnSpc>
                <a:spcAft>
                  <a:spcPts val="450"/>
                </a:spcAft>
                <a:buClr>
                  <a:prstClr val="black">
                    <a:lumMod val="50000"/>
                    <a:lumOff val="50000"/>
                  </a:prstClr>
                </a:buClr>
              </a:pPr>
              <a:r>
                <a:rPr lang="en-GB" sz="1400" dirty="0" smtClean="0">
                  <a:solidFill>
                    <a:prstClr val="black"/>
                  </a:solidFill>
                  <a:latin typeface="Noto Sans Display" panose="020B0502040504020204" pitchFamily="34" charset="0"/>
                  <a:ea typeface="Noto Sans Display" panose="020B0502040504020204" pitchFamily="34" charset="0"/>
                  <a:cs typeface="Noto Sans Display" panose="020B0502040504020204" pitchFamily="34" charset="0"/>
                </a:rPr>
                <a:t>IMS infrasound data useful </a:t>
              </a:r>
              <a:r>
                <a:rPr lang="en-GB" sz="1400" dirty="0">
                  <a:solidFill>
                    <a:prstClr val="black"/>
                  </a:solidFill>
                  <a:latin typeface="Noto Sans Display" panose="020B0502040504020204" pitchFamily="34" charset="0"/>
                  <a:ea typeface="Noto Sans Display" panose="020B0502040504020204" pitchFamily="34" charset="0"/>
                  <a:cs typeface="Noto Sans Display" panose="020B0502040504020204" pitchFamily="34" charset="0"/>
                </a:rPr>
                <a:t>for atmospheric studies </a:t>
              </a:r>
              <a:r>
                <a:rPr lang="en-GB" sz="1400" dirty="0" smtClean="0">
                  <a:solidFill>
                    <a:prstClr val="black"/>
                  </a:solidFill>
                  <a:latin typeface="Noto Sans Display" panose="020B0502040504020204" pitchFamily="34" charset="0"/>
                  <a:ea typeface="Noto Sans Display" panose="020B0502040504020204" pitchFamily="34" charset="0"/>
                  <a:cs typeface="Noto Sans Display" panose="020B0502040504020204" pitchFamily="34" charset="0"/>
                </a:rPr>
                <a:t>(</a:t>
              </a:r>
              <a:r>
                <a:rPr lang="en-GB" sz="1400" dirty="0">
                  <a:solidFill>
                    <a:prstClr val="black"/>
                  </a:solidFill>
                  <a:latin typeface="Noto Sans Display" panose="020B0502040504020204" pitchFamily="34" charset="0"/>
                  <a:ea typeface="Noto Sans Display" panose="020B0502040504020204" pitchFamily="34" charset="0"/>
                  <a:cs typeface="Noto Sans Display" panose="020B0502040504020204" pitchFamily="34" charset="0"/>
                </a:rPr>
                <a:t>e.g., </a:t>
              </a:r>
              <a:r>
                <a:rPr lang="en-GB" sz="1400" dirty="0" smtClean="0">
                  <a:solidFill>
                    <a:prstClr val="black"/>
                  </a:solidFill>
                  <a:latin typeface="Noto Sans Display" panose="020B0502040504020204" pitchFamily="34" charset="0"/>
                  <a:ea typeface="Noto Sans Display" panose="020B0502040504020204" pitchFamily="34" charset="0"/>
                  <a:cs typeface="Noto Sans Display" panose="020B0502040504020204" pitchFamily="34" charset="0"/>
                </a:rPr>
                <a:t>Le </a:t>
              </a:r>
              <a:r>
                <a:rPr lang="en-GB" sz="1400" dirty="0">
                  <a:solidFill>
                    <a:prstClr val="black"/>
                  </a:solidFill>
                  <a:latin typeface="Noto Sans Display" panose="020B0502040504020204" pitchFamily="34" charset="0"/>
                  <a:ea typeface="Noto Sans Display" panose="020B0502040504020204" pitchFamily="34" charset="0"/>
                  <a:cs typeface="Noto Sans Display" panose="020B0502040504020204" pitchFamily="34" charset="0"/>
                </a:rPr>
                <a:t>Pichon et al., 2019</a:t>
              </a:r>
              <a:r>
                <a:rPr lang="en-GB" sz="1400" dirty="0" smtClean="0">
                  <a:solidFill>
                    <a:prstClr val="black"/>
                  </a:solidFill>
                  <a:latin typeface="Noto Sans Display" panose="020B0502040504020204" pitchFamily="34" charset="0"/>
                  <a:ea typeface="Noto Sans Display" panose="020B0502040504020204" pitchFamily="34" charset="0"/>
                  <a:cs typeface="Noto Sans Display" panose="020B0502040504020204" pitchFamily="34" charset="0"/>
                </a:rPr>
                <a:t>) </a:t>
              </a:r>
            </a:p>
            <a:p>
              <a:pPr>
                <a:lnSpc>
                  <a:spcPts val="1700"/>
                </a:lnSpc>
                <a:spcAft>
                  <a:spcPts val="450"/>
                </a:spcAft>
                <a:buClr>
                  <a:prstClr val="black">
                    <a:lumMod val="50000"/>
                    <a:lumOff val="50000"/>
                  </a:prstClr>
                </a:buClr>
              </a:pPr>
              <a:r>
                <a:rPr lang="en-GB" sz="1400" dirty="0">
                  <a:solidFill>
                    <a:prstClr val="black"/>
                  </a:solidFill>
                  <a:latin typeface="Noto Sans Display" panose="020B0502040504020204" pitchFamily="34" charset="0"/>
                  <a:ea typeface="Noto Sans Display" panose="020B0502040504020204" pitchFamily="34" charset="0"/>
                  <a:cs typeface="Noto Sans Display" panose="020B0502040504020204" pitchFamily="34" charset="0"/>
                </a:rPr>
                <a:t>B</a:t>
              </a:r>
              <a:r>
                <a:rPr lang="en-GB" sz="1400" dirty="0" smtClean="0">
                  <a:solidFill>
                    <a:prstClr val="black"/>
                  </a:solidFill>
                  <a:latin typeface="Noto Sans Display" panose="020B0502040504020204" pitchFamily="34" charset="0"/>
                  <a:ea typeface="Noto Sans Display" panose="020B0502040504020204" pitchFamily="34" charset="0"/>
                  <a:cs typeface="Noto Sans Display" panose="020B0502040504020204" pitchFamily="34" charset="0"/>
                </a:rPr>
                <a:t>ut </a:t>
              </a:r>
              <a:r>
                <a:rPr lang="en-GB" sz="1400" dirty="0">
                  <a:solidFill>
                    <a:prstClr val="black"/>
                  </a:solidFill>
                  <a:latin typeface="Noto Sans Display" panose="020B0502040504020204" pitchFamily="34" charset="0"/>
                  <a:ea typeface="Noto Sans Display" panose="020B0502040504020204" pitchFamily="34" charset="0"/>
                  <a:cs typeface="Noto Sans Display" panose="020B0502040504020204" pitchFamily="34" charset="0"/>
                </a:rPr>
                <a:t>access to IMS infrasound waveform data </a:t>
              </a:r>
              <a:r>
                <a:rPr lang="en-GB" sz="1400" dirty="0" smtClean="0">
                  <a:solidFill>
                    <a:prstClr val="black"/>
                  </a:solidFill>
                  <a:latin typeface="Noto Sans Display" panose="020B0502040504020204" pitchFamily="34" charset="0"/>
                  <a:ea typeface="Noto Sans Display" panose="020B0502040504020204" pitchFamily="34" charset="0"/>
                  <a:cs typeface="Noto Sans Display" panose="020B0502040504020204" pitchFamily="34" charset="0"/>
                </a:rPr>
                <a:t>restricted </a:t>
              </a:r>
              <a:r>
                <a:rPr lang="en-GB" sz="1400" dirty="0">
                  <a:solidFill>
                    <a:prstClr val="black"/>
                  </a:solidFill>
                  <a:latin typeface="Noto Sans Display" panose="020B0502040504020204" pitchFamily="34" charset="0"/>
                  <a:ea typeface="Noto Sans Display" panose="020B0502040504020204" pitchFamily="34" charset="0"/>
                  <a:cs typeface="Noto Sans Display" panose="020B0502040504020204" pitchFamily="34" charset="0"/>
                </a:rPr>
                <a:t>(e.g., </a:t>
              </a:r>
              <a:r>
                <a:rPr lang="en-GB" sz="1400" dirty="0" err="1">
                  <a:solidFill>
                    <a:prstClr val="black"/>
                  </a:solidFill>
                  <a:latin typeface="Noto Sans Display" panose="020B0502040504020204" pitchFamily="34" charset="0"/>
                  <a:ea typeface="Noto Sans Display" panose="020B0502040504020204" pitchFamily="34" charset="0"/>
                  <a:cs typeface="Noto Sans Display" panose="020B0502040504020204" pitchFamily="34" charset="0"/>
                </a:rPr>
                <a:t>vDEC</a:t>
              </a:r>
              <a:r>
                <a:rPr lang="en-GB" sz="1400" dirty="0">
                  <a:solidFill>
                    <a:prstClr val="black"/>
                  </a:solidFill>
                  <a:latin typeface="Noto Sans Display" panose="020B0502040504020204" pitchFamily="34" charset="0"/>
                  <a:ea typeface="Noto Sans Display" panose="020B0502040504020204" pitchFamily="34" charset="0"/>
                  <a:cs typeface="Noto Sans Display" panose="020B0502040504020204" pitchFamily="34" charset="0"/>
                </a:rPr>
                <a:t> contract</a:t>
              </a:r>
              <a:r>
                <a:rPr lang="en-GB" sz="1400" dirty="0" smtClean="0">
                  <a:solidFill>
                    <a:prstClr val="black"/>
                  </a:solidFill>
                  <a:latin typeface="Noto Sans Display" panose="020B0502040504020204" pitchFamily="34" charset="0"/>
                  <a:ea typeface="Noto Sans Display" panose="020B0502040504020204" pitchFamily="34" charset="0"/>
                  <a:cs typeface="Noto Sans Display" panose="020B0502040504020204" pitchFamily="34" charset="0"/>
                </a:rPr>
                <a:t>)</a:t>
              </a:r>
              <a:endParaRPr lang="en-GB" sz="1400" dirty="0" smtClean="0"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endParaRPr>
            </a:p>
            <a:p>
              <a:pPr>
                <a:lnSpc>
                  <a:spcPts val="1700"/>
                </a:lnSpc>
                <a:spcAft>
                  <a:spcPts val="450"/>
                </a:spcAft>
                <a:buClr>
                  <a:prstClr val="black">
                    <a:lumMod val="50000"/>
                    <a:lumOff val="50000"/>
                  </a:prstClr>
                </a:buClr>
              </a:pPr>
              <a:r>
                <a:rPr lang="de-DE" sz="1400" dirty="0" smtClean="0">
                  <a:solidFill>
                    <a:prstClr val="black"/>
                  </a:solidFill>
                  <a:latin typeface="Noto Sans Display" panose="020B0502040504020204" pitchFamily="34" charset="0"/>
                  <a:ea typeface="Noto Sans Display" panose="020B0502040504020204" pitchFamily="34" charset="0"/>
                  <a:cs typeface="Noto Sans Display" panose="020B0502040504020204" pitchFamily="34" charset="0"/>
                </a:rPr>
                <a:t>	</a:t>
              </a:r>
              <a:r>
                <a:rPr lang="de-DE" sz="1400" dirty="0" err="1" smtClean="0">
                  <a:solidFill>
                    <a:srgbClr val="00416E"/>
                  </a:solidFill>
                  <a:latin typeface="Noto Sans Display SemiBold" panose="020B0502040504020204" pitchFamily="34" charset="0"/>
                  <a:ea typeface="Noto Sans Display SemiBold" panose="020B0502040504020204" pitchFamily="34" charset="0"/>
                  <a:cs typeface="Noto Sans Display SemiBold" panose="020B0502040504020204" pitchFamily="34" charset="0"/>
                </a:rPr>
                <a:t>Four</a:t>
              </a:r>
              <a:r>
                <a:rPr lang="de-DE" sz="1400" dirty="0" smtClean="0">
                  <a:solidFill>
                    <a:srgbClr val="00416E"/>
                  </a:solidFill>
                  <a:latin typeface="Noto Sans Display SemiBold" panose="020B0502040504020204" pitchFamily="34" charset="0"/>
                  <a:ea typeface="Noto Sans Display SemiBold" panose="020B0502040504020204" pitchFamily="34" charset="0"/>
                  <a:cs typeface="Noto Sans Display SemiBold" panose="020B0502040504020204" pitchFamily="34" charset="0"/>
                </a:rPr>
                <a:t> open-access </a:t>
              </a:r>
              <a:r>
                <a:rPr lang="de-DE" sz="1400" dirty="0" err="1" smtClean="0">
                  <a:solidFill>
                    <a:srgbClr val="00416E"/>
                  </a:solidFill>
                  <a:latin typeface="Noto Sans Display SemiBold" panose="020B0502040504020204" pitchFamily="34" charset="0"/>
                  <a:ea typeface="Noto Sans Display SemiBold" panose="020B0502040504020204" pitchFamily="34" charset="0"/>
                  <a:cs typeface="Noto Sans Display SemiBold" panose="020B0502040504020204" pitchFamily="34" charset="0"/>
                </a:rPr>
                <a:t>products</a:t>
              </a:r>
              <a:endParaRPr lang="de-DE" sz="1400" dirty="0" smtClean="0">
                <a:solidFill>
                  <a:srgbClr val="00416E"/>
                </a:solidFill>
                <a:latin typeface="Noto Sans Display SemiBold" panose="020B0502040504020204" pitchFamily="34" charset="0"/>
                <a:ea typeface="Noto Sans Display SemiBold" panose="020B0502040504020204" pitchFamily="34" charset="0"/>
                <a:cs typeface="Noto Sans Display SemiBold" panose="020B0502040504020204" pitchFamily="34" charset="0"/>
              </a:endParaRPr>
            </a:p>
            <a:p>
              <a:pPr>
                <a:lnSpc>
                  <a:spcPts val="1700"/>
                </a:lnSpc>
                <a:spcAft>
                  <a:spcPts val="450"/>
                </a:spcAft>
                <a:buClr>
                  <a:prstClr val="black">
                    <a:lumMod val="50000"/>
                    <a:lumOff val="50000"/>
                  </a:prstClr>
                </a:buClr>
              </a:pPr>
              <a:endParaRPr lang="de-DE" sz="1400" dirty="0">
                <a:solidFill>
                  <a:prstClr val="black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endParaRPr>
            </a:p>
          </p:txBody>
        </p:sp>
        <p:sp>
          <p:nvSpPr>
            <p:cNvPr id="8" name="Pfeil nach rechts 7"/>
            <p:cNvSpPr/>
            <p:nvPr/>
          </p:nvSpPr>
          <p:spPr>
            <a:xfrm>
              <a:off x="8448969" y="3641795"/>
              <a:ext cx="778715" cy="45719"/>
            </a:xfrm>
            <a:prstGeom prst="rightArrow">
              <a:avLst/>
            </a:prstGeom>
            <a:ln w="19050" cap="flat">
              <a:solidFill>
                <a:srgbClr val="0041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</Words>
  <Application>Microsoft Office PowerPoint</Application>
  <PresentationFormat>Breitbild</PresentationFormat>
  <Paragraphs>17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Noto Sans Display</vt:lpstr>
      <vt:lpstr>Noto Sans Display SemiBold</vt:lpstr>
      <vt:lpstr>Office Theme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Hupe, Patrick</cp:lastModifiedBy>
  <cp:revision>39</cp:revision>
  <dcterms:created xsi:type="dcterms:W3CDTF">2023-04-18T13:25:54Z</dcterms:created>
  <dcterms:modified xsi:type="dcterms:W3CDTF">2023-06-12T15:32:09Z</dcterms:modified>
</cp:coreProperties>
</file>