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p:scale>
          <a:sx n="106" d="100"/>
          <a:sy n="106" d="100"/>
        </p:scale>
        <p:origin x="-78" y="9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pic>
        <p:nvPicPr>
          <p:cNvPr id="2050" name="Picture 2"/>
          <p:cNvPicPr>
            <a:picLocks noChangeAspect="1" noChangeArrowheads="1"/>
          </p:cNvPicPr>
          <p:nvPr userDrawn="1"/>
        </p:nvPicPr>
        <p:blipFill>
          <a:blip r:embed="rId2"/>
          <a:srcRect/>
          <a:stretch>
            <a:fillRect/>
          </a:stretch>
        </p:blipFill>
        <p:spPr bwMode="auto">
          <a:xfrm>
            <a:off x="11144250" y="0"/>
            <a:ext cx="1047750" cy="1028700"/>
          </a:xfrm>
          <a:prstGeom prst="rect">
            <a:avLst/>
          </a:prstGeom>
          <a:noFill/>
          <a:ln w="9525">
            <a:noFill/>
            <a:miter lim="800000"/>
            <a:headEnd/>
            <a:tailEnd/>
          </a:ln>
        </p:spPr>
      </p:pic>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6/11/2023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07/s00024-020-02619-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1" y="242412"/>
            <a:ext cx="6826135" cy="1631216"/>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Volcano Seismology in Afar and northern Main Ethiopian Rift (MER): potential sources for ground truth events</a:t>
            </a:r>
            <a:endParaRPr lang="x-none" b="1" smtClean="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x-none" smtClean="0">
                <a:solidFill>
                  <a:schemeClr val="bg1"/>
                </a:solidFill>
                <a:latin typeface="Arial" panose="020B0604020202020204" pitchFamily="34" charset="0"/>
                <a:cs typeface="Arial" panose="020B0604020202020204" pitchFamily="34" charset="0"/>
              </a:rPr>
              <a:t>A</a:t>
            </a:r>
            <a:r>
              <a:rPr lang="en-US" dirty="0" err="1" smtClean="0">
                <a:solidFill>
                  <a:schemeClr val="bg1"/>
                </a:solidFill>
                <a:latin typeface="Arial" panose="020B0604020202020204" pitchFamily="34" charset="0"/>
                <a:cs typeface="Arial" panose="020B0604020202020204" pitchFamily="34" charset="0"/>
              </a:rPr>
              <a:t>talay</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Ayele</a:t>
            </a:r>
            <a:endParaRPr lang="x-none"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Institute of Geophysics Space Science and Astronomy, Addis Ababa University, Addis Ababa, Ethiopia</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Afar and the Main Ethiopian rift are the most volcanically active and well developed part of the East African Rift System (EARS) </a:t>
            </a: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P2.3-508</a:t>
            </a:r>
            <a:endParaRPr lang="x-none" sz="11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Observational seismology with reasonable seismic station deployment brought better data</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itchFamily="34" charset="0"/>
                <a:cs typeface="Arial" pitchFamily="34" charset="0"/>
              </a:rPr>
              <a:t>Over 20 volcano-tectonic earthquake sequences have occurred in Afar and the northern main Ethiopian rift for the last couple of decades</a:t>
            </a:r>
            <a:endParaRPr lang="en-US" sz="1200" dirty="0">
              <a:latin typeface="Arial" pitchFamily="34" charset="0"/>
              <a:cs typeface="Arial"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Volcano seismology is a strong tool for investigating active volcanoes for basic and applied science research. </a:t>
            </a:r>
          </a:p>
          <a:p>
            <a:r>
              <a:rPr lang="en-US" sz="1200" dirty="0" smtClean="0">
                <a:latin typeface="Arial" panose="020B0604020202020204" pitchFamily="34" charset="0"/>
                <a:cs typeface="Arial" panose="020B0604020202020204" pitchFamily="34" charset="0"/>
              </a:rPr>
              <a:t>The data can be used for calibrating RSTT curves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srcRect/>
          <a:stretch>
            <a:fillRect/>
          </a:stretch>
        </p:blipFill>
        <p:spPr bwMode="auto">
          <a:xfrm>
            <a:off x="11144250" y="0"/>
            <a:ext cx="1047750" cy="1028700"/>
          </a:xfrm>
          <a:prstGeom prst="rect">
            <a:avLst/>
          </a:prstGeom>
          <a:noFill/>
          <a:ln w="9525">
            <a:noFill/>
            <a:miter lim="800000"/>
            <a:headEnd/>
            <a:tailEnd/>
          </a:ln>
        </p:spPr>
      </p:pic>
    </p:spTree>
    <p:extLst>
      <p:ext uri="{BB962C8B-B14F-4D97-AF65-F5344CB8AC3E}">
        <p14:creationId xmlns=""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77906"/>
            <a:ext cx="8021508" cy="48409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Introduction </a:t>
            </a:r>
            <a:r>
              <a:rPr lang="en-US" sz="2000" b="1" dirty="0" smtClean="0">
                <a:solidFill>
                  <a:schemeClr val="bg1"/>
                </a:solidFill>
                <a:latin typeface="Arial" panose="020B0604020202020204" pitchFamily="34" charset="0"/>
                <a:cs typeface="Arial" panose="020B0604020202020204" pitchFamily="34" charset="0"/>
              </a:rPr>
              <a:t>to volcano seismology</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4177553" y="1224152"/>
            <a:ext cx="6329082" cy="738664"/>
          </a:xfrm>
          <a:prstGeom prst="rect">
            <a:avLst/>
          </a:prstGeom>
        </p:spPr>
        <p:txBody>
          <a:bodyPr wrap="square">
            <a:spAutoFit/>
          </a:bodyPr>
          <a:lstStyle/>
          <a:p>
            <a:pPr algn="just"/>
            <a:r>
              <a:rPr lang="en-GB" sz="1400" dirty="0" smtClean="0">
                <a:latin typeface="Arial" pitchFamily="34" charset="0"/>
                <a:cs typeface="Arial" pitchFamily="34" charset="0"/>
              </a:rPr>
              <a:t>Normal continental lithosphere is too strong to rift apart without some synchronous assistance by magmatic dyke intrusions and related processes (Buck, 2006)</a:t>
            </a:r>
            <a:endParaRPr lang="en-US" sz="1400" dirty="0">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430308" y="1210237"/>
            <a:ext cx="3370728" cy="3531878"/>
          </a:xfrm>
          <a:prstGeom prst="rect">
            <a:avLst/>
          </a:prstGeom>
          <a:noFill/>
          <a:ln w="9525">
            <a:noFill/>
            <a:miter lim="800000"/>
            <a:headEnd/>
            <a:tailEnd/>
          </a:ln>
        </p:spPr>
      </p:pic>
      <p:sp>
        <p:nvSpPr>
          <p:cNvPr id="8" name="TextBox 7"/>
          <p:cNvSpPr txBox="1"/>
          <p:nvPr/>
        </p:nvSpPr>
        <p:spPr>
          <a:xfrm>
            <a:off x="0" y="4826675"/>
            <a:ext cx="4204447" cy="1815882"/>
          </a:xfrm>
          <a:prstGeom prst="rect">
            <a:avLst/>
          </a:prstGeom>
          <a:noFill/>
        </p:spPr>
        <p:txBody>
          <a:bodyPr wrap="square" rtlCol="0">
            <a:spAutoFit/>
          </a:bodyPr>
          <a:lstStyle/>
          <a:p>
            <a:pPr algn="just"/>
            <a:r>
              <a:rPr lang="en-US" sz="1400" dirty="0" smtClean="0">
                <a:latin typeface="Arial" pitchFamily="34" charset="0"/>
                <a:cs typeface="Arial" pitchFamily="34" charset="0"/>
              </a:rPr>
              <a:t>Figure 1. Seismicity in Ethiopia and the neighboring region (</a:t>
            </a:r>
            <a:r>
              <a:rPr lang="en-US" sz="1400" dirty="0" err="1" smtClean="0">
                <a:latin typeface="Arial" pitchFamily="34" charset="0"/>
                <a:cs typeface="Arial" pitchFamily="34" charset="0"/>
              </a:rPr>
              <a:t>Ayele</a:t>
            </a:r>
            <a:r>
              <a:rPr lang="en-US" sz="1400" dirty="0" smtClean="0">
                <a:latin typeface="Arial" pitchFamily="34" charset="0"/>
                <a:cs typeface="Arial" pitchFamily="34" charset="0"/>
              </a:rPr>
              <a:t>, 2017). The red dots show locations of earthquakes where circle size is proportional to magnitude in the range 0.5–6.5 Mw. The white stars show capital cities in the region and the yellow stars show major towns in Ethiopia. AA, Addis Ababa and RD (green box) is the Ethiopian Renaissance Dam. </a:t>
            </a:r>
            <a:endParaRPr lang="en-US" sz="1400" dirty="0">
              <a:latin typeface="Arial" pitchFamily="34" charset="0"/>
              <a:cs typeface="Arial" pitchFamily="34" charset="0"/>
            </a:endParaRPr>
          </a:p>
        </p:txBody>
      </p:sp>
      <p:pic>
        <p:nvPicPr>
          <p:cNvPr id="9" name="Picture 2"/>
          <p:cNvPicPr>
            <a:picLocks noChangeAspect="1" noChangeArrowheads="1"/>
          </p:cNvPicPr>
          <p:nvPr/>
        </p:nvPicPr>
        <p:blipFill>
          <a:blip r:embed="rId3"/>
          <a:srcRect/>
          <a:stretch>
            <a:fillRect/>
          </a:stretch>
        </p:blipFill>
        <p:spPr bwMode="auto">
          <a:xfrm>
            <a:off x="5330082" y="1748119"/>
            <a:ext cx="4107006" cy="4016187"/>
          </a:xfrm>
          <a:prstGeom prst="rect">
            <a:avLst/>
          </a:prstGeom>
          <a:noFill/>
          <a:ln w="9525">
            <a:noFill/>
            <a:miter lim="800000"/>
            <a:headEnd/>
            <a:tailEnd/>
          </a:ln>
        </p:spPr>
      </p:pic>
      <p:sp>
        <p:nvSpPr>
          <p:cNvPr id="10" name="TextBox 9"/>
          <p:cNvSpPr txBox="1"/>
          <p:nvPr/>
        </p:nvSpPr>
        <p:spPr>
          <a:xfrm>
            <a:off x="4858870" y="5760458"/>
            <a:ext cx="5325035" cy="954107"/>
          </a:xfrm>
          <a:prstGeom prst="rect">
            <a:avLst/>
          </a:prstGeom>
          <a:noFill/>
        </p:spPr>
        <p:txBody>
          <a:bodyPr wrap="square" rtlCol="0">
            <a:spAutoFit/>
          </a:bodyPr>
          <a:lstStyle/>
          <a:p>
            <a:r>
              <a:rPr lang="en-US" sz="1400" dirty="0" smtClean="0">
                <a:latin typeface="Arial" pitchFamily="34" charset="0"/>
                <a:cs typeface="Arial" pitchFamily="34" charset="0"/>
              </a:rPr>
              <a:t>Figure 2. Zoomed version of the fist map with focus in the Afar Depression. The black lines are faults (</a:t>
            </a:r>
            <a:r>
              <a:rPr lang="en-US" sz="1400" dirty="0" err="1" smtClean="0">
                <a:latin typeface="Arial" pitchFamily="34" charset="0"/>
                <a:cs typeface="Arial" pitchFamily="34" charset="0"/>
              </a:rPr>
              <a:t>Aguistini</a:t>
            </a:r>
            <a:r>
              <a:rPr lang="en-US" sz="1400" dirty="0" smtClean="0">
                <a:latin typeface="Arial" pitchFamily="34" charset="0"/>
                <a:cs typeface="Arial" pitchFamily="34" charset="0"/>
              </a:rPr>
              <a:t> et al., 2011) with partial coverage and red dots are major earthquake recorded so far with modern </a:t>
            </a:r>
            <a:r>
              <a:rPr lang="en-US" sz="1400" dirty="0" smtClean="0">
                <a:latin typeface="Arial" pitchFamily="34" charset="0"/>
                <a:cs typeface="Arial" pitchFamily="34" charset="0"/>
              </a:rPr>
              <a:t>instruments.</a:t>
            </a:r>
            <a:endParaRPr lang="en-US" sz="1400" dirty="0">
              <a:latin typeface="Arial" pitchFamily="34" charset="0"/>
              <a:cs typeface="Arial" pitchFamily="34" charset="0"/>
            </a:endParaRPr>
          </a:p>
        </p:txBody>
      </p:sp>
    </p:spTree>
    <p:extLst>
      <p:ext uri="{BB962C8B-B14F-4D97-AF65-F5344CB8AC3E}">
        <p14:creationId xmlns=""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Objectives </a:t>
            </a:r>
            <a:r>
              <a:rPr lang="en-US" sz="2000" b="1" dirty="0" smtClean="0">
                <a:solidFill>
                  <a:schemeClr val="bg1"/>
                </a:solidFill>
                <a:latin typeface="Arial" panose="020B0604020202020204" pitchFamily="34" charset="0"/>
                <a:cs typeface="Arial" panose="020B0604020202020204" pitchFamily="34" charset="0"/>
              </a:rPr>
              <a:t>and importance related with the verification regime</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86871" y="1380564"/>
            <a:ext cx="5369858" cy="4308872"/>
          </a:xfrm>
          <a:prstGeom prst="rect">
            <a:avLst/>
          </a:prstGeom>
          <a:noFill/>
        </p:spPr>
        <p:txBody>
          <a:bodyPr wrap="square" rtlCol="0">
            <a:spAutoFit/>
          </a:bodyPr>
          <a:lstStyle/>
          <a:p>
            <a:pPr lvl="0"/>
            <a:r>
              <a:rPr lang="en-US" sz="1400" b="1" dirty="0" smtClean="0">
                <a:latin typeface="Arial" pitchFamily="34" charset="0"/>
                <a:cs typeface="Arial" pitchFamily="34" charset="0"/>
              </a:rPr>
              <a:t>There are two fundamental objectives of studying volcano seismology in our region </a:t>
            </a:r>
          </a:p>
          <a:p>
            <a:pPr lvl="0"/>
            <a:endParaRPr lang="en-US" sz="1400" b="1" dirty="0" smtClean="0">
              <a:latin typeface="Arial" pitchFamily="34" charset="0"/>
              <a:cs typeface="Arial" pitchFamily="34" charset="0"/>
            </a:endParaRPr>
          </a:p>
          <a:p>
            <a:pPr algn="just">
              <a:buFont typeface="Wingdings" pitchFamily="2" charset="2"/>
              <a:buChar char="Ø"/>
            </a:pPr>
            <a:r>
              <a:rPr lang="en-US" sz="1400" b="1" dirty="0" smtClean="0">
                <a:latin typeface="Arial" pitchFamily="34" charset="0"/>
                <a:cs typeface="Arial" pitchFamily="34" charset="0"/>
              </a:rPr>
              <a:t> Afar and the Main Ethiopian rift area is one of the few most interesting places to study active continental rifting and volcanism. </a:t>
            </a:r>
            <a:r>
              <a:rPr lang="nb-NO" sz="1400" b="1" dirty="0" smtClean="0">
                <a:latin typeface="Arial" pitchFamily="34" charset="0"/>
                <a:cs typeface="Arial" pitchFamily="34" charset="0"/>
              </a:rPr>
              <a:t>Volcano seismology is the </a:t>
            </a:r>
            <a:r>
              <a:rPr lang="nb-NO" sz="1400" b="1" dirty="0" smtClean="0">
                <a:latin typeface="Arial" pitchFamily="34" charset="0"/>
                <a:cs typeface="Arial" pitchFamily="34" charset="0"/>
              </a:rPr>
              <a:t>simplest and cheapest way of indicating future volcanic </a:t>
            </a:r>
            <a:r>
              <a:rPr lang="nb-NO" sz="1400" b="1" dirty="0" smtClean="0">
                <a:latin typeface="Arial" pitchFamily="34" charset="0"/>
                <a:cs typeface="Arial" pitchFamily="34" charset="0"/>
              </a:rPr>
              <a:t>erupetions</a:t>
            </a:r>
            <a:r>
              <a:rPr lang="nb-NO" sz="1400" b="1" dirty="0" smtClean="0">
                <a:latin typeface="Arial" pitchFamily="34" charset="0"/>
                <a:cs typeface="Arial" pitchFamily="34" charset="0"/>
              </a:rPr>
              <a:t>.</a:t>
            </a:r>
          </a:p>
          <a:p>
            <a:pPr algn="just"/>
            <a:endParaRPr lang="nb-NO" sz="1400" dirty="0" smtClean="0"/>
          </a:p>
          <a:p>
            <a:pPr algn="just">
              <a:buFont typeface="Wingdings" pitchFamily="2" charset="2"/>
              <a:buChar char="Ø"/>
            </a:pPr>
            <a:r>
              <a:rPr lang="nb-NO" sz="1400" b="1" dirty="0" smtClean="0"/>
              <a:t>A number of active volcanoes are found nearby major Ethiopian </a:t>
            </a:r>
            <a:r>
              <a:rPr lang="nb-NO" sz="1400" b="1" dirty="0" smtClean="0"/>
              <a:t>cities </a:t>
            </a:r>
            <a:r>
              <a:rPr lang="nb-NO" sz="1400" b="1" dirty="0" smtClean="0"/>
              <a:t>and towns. </a:t>
            </a:r>
            <a:r>
              <a:rPr lang="en-US" sz="1400" b="1" dirty="0" smtClean="0"/>
              <a:t>The threat posed by those active volcanoes in the MER has until now been underestimated. Future explosive eruptions similar to those of the past 10 </a:t>
            </a:r>
            <a:r>
              <a:rPr lang="en-US" sz="1400" b="1" dirty="0" err="1" smtClean="0"/>
              <a:t>k.y</a:t>
            </a:r>
            <a:r>
              <a:rPr lang="en-US" sz="1400" b="1" dirty="0" smtClean="0"/>
              <a:t>. would blanket major cities in the rift valley. Therefore volcano monitoring is indispensable for proper disaster risk management. </a:t>
            </a:r>
          </a:p>
          <a:p>
            <a:pPr algn="just">
              <a:buFont typeface="Wingdings" pitchFamily="2" charset="2"/>
              <a:buChar char="Ø"/>
            </a:pPr>
            <a:endParaRPr lang="nb-NO" sz="1400" dirty="0" smtClean="0"/>
          </a:p>
          <a:p>
            <a:pPr>
              <a:buFont typeface="Wingdings" pitchFamily="2" charset="2"/>
              <a:buChar char="Ø"/>
            </a:pPr>
            <a:endParaRPr lang="en-US" sz="1400" dirty="0" smtClean="0">
              <a:latin typeface="Arial" pitchFamily="34" charset="0"/>
              <a:cs typeface="Arial" pitchFamily="34" charset="0"/>
            </a:endParaRPr>
          </a:p>
          <a:p>
            <a:pPr lvl="0"/>
            <a:r>
              <a:rPr lang="en-US" sz="1400" dirty="0" smtClean="0">
                <a:latin typeface="Arial" pitchFamily="34" charset="0"/>
                <a:cs typeface="Arial" pitchFamily="34" charset="0"/>
              </a:rPr>
              <a:t> </a:t>
            </a:r>
            <a:r>
              <a:rPr lang="en-US" sz="1400" dirty="0" smtClean="0"/>
              <a:t> </a:t>
            </a: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p:txBody>
      </p:sp>
      <p:sp>
        <p:nvSpPr>
          <p:cNvPr id="5121"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5782235" y="1425388"/>
            <a:ext cx="4867836" cy="4062651"/>
          </a:xfrm>
          <a:prstGeom prst="rect">
            <a:avLst/>
          </a:prstGeom>
          <a:noFill/>
        </p:spPr>
        <p:txBody>
          <a:bodyPr wrap="square" rtlCol="0">
            <a:spAutoFit/>
          </a:bodyPr>
          <a:lstStyle/>
          <a:p>
            <a:pPr algn="just"/>
            <a:r>
              <a:rPr lang="en-US" sz="1600" b="1" dirty="0" smtClean="0">
                <a:solidFill>
                  <a:srgbClr val="002060"/>
                </a:solidFill>
                <a:latin typeface="Arial" pitchFamily="34" charset="0"/>
                <a:cs typeface="Arial" pitchFamily="34" charset="0"/>
              </a:rPr>
              <a:t>The other objective related with the theme of this conference is .</a:t>
            </a:r>
          </a:p>
          <a:p>
            <a:pPr algn="just"/>
            <a:endParaRPr lang="en-US" sz="1600" dirty="0" smtClean="0">
              <a:solidFill>
                <a:srgbClr val="002060"/>
              </a:solidFill>
              <a:latin typeface="Arial" pitchFamily="34" charset="0"/>
              <a:cs typeface="Arial" pitchFamily="34" charset="0"/>
            </a:endParaRPr>
          </a:p>
          <a:p>
            <a:pPr algn="just"/>
            <a:r>
              <a:rPr lang="en-US" sz="1400" b="1" dirty="0" smtClean="0">
                <a:solidFill>
                  <a:srgbClr val="002060"/>
                </a:solidFill>
                <a:latin typeface="Arial" pitchFamily="34" charset="0"/>
                <a:cs typeface="Arial" pitchFamily="34" charset="0"/>
              </a:rPr>
              <a:t>To use the seismic phase arrival data sourced from these known volcanoes and improve earth models for predicting seismic travel-times for more accurate calculation of event locations.</a:t>
            </a:r>
          </a:p>
          <a:p>
            <a:pPr algn="just"/>
            <a:endParaRPr lang="en-US" sz="1400" b="1" dirty="0" smtClean="0">
              <a:solidFill>
                <a:srgbClr val="002060"/>
              </a:solidFill>
              <a:latin typeface="Arial" pitchFamily="34" charset="0"/>
              <a:cs typeface="Arial" pitchFamily="34" charset="0"/>
            </a:endParaRPr>
          </a:p>
          <a:p>
            <a:pPr algn="just"/>
            <a:r>
              <a:rPr lang="en-US" sz="1400" b="1" dirty="0" smtClean="0">
                <a:solidFill>
                  <a:srgbClr val="002060"/>
                </a:solidFill>
                <a:latin typeface="Arial" pitchFamily="34" charset="0"/>
                <a:cs typeface="Arial" pitchFamily="34" charset="0"/>
              </a:rPr>
              <a:t>We need distance-dependent, one-dimensional (1D) Earth models to calculate seismic event locations quickly and in near real-time. RSTT (Regional Seismic Travel Time) is a seismic velocity model and computer software package that can be implemented for this purpose (</a:t>
            </a:r>
            <a:r>
              <a:rPr lang="en-US" sz="1200" b="1" dirty="0" err="1" smtClean="0">
                <a:solidFill>
                  <a:prstClr val="black"/>
                </a:solidFill>
                <a:latin typeface="Arial" pitchFamily="34" charset="0"/>
                <a:cs typeface="Arial" pitchFamily="34" charset="0"/>
              </a:rPr>
              <a:t>Begnaud</a:t>
            </a:r>
            <a:r>
              <a:rPr lang="en-US" sz="1400" b="1" dirty="0" smtClean="0">
                <a:solidFill>
                  <a:srgbClr val="002060"/>
                </a:solidFill>
                <a:latin typeface="Arial" pitchFamily="34" charset="0"/>
                <a:cs typeface="Arial" pitchFamily="34" charset="0"/>
              </a:rPr>
              <a:t> et al., 2020).</a:t>
            </a:r>
          </a:p>
          <a:p>
            <a:pPr algn="just"/>
            <a:endParaRPr lang="en-US" sz="1400" b="1" dirty="0" smtClean="0">
              <a:solidFill>
                <a:srgbClr val="002060"/>
              </a:solidFill>
              <a:latin typeface="Arial" pitchFamily="34" charset="0"/>
              <a:cs typeface="Arial" pitchFamily="34" charset="0"/>
            </a:endParaRPr>
          </a:p>
          <a:p>
            <a:pPr algn="just"/>
            <a:r>
              <a:rPr lang="en-US" sz="1400" b="1" dirty="0" smtClean="0">
                <a:solidFill>
                  <a:srgbClr val="002060"/>
                </a:solidFill>
                <a:latin typeface="Arial" pitchFamily="34" charset="0"/>
                <a:cs typeface="Arial" pitchFamily="34" charset="0"/>
              </a:rPr>
              <a:t>To this affect we need more training in our sub-region to generate practical and implementable travel-time curves for accurate event location.</a:t>
            </a:r>
            <a:endParaRPr lang="en-US" sz="1400" b="1"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84045" y="221507"/>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Methods and data used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8"/>
          <p:cNvPicPr/>
          <p:nvPr/>
        </p:nvPicPr>
        <p:blipFill>
          <a:blip r:embed="rId2" cstate="print"/>
          <a:stretch/>
        </p:blipFill>
        <p:spPr>
          <a:xfrm>
            <a:off x="182542" y="1249424"/>
            <a:ext cx="3188187" cy="2928127"/>
          </a:xfrm>
          <a:prstGeom prst="rect">
            <a:avLst/>
          </a:prstGeom>
          <a:ln w="22320">
            <a:noFill/>
          </a:ln>
        </p:spPr>
      </p:pic>
      <p:sp>
        <p:nvSpPr>
          <p:cNvPr id="8" name="TextBox 7"/>
          <p:cNvSpPr txBox="1"/>
          <p:nvPr/>
        </p:nvSpPr>
        <p:spPr>
          <a:xfrm>
            <a:off x="134470" y="4195483"/>
            <a:ext cx="3155577" cy="830997"/>
          </a:xfrm>
          <a:prstGeom prst="rect">
            <a:avLst/>
          </a:prstGeom>
          <a:noFill/>
        </p:spPr>
        <p:txBody>
          <a:bodyPr wrap="square" rtlCol="0">
            <a:spAutoFit/>
          </a:bodyPr>
          <a:lstStyle/>
          <a:p>
            <a:r>
              <a:rPr lang="en-US" sz="1200" b="1" dirty="0" smtClean="0">
                <a:latin typeface="Arial" pitchFamily="34" charset="0"/>
                <a:cs typeface="Arial" pitchFamily="34" charset="0"/>
              </a:rPr>
              <a:t>Figure 3. Volcanoes active in the last 10, 000 years, the red ones are those which demonstrated to be active in historical time. </a:t>
            </a:r>
            <a:endParaRPr lang="en-US" sz="1200" b="1" dirty="0">
              <a:latin typeface="Arial" pitchFamily="34" charset="0"/>
              <a:cs typeface="Arial" pitchFamily="34" charset="0"/>
            </a:endParaRPr>
          </a:p>
        </p:txBody>
      </p:sp>
      <p:sp>
        <p:nvSpPr>
          <p:cNvPr id="10" name="TextBox 9"/>
          <p:cNvSpPr txBox="1"/>
          <p:nvPr/>
        </p:nvSpPr>
        <p:spPr>
          <a:xfrm>
            <a:off x="6956612" y="4563035"/>
            <a:ext cx="3765177" cy="646331"/>
          </a:xfrm>
          <a:prstGeom prst="rect">
            <a:avLst/>
          </a:prstGeom>
          <a:noFill/>
        </p:spPr>
        <p:txBody>
          <a:bodyPr wrap="square" rtlCol="0">
            <a:spAutoFit/>
          </a:bodyPr>
          <a:lstStyle/>
          <a:p>
            <a:r>
              <a:rPr lang="en-US" sz="1200" b="1" dirty="0" smtClean="0">
                <a:latin typeface="Arial" pitchFamily="34" charset="0"/>
                <a:cs typeface="Arial" pitchFamily="34" charset="0"/>
              </a:rPr>
              <a:t>Figure 5. Seismic </a:t>
            </a:r>
            <a:r>
              <a:rPr lang="en-US" sz="1200" b="1" dirty="0" smtClean="0">
                <a:latin typeface="Arial" pitchFamily="34" charset="0"/>
                <a:cs typeface="Arial" pitchFamily="34" charset="0"/>
              </a:rPr>
              <a:t>records </a:t>
            </a:r>
            <a:r>
              <a:rPr lang="en-US" sz="1200" b="1" dirty="0" smtClean="0">
                <a:latin typeface="Arial" pitchFamily="34" charset="0"/>
                <a:cs typeface="Arial" pitchFamily="34" charset="0"/>
              </a:rPr>
              <a:t>for an event that occurred around the Afar depression, showing the challenge of picking weak </a:t>
            </a:r>
            <a:r>
              <a:rPr lang="en-US" sz="1200" b="1" dirty="0" err="1" smtClean="0">
                <a:latin typeface="Arial" pitchFamily="34" charset="0"/>
                <a:cs typeface="Arial" pitchFamily="34" charset="0"/>
              </a:rPr>
              <a:t>Pn</a:t>
            </a:r>
            <a:r>
              <a:rPr lang="en-US" sz="1200" b="1" dirty="0" smtClean="0">
                <a:latin typeface="Arial" pitchFamily="34" charset="0"/>
                <a:cs typeface="Arial" pitchFamily="34" charset="0"/>
              </a:rPr>
              <a:t> phases</a:t>
            </a:r>
            <a:endParaRPr lang="en-US" sz="1200" dirty="0"/>
          </a:p>
        </p:txBody>
      </p:sp>
      <p:sp>
        <p:nvSpPr>
          <p:cNvPr id="12" name="TextBox 11"/>
          <p:cNvSpPr txBox="1"/>
          <p:nvPr/>
        </p:nvSpPr>
        <p:spPr>
          <a:xfrm>
            <a:off x="3433482" y="4177552"/>
            <a:ext cx="3469342" cy="830997"/>
          </a:xfrm>
          <a:prstGeom prst="rect">
            <a:avLst/>
          </a:prstGeom>
          <a:noFill/>
        </p:spPr>
        <p:txBody>
          <a:bodyPr wrap="square" rtlCol="0">
            <a:spAutoFit/>
          </a:bodyPr>
          <a:lstStyle/>
          <a:p>
            <a:r>
              <a:rPr lang="en-US" sz="1200" b="1" dirty="0" smtClean="0">
                <a:latin typeface="Arial" pitchFamily="34" charset="0"/>
                <a:cs typeface="Arial" pitchFamily="34" charset="0"/>
              </a:rPr>
              <a:t>Figure 4. Permanent seismic  station distribution in Ethiopia shown by purple triangles and red dots are showing seismicity</a:t>
            </a:r>
            <a:endParaRPr lang="en-US" sz="1200" b="1" dirty="0">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3558987" y="1307914"/>
            <a:ext cx="3092824" cy="2862197"/>
          </a:xfrm>
          <a:prstGeom prst="rect">
            <a:avLst/>
          </a:prstGeom>
          <a:noFill/>
          <a:ln w="9525">
            <a:noFill/>
            <a:miter lim="800000"/>
            <a:headEnd/>
            <a:tailEnd/>
          </a:ln>
        </p:spPr>
      </p:pic>
      <p:pic>
        <p:nvPicPr>
          <p:cNvPr id="14" name="Picture 13" descr="direwav.png"/>
          <p:cNvPicPr>
            <a:picLocks noChangeAspect="1"/>
          </p:cNvPicPr>
          <p:nvPr/>
        </p:nvPicPr>
        <p:blipFill>
          <a:blip r:embed="rId4" cstate="print"/>
          <a:stretch>
            <a:fillRect/>
          </a:stretch>
        </p:blipFill>
        <p:spPr>
          <a:xfrm>
            <a:off x="7113786" y="1400934"/>
            <a:ext cx="3479247" cy="3072454"/>
          </a:xfrm>
          <a:prstGeom prst="rect">
            <a:avLst/>
          </a:prstGeom>
        </p:spPr>
      </p:pic>
    </p:spTree>
    <p:extLst>
      <p:ext uri="{BB962C8B-B14F-4D97-AF65-F5344CB8AC3E}">
        <p14:creationId xmlns=""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743199" y="152401"/>
            <a:ext cx="6732495" cy="5109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Results </a:t>
            </a:r>
            <a:r>
              <a:rPr lang="en-US" sz="2000" b="1" dirty="0" smtClean="0">
                <a:solidFill>
                  <a:schemeClr val="bg1"/>
                </a:solidFill>
                <a:latin typeface="Arial" panose="020B0604020202020204" pitchFamily="34" charset="0"/>
                <a:cs typeface="Arial" panose="020B0604020202020204" pitchFamily="34" charset="0"/>
              </a:rPr>
              <a:t>and Discussions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a:srcRect/>
          <a:stretch>
            <a:fillRect/>
          </a:stretch>
        </p:blipFill>
        <p:spPr bwMode="auto">
          <a:xfrm>
            <a:off x="170330" y="1335741"/>
            <a:ext cx="3720631" cy="3789807"/>
          </a:xfrm>
          <a:prstGeom prst="rect">
            <a:avLst/>
          </a:prstGeom>
          <a:noFill/>
          <a:ln w="9525">
            <a:noFill/>
            <a:miter lim="800000"/>
            <a:headEnd/>
            <a:tailEnd/>
          </a:ln>
        </p:spPr>
      </p:pic>
      <p:pic>
        <p:nvPicPr>
          <p:cNvPr id="10" name="Picture 2"/>
          <p:cNvPicPr/>
          <p:nvPr/>
        </p:nvPicPr>
        <p:blipFill>
          <a:blip r:embed="rId3" cstate="print"/>
          <a:stretch/>
        </p:blipFill>
        <p:spPr>
          <a:xfrm>
            <a:off x="7055790" y="1452163"/>
            <a:ext cx="3737717" cy="2375767"/>
          </a:xfrm>
          <a:prstGeom prst="rect">
            <a:avLst/>
          </a:prstGeom>
          <a:ln w="9360">
            <a:noFill/>
          </a:ln>
        </p:spPr>
      </p:pic>
      <p:sp>
        <p:nvSpPr>
          <p:cNvPr id="11" name="Rectangle 10"/>
          <p:cNvSpPr/>
          <p:nvPr/>
        </p:nvSpPr>
        <p:spPr>
          <a:xfrm>
            <a:off x="233083" y="5095999"/>
            <a:ext cx="4805082" cy="923330"/>
          </a:xfrm>
          <a:prstGeom prst="rect">
            <a:avLst/>
          </a:prstGeom>
        </p:spPr>
        <p:txBody>
          <a:bodyPr wrap="square">
            <a:spAutoFit/>
          </a:bodyPr>
          <a:lstStyle/>
          <a:p>
            <a:r>
              <a:rPr lang="en-US" sz="1200" dirty="0" smtClean="0">
                <a:latin typeface="Arial" pitchFamily="34" charset="0"/>
                <a:cs typeface="Arial" pitchFamily="34" charset="0"/>
              </a:rPr>
              <a:t>Figure 6. Seismicity around the Afar depression. The ellipses mark distinct volcanic centers in the region. The letter D shows </a:t>
            </a:r>
            <a:r>
              <a:rPr lang="en-US" sz="1200" dirty="0" err="1" smtClean="0">
                <a:latin typeface="Arial" pitchFamily="34" charset="0"/>
                <a:cs typeface="Arial" pitchFamily="34" charset="0"/>
              </a:rPr>
              <a:t>Dabbahu</a:t>
            </a:r>
            <a:r>
              <a:rPr lang="en-US" sz="1200" dirty="0" smtClean="0">
                <a:latin typeface="Arial" pitchFamily="34" charset="0"/>
                <a:cs typeface="Arial" pitchFamily="34" charset="0"/>
              </a:rPr>
              <a:t> mega dike intrusion that sustained over a period of 10 years starting from 2005 to 2014</a:t>
            </a:r>
            <a:r>
              <a:rPr lang="en-US" dirty="0" smtClean="0"/>
              <a:t>.</a:t>
            </a:r>
            <a:endParaRPr lang="en-US" dirty="0"/>
          </a:p>
        </p:txBody>
      </p:sp>
      <p:pic>
        <p:nvPicPr>
          <p:cNvPr id="8" name="Picture 7" descr="Figure1.png"/>
          <p:cNvPicPr>
            <a:picLocks noChangeAspect="1"/>
          </p:cNvPicPr>
          <p:nvPr/>
        </p:nvPicPr>
        <p:blipFill>
          <a:blip r:embed="rId4"/>
          <a:stretch>
            <a:fillRect/>
          </a:stretch>
        </p:blipFill>
        <p:spPr>
          <a:xfrm>
            <a:off x="3533646" y="1326777"/>
            <a:ext cx="3647083" cy="3606288"/>
          </a:xfrm>
          <a:prstGeom prst="rect">
            <a:avLst/>
          </a:prstGeom>
        </p:spPr>
      </p:pic>
      <p:sp>
        <p:nvSpPr>
          <p:cNvPr id="12" name="TextBox 11"/>
          <p:cNvSpPr txBox="1"/>
          <p:nvPr/>
        </p:nvSpPr>
        <p:spPr>
          <a:xfrm>
            <a:off x="7324165" y="3899647"/>
            <a:ext cx="3469342" cy="646331"/>
          </a:xfrm>
          <a:prstGeom prst="rect">
            <a:avLst/>
          </a:prstGeom>
          <a:noFill/>
        </p:spPr>
        <p:txBody>
          <a:bodyPr wrap="square" rtlCol="0">
            <a:spAutoFit/>
          </a:bodyPr>
          <a:lstStyle/>
          <a:p>
            <a:r>
              <a:rPr lang="en-US" sz="1200" dirty="0" smtClean="0"/>
              <a:t>Figure 8. Seismograms for an earthquake in the </a:t>
            </a:r>
            <a:r>
              <a:rPr lang="en-US" sz="1200" dirty="0" err="1" smtClean="0"/>
              <a:t>Dabbahu</a:t>
            </a:r>
            <a:r>
              <a:rPr lang="en-US" sz="1200" dirty="0" smtClean="0"/>
              <a:t> that occurred in 2005 showing dominance of low frequencies that trails the record.</a:t>
            </a:r>
            <a:endParaRPr lang="en-US" sz="1200" dirty="0">
              <a:latin typeface="Arial" pitchFamily="34" charset="0"/>
              <a:cs typeface="Arial" pitchFamily="34" charset="0"/>
            </a:endParaRPr>
          </a:p>
        </p:txBody>
      </p:sp>
      <p:sp>
        <p:nvSpPr>
          <p:cNvPr id="13" name="TextBox 12"/>
          <p:cNvSpPr txBox="1"/>
          <p:nvPr/>
        </p:nvSpPr>
        <p:spPr>
          <a:xfrm>
            <a:off x="5065059" y="5020235"/>
            <a:ext cx="2796988" cy="461665"/>
          </a:xfrm>
          <a:prstGeom prst="rect">
            <a:avLst/>
          </a:prstGeom>
          <a:noFill/>
        </p:spPr>
        <p:txBody>
          <a:bodyPr wrap="square" rtlCol="0">
            <a:spAutoFit/>
          </a:bodyPr>
          <a:lstStyle/>
          <a:p>
            <a:r>
              <a:rPr lang="en-US" sz="1200" dirty="0" smtClean="0">
                <a:latin typeface="Arial" pitchFamily="34" charset="0"/>
                <a:cs typeface="Arial" pitchFamily="34" charset="0"/>
              </a:rPr>
              <a:t>Figure 7 red spots show swarms of </a:t>
            </a:r>
            <a:r>
              <a:rPr lang="en-US" sz="1200" dirty="0" err="1" smtClean="0">
                <a:latin typeface="Arial" pitchFamily="34" charset="0"/>
                <a:cs typeface="Arial" pitchFamily="34" charset="0"/>
              </a:rPr>
              <a:t>Fentale</a:t>
            </a:r>
            <a:r>
              <a:rPr lang="en-US" sz="1200" dirty="0" smtClean="0">
                <a:latin typeface="Arial" pitchFamily="34" charset="0"/>
                <a:cs typeface="Arial" pitchFamily="34" charset="0"/>
              </a:rPr>
              <a:t> volcano in 2015</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179294"/>
            <a:ext cx="8021508" cy="6463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Conclusions and Recommendations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75129" y="1541930"/>
            <a:ext cx="10094259" cy="3693319"/>
          </a:xfrm>
          <a:prstGeom prst="rect">
            <a:avLst/>
          </a:prstGeom>
          <a:noFill/>
        </p:spPr>
        <p:txBody>
          <a:bodyPr wrap="square" rtlCol="0">
            <a:spAutoFit/>
          </a:bodyPr>
          <a:lstStyle/>
          <a:p>
            <a:r>
              <a:rPr lang="en-US" dirty="0" smtClean="0">
                <a:latin typeface="Arial" pitchFamily="34" charset="0"/>
                <a:cs typeface="Arial" pitchFamily="34" charset="0"/>
              </a:rPr>
              <a:t>Volcano-seismology can tell us a lot on the different features of the source region, while models for low-frequency seismicity offer insight into magma (or other fluid) dynamics.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Almost all of active volcanoes in East Africa are unmonitored which is a challenge for disaster risk management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We are having problems of deriving a reasonable travel time curve in this volcano dominated region but surface waves are normally well developed at far distance. To this effect, </a:t>
            </a:r>
          </a:p>
          <a:p>
            <a:endParaRPr lang="en-US" dirty="0" smtClean="0"/>
          </a:p>
          <a:p>
            <a:r>
              <a:rPr lang="en-US" b="1" dirty="0" smtClean="0">
                <a:solidFill>
                  <a:srgbClr val="0070C0"/>
                </a:solidFill>
                <a:latin typeface="Arial" pitchFamily="34" charset="0"/>
                <a:cs typeface="Arial" pitchFamily="34" charset="0"/>
              </a:rPr>
              <a:t>We recommend Improving event location accuracy using RSTT-based travel time corrections using volcanic earthquakes as ground truth events with reasonable accuracy in the 5- 10 km range. </a:t>
            </a:r>
          </a:p>
          <a:p>
            <a:endParaRPr lang="en-US" dirty="0"/>
          </a:p>
        </p:txBody>
      </p:sp>
    </p:spTree>
    <p:extLst>
      <p:ext uri="{BB962C8B-B14F-4D97-AF65-F5344CB8AC3E}">
        <p14:creationId xmlns=""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err="1">
                <a:solidFill>
                  <a:schemeClr val="bg1"/>
                </a:solidFill>
                <a:latin typeface="Arial" panose="020B0604020202020204" pitchFamily="34" charset="0"/>
                <a:cs typeface="Arial" panose="020B0604020202020204" pitchFamily="34" charset="0"/>
              </a:rPr>
              <a:t>Px.x</a:t>
            </a:r>
            <a:r>
              <a:rPr lang="en-US" sz="1000" b="1" dirty="0">
                <a:solidFill>
                  <a:schemeClr val="bg1"/>
                </a:solidFill>
                <a:latin typeface="Arial" panose="020B0604020202020204" pitchFamily="34" charset="0"/>
                <a:cs typeface="Arial" panose="020B0604020202020204" pitchFamily="34" charset="0"/>
              </a:rPr>
              <a:t>-xxx</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86870" y="1559858"/>
            <a:ext cx="10183905" cy="3046988"/>
          </a:xfrm>
          <a:prstGeom prst="rect">
            <a:avLst/>
          </a:prstGeom>
          <a:noFill/>
        </p:spPr>
        <p:txBody>
          <a:bodyPr wrap="square" rtlCol="0">
            <a:spAutoFit/>
          </a:bodyPr>
          <a:lstStyle/>
          <a:p>
            <a:r>
              <a:rPr lang="en-US" sz="1200" dirty="0" err="1" smtClean="0">
                <a:latin typeface="Arial" pitchFamily="34" charset="0"/>
                <a:cs typeface="Arial" pitchFamily="34" charset="0"/>
              </a:rPr>
              <a:t>Agostini</a:t>
            </a:r>
            <a:r>
              <a:rPr lang="en-US" sz="1200" dirty="0" smtClean="0">
                <a:latin typeface="Arial" pitchFamily="34" charset="0"/>
                <a:cs typeface="Arial" pitchFamily="34" charset="0"/>
              </a:rPr>
              <a:t>, A., </a:t>
            </a:r>
            <a:r>
              <a:rPr lang="en-US" sz="1200" dirty="0" err="1" smtClean="0">
                <a:latin typeface="Arial" pitchFamily="34" charset="0"/>
                <a:cs typeface="Arial" pitchFamily="34" charset="0"/>
              </a:rPr>
              <a:t>Bonini</a:t>
            </a:r>
            <a:r>
              <a:rPr lang="en-US" sz="1200" dirty="0" smtClean="0">
                <a:latin typeface="Arial" pitchFamily="34" charset="0"/>
                <a:cs typeface="Arial" pitchFamily="34" charset="0"/>
              </a:rPr>
              <a:t>, M., </a:t>
            </a:r>
            <a:r>
              <a:rPr lang="en-US" sz="1200" dirty="0" err="1" smtClean="0">
                <a:latin typeface="Arial" pitchFamily="34" charset="0"/>
                <a:cs typeface="Arial" pitchFamily="34" charset="0"/>
              </a:rPr>
              <a:t>Corti</a:t>
            </a:r>
            <a:r>
              <a:rPr lang="en-US" sz="1200" dirty="0" smtClean="0">
                <a:latin typeface="Arial" pitchFamily="34" charset="0"/>
                <a:cs typeface="Arial" pitchFamily="34" charset="0"/>
              </a:rPr>
              <a:t>, G., </a:t>
            </a:r>
            <a:r>
              <a:rPr lang="en-US" sz="1200" dirty="0" err="1" smtClean="0">
                <a:latin typeface="Arial" pitchFamily="34" charset="0"/>
                <a:cs typeface="Arial" pitchFamily="34" charset="0"/>
              </a:rPr>
              <a:t>Sani</a:t>
            </a:r>
            <a:r>
              <a:rPr lang="en-US" sz="1200" dirty="0" smtClean="0">
                <a:latin typeface="Arial" pitchFamily="34" charset="0"/>
                <a:cs typeface="Arial" pitchFamily="34" charset="0"/>
              </a:rPr>
              <a:t>, F., &amp; </a:t>
            </a:r>
            <a:r>
              <a:rPr lang="en-US" sz="1200" dirty="0" err="1" smtClean="0">
                <a:latin typeface="Arial" pitchFamily="34" charset="0"/>
                <a:cs typeface="Arial" pitchFamily="34" charset="0"/>
              </a:rPr>
              <a:t>Mazzarini</a:t>
            </a:r>
            <a:r>
              <a:rPr lang="en-US" sz="1200" dirty="0" smtClean="0">
                <a:latin typeface="Arial" pitchFamily="34" charset="0"/>
                <a:cs typeface="Arial" pitchFamily="34" charset="0"/>
              </a:rPr>
              <a:t>, F. (2011). Fault architecture in the Main Ethiopian Rift and comparison with experimental models: Implications for rift evolution and </a:t>
            </a:r>
            <a:r>
              <a:rPr lang="en-US" sz="1200" dirty="0" err="1" smtClean="0">
                <a:latin typeface="Arial" pitchFamily="34" charset="0"/>
                <a:cs typeface="Arial" pitchFamily="34" charset="0"/>
              </a:rPr>
              <a:t>Nubia</a:t>
            </a:r>
            <a:r>
              <a:rPr lang="en-US" sz="1200" dirty="0" smtClean="0">
                <a:latin typeface="Arial" pitchFamily="34" charset="0"/>
                <a:cs typeface="Arial" pitchFamily="34" charset="0"/>
              </a:rPr>
              <a:t>-Somalia kinematics. Earth and Planetary Science Letters, 301(3-4), 479–492. https://doi.org/10.1016/j.epsl.2010.11.024</a:t>
            </a: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Ayele</a:t>
            </a:r>
            <a:r>
              <a:rPr lang="en-US" sz="1200" dirty="0" smtClean="0">
                <a:latin typeface="Arial" pitchFamily="34" charset="0"/>
                <a:cs typeface="Arial" pitchFamily="34" charset="0"/>
              </a:rPr>
              <a:t> A (2017) Probabilistic seismic hazard analysis (PSHA) for Ethiopia and the neighboring region. J </a:t>
            </a:r>
            <a:r>
              <a:rPr lang="en-US" sz="1200" dirty="0" err="1" smtClean="0">
                <a:latin typeface="Arial" pitchFamily="34" charset="0"/>
                <a:cs typeface="Arial" pitchFamily="34" charset="0"/>
              </a:rPr>
              <a:t>Afr</a:t>
            </a:r>
            <a:r>
              <a:rPr lang="en-US" sz="1200" dirty="0" smtClean="0">
                <a:latin typeface="Arial" pitchFamily="34" charset="0"/>
                <a:cs typeface="Arial" pitchFamily="34" charset="0"/>
              </a:rPr>
              <a:t> Earth Sci:134–265</a:t>
            </a: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Begnaud</a:t>
            </a:r>
            <a:r>
              <a:rPr lang="en-US" sz="1200" dirty="0" smtClean="0">
                <a:latin typeface="Arial" pitchFamily="34" charset="0"/>
                <a:cs typeface="Arial" pitchFamily="34" charset="0"/>
              </a:rPr>
              <a:t>, M. L., S. C. Myers, B. A. Young, J. R. </a:t>
            </a:r>
            <a:r>
              <a:rPr lang="en-US" sz="1200" dirty="0" err="1" smtClean="0">
                <a:latin typeface="Arial" pitchFamily="34" charset="0"/>
                <a:cs typeface="Arial" pitchFamily="34" charset="0"/>
              </a:rPr>
              <a:t>Hipp</a:t>
            </a:r>
            <a:r>
              <a:rPr lang="en-US" sz="1200" dirty="0" smtClean="0">
                <a:latin typeface="Arial" pitchFamily="34" charset="0"/>
                <a:cs typeface="Arial" pitchFamily="34" charset="0"/>
              </a:rPr>
              <a:t>, D. Dodge, and W. S. Phillips (2020). Updates to the Regional Seismic Travel Time (RSTT) Model: 1. Tomography. </a:t>
            </a:r>
            <a:r>
              <a:rPr lang="en-US" sz="1200" i="1" dirty="0" smtClean="0">
                <a:latin typeface="Arial" pitchFamily="34" charset="0"/>
                <a:cs typeface="Arial" pitchFamily="34" charset="0"/>
              </a:rPr>
              <a:t>Pure Appl. </a:t>
            </a:r>
            <a:r>
              <a:rPr lang="en-US" sz="1200" i="1" dirty="0" err="1" smtClean="0">
                <a:latin typeface="Arial" pitchFamily="34" charset="0"/>
                <a:cs typeface="Arial" pitchFamily="34" charset="0"/>
              </a:rPr>
              <a:t>Geophys</a:t>
            </a:r>
            <a:r>
              <a:rPr lang="en-US" sz="1200" i="1" dirty="0" smtClean="0">
                <a:latin typeface="Arial" pitchFamily="34" charset="0"/>
                <a:cs typeface="Arial" pitchFamily="34" charset="0"/>
              </a:rPr>
              <a:t>.</a:t>
            </a:r>
            <a:r>
              <a:rPr lang="en-US" sz="1200" dirty="0" smtClean="0">
                <a:latin typeface="Arial" pitchFamily="34" charset="0"/>
                <a:cs typeface="Arial" pitchFamily="34" charset="0"/>
              </a:rPr>
              <a:t>, 24 pp. </a:t>
            </a:r>
            <a:r>
              <a:rPr lang="en-US" sz="1200" dirty="0" err="1" smtClean="0">
                <a:latin typeface="Arial" pitchFamily="34" charset="0"/>
                <a:cs typeface="Arial" pitchFamily="34" charset="0"/>
              </a:rPr>
              <a:t>doi</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2"/>
              </a:rPr>
              <a:t>10.1007/s00024-020-02619-5</a:t>
            </a: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err="1" smtClean="0">
                <a:latin typeface="Arial" pitchFamily="34" charset="0"/>
                <a:cs typeface="Arial" pitchFamily="34" charset="0"/>
              </a:rPr>
              <a:t>Buck,W.R</a:t>
            </a:r>
            <a:r>
              <a:rPr lang="en-US" sz="1200" dirty="0" smtClean="0">
                <a:latin typeface="Arial" pitchFamily="34" charset="0"/>
                <a:cs typeface="Arial" pitchFamily="34" charset="0"/>
              </a:rPr>
              <a:t>.(2006).“The role of magma in the development of the Afro-Arabian Rift </a:t>
            </a:r>
            <a:r>
              <a:rPr lang="en-US" sz="1200" dirty="0" err="1" smtClean="0">
                <a:latin typeface="Arial" pitchFamily="34" charset="0"/>
                <a:cs typeface="Arial" pitchFamily="34" charset="0"/>
              </a:rPr>
              <a:t>System,”in</a:t>
            </a:r>
            <a:r>
              <a:rPr lang="en-US" sz="1200" dirty="0" smtClean="0">
                <a:latin typeface="Arial" pitchFamily="34" charset="0"/>
                <a:cs typeface="Arial" pitchFamily="34" charset="0"/>
              </a:rPr>
              <a:t> The Afar Volcanic Province within the East African Rift System, </a:t>
            </a:r>
            <a:r>
              <a:rPr lang="en-US" sz="1200" dirty="0" err="1" smtClean="0">
                <a:latin typeface="Arial" pitchFamily="34" charset="0"/>
                <a:cs typeface="Arial" pitchFamily="34" charset="0"/>
              </a:rPr>
              <a:t>edsG.Yirgu,C.J.Ebinger,andP.K.H.Maguire</a:t>
            </a:r>
            <a:r>
              <a:rPr lang="en-US" sz="1200" dirty="0" smtClean="0">
                <a:latin typeface="Arial" pitchFamily="34" charset="0"/>
                <a:cs typeface="Arial" pitchFamily="34" charset="0"/>
              </a:rPr>
              <a:t>(</a:t>
            </a:r>
            <a:r>
              <a:rPr lang="en-US" sz="1200" dirty="0" err="1" smtClean="0">
                <a:latin typeface="Arial" pitchFamily="34" charset="0"/>
                <a:cs typeface="Arial" pitchFamily="34" charset="0"/>
              </a:rPr>
              <a:t>London:GeologicalSociety</a:t>
            </a:r>
            <a:r>
              <a:rPr lang="en-US" sz="1200" dirty="0" smtClean="0">
                <a:latin typeface="Arial" pitchFamily="34" charset="0"/>
                <a:cs typeface="Arial" pitchFamily="34" charset="0"/>
              </a:rPr>
              <a:t>), 259,43–54.</a:t>
            </a:r>
          </a:p>
          <a:p>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a:p>
            <a:endParaRPr lang="en-US" dirty="0" smtClean="0"/>
          </a:p>
          <a:p>
            <a:endParaRPr lang="en-US" dirty="0"/>
          </a:p>
        </p:txBody>
      </p:sp>
    </p:spTree>
    <p:extLst>
      <p:ext uri="{BB962C8B-B14F-4D97-AF65-F5344CB8AC3E}">
        <p14:creationId xmlns=""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3441</TotalTime>
  <Words>1042</Words>
  <Application>Microsoft Office PowerPoint</Application>
  <PresentationFormat>Custom</PresentationFormat>
  <Paragraphs>70</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atalayayele</cp:lastModifiedBy>
  <cp:revision>90</cp:revision>
  <dcterms:created xsi:type="dcterms:W3CDTF">2023-04-18T13:25:54Z</dcterms:created>
  <dcterms:modified xsi:type="dcterms:W3CDTF">2023-06-11T18:08:51Z</dcterms:modified>
</cp:coreProperties>
</file>