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notesMasterIdLst>
    <p:notesMasterId r:id="rId11"/>
  </p:notesMasterIdLst>
  <p:sldIdLst>
    <p:sldId id="261" r:id="rId3"/>
    <p:sldId id="256" r:id="rId4"/>
    <p:sldId id="262" r:id="rId5"/>
    <p:sldId id="263" r:id="rId6"/>
    <p:sldId id="264" r:id="rId7"/>
    <p:sldId id="266" r:id="rId8"/>
    <p:sldId id="267" r:id="rId9"/>
    <p:sldId id="265" r:id="rId10"/>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3"/>
            <p14:sldId id="264"/>
            <p14:sldId id="266"/>
            <p14:sldId id="267"/>
            <p14:sldId id="26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17" autoAdjust="0"/>
    <p:restoredTop sz="94685"/>
  </p:normalViewPr>
  <p:slideViewPr>
    <p:cSldViewPr snapToGrid="0">
      <p:cViewPr varScale="1">
        <p:scale>
          <a:sx n="105" d="100"/>
          <a:sy n="105" d="100"/>
        </p:scale>
        <p:origin x="52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141C27-9F13-4B59-9CB7-93CD43AC2607}" type="datetimeFigureOut">
              <a:rPr lang="en-US" smtClean="0"/>
              <a:t>6/10/2023</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5398A3-7408-4872-B7F5-923BA17F92E8}" type="slidenum">
              <a:rPr lang="en-US" smtClean="0"/>
              <a:t>‹Nº›</a:t>
            </a:fld>
            <a:endParaRPr lang="en-US"/>
          </a:p>
        </p:txBody>
      </p:sp>
    </p:spTree>
    <p:extLst>
      <p:ext uri="{BB962C8B-B14F-4D97-AF65-F5344CB8AC3E}">
        <p14:creationId xmlns:p14="http://schemas.microsoft.com/office/powerpoint/2010/main" val="2946113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215ECF44-0FCA-1717-6177-766F13B9527F}"/>
              </a:ext>
            </a:extLst>
          </p:cNvPr>
          <p:cNvGrpSpPr>
            <a:grpSpLocks noChangeAspect="1"/>
          </p:cNvGrpSpPr>
          <p:nvPr userDrawn="1"/>
        </p:nvGrpSpPr>
        <p:grpSpPr bwMode="auto">
          <a:xfrm>
            <a:off x="11020425" y="5397498"/>
            <a:ext cx="1003300" cy="1219199"/>
            <a:chOff x="6942" y="3400"/>
            <a:chExt cx="632" cy="768"/>
          </a:xfrm>
        </p:grpSpPr>
        <p:sp>
          <p:nvSpPr>
            <p:cNvPr id="4" name="AutoShape 3">
              <a:extLst>
                <a:ext uri="{FF2B5EF4-FFF2-40B4-BE49-F238E27FC236}">
                  <a16:creationId xmlns:a16="http://schemas.microsoft.com/office/drawing/2014/main" id="{B873EFF3-4F89-4731-E9E8-AAA21F372914}"/>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a:extLst>
                <a:ext uri="{FF2B5EF4-FFF2-40B4-BE49-F238E27FC236}">
                  <a16:creationId xmlns:a16="http://schemas.microsoft.com/office/drawing/2014/main" id="{0E69EBC7-81FB-27CC-1DC9-21F0101A3D92}"/>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8">
              <a:extLst>
                <a:ext uri="{FF2B5EF4-FFF2-40B4-BE49-F238E27FC236}">
                  <a16:creationId xmlns:a16="http://schemas.microsoft.com/office/drawing/2014/main" id="{00CD6128-75A1-A75A-7386-9074387193A4}"/>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8.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emf"/><Relationship Id="rId26" Type="http://schemas.openxmlformats.org/officeDocument/2006/relationships/image" Target="../media/image16.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8.xml"/><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5.emf"/><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slide" Target="../slides/slide5.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emf"/><Relationship Id="rId22" Type="http://schemas.openxmlformats.org/officeDocument/2006/relationships/image" Target="../media/image1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a16="http://schemas.microsoft.com/office/drawing/2014/main" id="{180DFF96-CBFD-BE49-06A1-72B2C840F2F3}"/>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7" name="Picture 16">
            <a:hlinkClick r:id="rId7" action="ppaction://hlinksldjump"/>
            <a:extLst>
              <a:ext uri="{FF2B5EF4-FFF2-40B4-BE49-F238E27FC236}">
                <a16:creationId xmlns:a16="http://schemas.microsoft.com/office/drawing/2014/main" id="{8A824A85-4E9D-4703-1A33-A7316C088964}"/>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9" name="Picture 18">
            <a:hlinkClick r:id="rId9" action="ppaction://hlinksldjump"/>
            <a:extLst>
              <a:ext uri="{FF2B5EF4-FFF2-40B4-BE49-F238E27FC236}">
                <a16:creationId xmlns:a16="http://schemas.microsoft.com/office/drawing/2014/main" id="{C7F0C88D-B6B0-C38F-4C5B-39A96B625EA8}"/>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20" name="Picture 19">
            <a:hlinkClick r:id="rId11" action="ppaction://hlinksldjump"/>
            <a:extLst>
              <a:ext uri="{FF2B5EF4-FFF2-40B4-BE49-F238E27FC236}">
                <a16:creationId xmlns:a16="http://schemas.microsoft.com/office/drawing/2014/main" id="{8ECB7A75-0964-BEB3-0070-79F92D4D6FB1}"/>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25" name="Picture 24">
            <a:hlinkClick r:id="" action="ppaction://hlinkshowjump?jump=nextslide"/>
            <a:extLst>
              <a:ext uri="{FF2B5EF4-FFF2-40B4-BE49-F238E27FC236}">
                <a16:creationId xmlns:a16="http://schemas.microsoft.com/office/drawing/2014/main" id="{77F864E7-E11A-601B-0EAF-441012483A61}"/>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a16="http://schemas.microsoft.com/office/drawing/2014/main"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a16="http://schemas.microsoft.com/office/drawing/2014/main"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a16="http://schemas.microsoft.com/office/drawing/2014/main"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a:extLst>
                <a:ext uri="{FF2B5EF4-FFF2-40B4-BE49-F238E27FC236}">
                  <a16:creationId xmlns:a16="http://schemas.microsoft.com/office/drawing/2014/main"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11">
            <a:extLst>
              <a:ext uri="{FF2B5EF4-FFF2-40B4-BE49-F238E27FC236}">
                <a16:creationId xmlns:a16="http://schemas.microsoft.com/office/drawing/2014/main"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a16="http://schemas.microsoft.com/office/drawing/2014/main"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2">
              <a:extLst>
                <a:ext uri="{FF2B5EF4-FFF2-40B4-BE49-F238E27FC236}">
                  <a16:creationId xmlns:a16="http://schemas.microsoft.com/office/drawing/2014/main"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3">
              <a:extLst>
                <a:ext uri="{FF2B5EF4-FFF2-40B4-BE49-F238E27FC236}">
                  <a16:creationId xmlns:a16="http://schemas.microsoft.com/office/drawing/2014/main"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 name="Group 11">
            <a:extLst>
              <a:ext uri="{FF2B5EF4-FFF2-40B4-BE49-F238E27FC236}">
                <a16:creationId xmlns:a16="http://schemas.microsoft.com/office/drawing/2014/main"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a16="http://schemas.microsoft.com/office/drawing/2014/main"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
              <a:extLst>
                <a:ext uri="{FF2B5EF4-FFF2-40B4-BE49-F238E27FC236}">
                  <a16:creationId xmlns:a16="http://schemas.microsoft.com/office/drawing/2014/main"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3">
              <a:extLst>
                <a:ext uri="{FF2B5EF4-FFF2-40B4-BE49-F238E27FC236}">
                  <a16:creationId xmlns:a16="http://schemas.microsoft.com/office/drawing/2014/main"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 name="Group 11">
            <a:extLst>
              <a:ext uri="{FF2B5EF4-FFF2-40B4-BE49-F238E27FC236}">
                <a16:creationId xmlns:a16="http://schemas.microsoft.com/office/drawing/2014/main"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a16="http://schemas.microsoft.com/office/drawing/2014/main"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2">
              <a:extLst>
                <a:ext uri="{FF2B5EF4-FFF2-40B4-BE49-F238E27FC236}">
                  <a16:creationId xmlns:a16="http://schemas.microsoft.com/office/drawing/2014/main"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3">
              <a:extLst>
                <a:ext uri="{FF2B5EF4-FFF2-40B4-BE49-F238E27FC236}">
                  <a16:creationId xmlns:a16="http://schemas.microsoft.com/office/drawing/2014/main"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4">
            <a:extLst>
              <a:ext uri="{FF2B5EF4-FFF2-40B4-BE49-F238E27FC236}">
                <a16:creationId xmlns:a16="http://schemas.microsoft.com/office/drawing/2014/main" id="{8360A02C-CB7E-D46E-5E90-D8CD446F431F}"/>
              </a:ext>
            </a:extLst>
          </p:cNvPr>
          <p:cNvGrpSpPr>
            <a:grpSpLocks noChangeAspect="1"/>
          </p:cNvGrpSpPr>
          <p:nvPr userDrawn="1"/>
        </p:nvGrpSpPr>
        <p:grpSpPr bwMode="auto">
          <a:xfrm>
            <a:off x="5162550" y="4986338"/>
            <a:ext cx="1866900" cy="1625600"/>
            <a:chOff x="3252" y="3141"/>
            <a:chExt cx="1176" cy="1024"/>
          </a:xfrm>
        </p:grpSpPr>
        <p:sp>
          <p:nvSpPr>
            <p:cNvPr id="3" name="AutoShape 3">
              <a:extLst>
                <a:ext uri="{FF2B5EF4-FFF2-40B4-BE49-F238E27FC236}">
                  <a16:creationId xmlns:a16="http://schemas.microsoft.com/office/drawing/2014/main"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a16="http://schemas.microsoft.com/office/drawing/2014/main"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a16="http://schemas.microsoft.com/office/drawing/2014/main"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a16="http://schemas.microsoft.com/office/drawing/2014/main"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a16="http://schemas.microsoft.com/office/drawing/2014/main"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a16="http://schemas.microsoft.com/office/drawing/2014/main"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a16="http://schemas.microsoft.com/office/drawing/2014/main"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3" name="Picture 2">
            <a:hlinkClick r:id="rId17" action="ppaction://hlinksldjump"/>
            <a:extLst>
              <a:ext uri="{FF2B5EF4-FFF2-40B4-BE49-F238E27FC236}">
                <a16:creationId xmlns:a16="http://schemas.microsoft.com/office/drawing/2014/main" id="{B1C84D55-A942-9070-D461-6FC27CA0883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7" name="Picture 6">
            <a:hlinkClick r:id="rId19" action="ppaction://hlinksldjump"/>
            <a:extLst>
              <a:ext uri="{FF2B5EF4-FFF2-40B4-BE49-F238E27FC236}">
                <a16:creationId xmlns:a16="http://schemas.microsoft.com/office/drawing/2014/main" id="{1F6FBDA4-4013-5BEA-2835-95646E47ADD9}"/>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id="{B19F0FF6-70E5-6118-625F-D9C56736541B}"/>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a16="http://schemas.microsoft.com/office/drawing/2014/main" id="{467F2B49-89D3-0193-0FF9-CFD8A85665CC}"/>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a16="http://schemas.microsoft.com/office/drawing/2014/main" id="{2C7B1878-B62B-51CE-B862-063FE9E341AC}"/>
              </a:ext>
            </a:extLst>
          </p:cNvPr>
          <p:cNvPicPr>
            <a:picLocks noChangeAspect="1"/>
          </p:cNvPicPr>
          <p:nvPr userDrawn="1"/>
        </p:nvPicPr>
        <p:blipFill>
          <a:blip r:embed="rId26"/>
          <a:stretch>
            <a:fillRect/>
          </a:stretch>
        </p:blipFill>
        <p:spPr>
          <a:xfrm>
            <a:off x="11060217" y="3872988"/>
            <a:ext cx="933450" cy="184150"/>
          </a:xfrm>
          <a:prstGeom prst="rect">
            <a:avLst/>
          </a:prstGeom>
        </p:spPr>
      </p:pic>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17.png"/><Relationship Id="rId4" Type="http://schemas.openxmlformats.org/officeDocument/2006/relationships/image" Target="../media/image22.jpg"/></Relationships>
</file>

<file path=ppt/slides/_rels/slide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0ECAE0-79BD-21CF-C96D-4DD448C0663E}"/>
              </a:ext>
            </a:extLst>
          </p:cNvPr>
          <p:cNvSpPr txBox="1"/>
          <p:nvPr/>
        </p:nvSpPr>
        <p:spPr>
          <a:xfrm>
            <a:off x="2682932" y="278271"/>
            <a:ext cx="6826135" cy="861774"/>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REB and SEL3 bulletins for CPUP scope measurement</a:t>
            </a:r>
            <a:endParaRPr lang="en-AT" b="1" dirty="0">
              <a:solidFill>
                <a:schemeClr val="bg1"/>
              </a:solidFill>
              <a:latin typeface="Arial" panose="020B0604020202020204" pitchFamily="34" charset="0"/>
              <a:cs typeface="Arial" panose="020B0604020202020204" pitchFamily="34" charset="0"/>
            </a:endParaRPr>
          </a:p>
          <a:p>
            <a:pPr algn="ctr"/>
            <a:r>
              <a:rPr lang="es-PY" dirty="0">
                <a:solidFill>
                  <a:schemeClr val="bg1"/>
                </a:solidFill>
                <a:latin typeface="Arial" panose="020B0604020202020204" pitchFamily="34" charset="0"/>
                <a:cs typeface="Arial" panose="020B0604020202020204" pitchFamily="34" charset="0"/>
              </a:rPr>
              <a:t>Caballero A., </a:t>
            </a:r>
            <a:r>
              <a:rPr lang="es-PY" dirty="0" err="1">
                <a:solidFill>
                  <a:schemeClr val="bg1"/>
                </a:solidFill>
                <a:latin typeface="Arial" panose="020B0604020202020204" pitchFamily="34" charset="0"/>
                <a:cs typeface="Arial" panose="020B0604020202020204" pitchFamily="34" charset="0"/>
              </a:rPr>
              <a:t>Fugarazzo</a:t>
            </a:r>
            <a:r>
              <a:rPr lang="es-PY" dirty="0">
                <a:solidFill>
                  <a:schemeClr val="bg1"/>
                </a:solidFill>
                <a:latin typeface="Arial" panose="020B0604020202020204" pitchFamily="34" charset="0"/>
                <a:cs typeface="Arial" panose="020B0604020202020204" pitchFamily="34" charset="0"/>
              </a:rPr>
              <a:t> R., Figueres V., Gadea M.</a:t>
            </a:r>
          </a:p>
          <a:p>
            <a:pPr algn="ctr"/>
            <a:r>
              <a:rPr lang="es-PY" sz="1400" dirty="0">
                <a:solidFill>
                  <a:schemeClr val="bg1"/>
                </a:solidFill>
                <a:latin typeface="Arial" panose="020B0604020202020204" pitchFamily="34" charset="0"/>
                <a:cs typeface="Arial" panose="020B0604020202020204" pitchFamily="34" charset="0"/>
              </a:rPr>
              <a:t>Facultad de Ciencias Exactas y Naturales / Universidad Nacional de Asunción</a:t>
            </a:r>
            <a:endParaRPr lang="en-AT" sz="1400" dirty="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6A554C68-8F60-5BAE-2899-01FF4F782708}"/>
              </a:ext>
            </a:extLst>
          </p:cNvPr>
          <p:cNvSpPr txBox="1">
            <a:spLocks/>
          </p:cNvSpPr>
          <p:nvPr/>
        </p:nvSpPr>
        <p:spPr>
          <a:xfrm>
            <a:off x="178629"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In order to analyze worldwide seismic events we use the </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REB and SEL3 seismic bulletins from CTBTO, an objective is to highlight </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the different seismic zones and shadow zones.</a:t>
            </a:r>
          </a:p>
        </p:txBody>
      </p:sp>
      <p:sp>
        <p:nvSpPr>
          <p:cNvPr id="3" name="Title 1">
            <a:extLst>
              <a:ext uri="{FF2B5EF4-FFF2-40B4-BE49-F238E27FC236}">
                <a16:creationId xmlns:a16="http://schemas.microsoft.com/office/drawing/2014/main" id="{9046321D-4DFA-7CD5-1C74-CE4A75C696CA}"/>
              </a:ext>
            </a:extLst>
          </p:cNvPr>
          <p:cNvSpPr txBox="1">
            <a:spLocks/>
          </p:cNvSpPr>
          <p:nvPr/>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P2.3-816</a:t>
            </a:r>
            <a:endParaRPr lang="en-AT" sz="12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78602C3A-EEB9-9EC8-F223-9D699EB1860B}"/>
              </a:ext>
            </a:extLst>
          </p:cNvPr>
          <p:cNvSpPr txBox="1">
            <a:spLocks/>
          </p:cNvSpPr>
          <p:nvPr/>
        </p:nvSpPr>
        <p:spPr>
          <a:xfrm>
            <a:off x="2682932"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The methods applied during this research are </a:t>
            </a:r>
            <a:r>
              <a:rPr lang="en-US" sz="1200" dirty="0" err="1">
                <a:latin typeface="Arial" panose="020B0604020202020204" pitchFamily="34" charset="0"/>
                <a:cs typeface="Arial" panose="020B0604020202020204" pitchFamily="34" charset="0"/>
              </a:rPr>
              <a:t>AutoDRM</a:t>
            </a:r>
            <a:r>
              <a:rPr lang="en-US" sz="1200" dirty="0">
                <a:latin typeface="Arial" panose="020B0604020202020204" pitchFamily="34" charset="0"/>
                <a:cs typeface="Arial" panose="020B0604020202020204" pitchFamily="34" charset="0"/>
              </a:rPr>
              <a:t>, then </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python scripts by myself to implement some statistical and geospatial </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analysis with the ArcGIS </a:t>
            </a:r>
            <a:r>
              <a:rPr lang="en-US" sz="1200" dirty="0" err="1">
                <a:latin typeface="Arial" panose="020B0604020202020204" pitchFamily="34" charset="0"/>
                <a:cs typeface="Arial" panose="020B0604020202020204" pitchFamily="34" charset="0"/>
              </a:rPr>
              <a:t>plataform</a:t>
            </a:r>
            <a:r>
              <a:rPr lang="en-US" sz="1200" dirty="0">
                <a:latin typeface="Arial" panose="020B0604020202020204" pitchFamily="34" charset="0"/>
                <a:cs typeface="Arial" panose="020B0604020202020204" pitchFamily="34" charset="0"/>
              </a:rPr>
              <a:t>.</a:t>
            </a: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91788AB8-A468-C471-8A86-3C9F2FE8E750}"/>
              </a:ext>
            </a:extLst>
          </p:cNvPr>
          <p:cNvSpPr txBox="1">
            <a:spLocks/>
          </p:cNvSpPr>
          <p:nvPr/>
        </p:nvSpPr>
        <p:spPr>
          <a:xfrm>
            <a:off x="7422294" y="2958858"/>
            <a:ext cx="2086773" cy="2066221"/>
          </a:xfrm>
          <a:prstGeom prst="rect">
            <a:avLst/>
          </a:prstGeom>
        </p:spPr>
        <p:txBody>
          <a:bodyPr lIns="108000" tIns="108000" rIns="108000" bIns="108000" anchor="ctr" anchorCtr="1">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2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A time window from 2018 to 2020 were analyzed, tectonic plates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boundaries are able to be drawn with seismic events display, we obtained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statistical values such as the mean, max and min magnitudes.</a:t>
            </a:r>
            <a:br>
              <a:rPr lang="en-US" sz="800" dirty="0"/>
            </a:b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CA1C2F89-F7C0-CB4E-A6DB-48E3F2C367AF}"/>
              </a:ext>
            </a:extLst>
          </p:cNvPr>
          <p:cNvSpPr txBox="1">
            <a:spLocks/>
          </p:cNvSpPr>
          <p:nvPr/>
        </p:nvSpPr>
        <p:spPr>
          <a:xfrm>
            <a:off x="9926597" y="2958859"/>
            <a:ext cx="2086773" cy="206622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300" dirty="0">
                <a:latin typeface="Arial" panose="020B0604020202020204" pitchFamily="34" charset="0"/>
                <a:cs typeface="Arial" panose="020B0604020202020204" pitchFamily="34" charset="0"/>
              </a:rPr>
              <a:t>Using the REB and SEL3 as inputs for geospatial software </a:t>
            </a:r>
            <a:br>
              <a:rPr lang="en-US" sz="1300" dirty="0">
                <a:latin typeface="Arial" panose="020B0604020202020204" pitchFamily="34" charset="0"/>
                <a:cs typeface="Arial" panose="020B0604020202020204" pitchFamily="34" charset="0"/>
              </a:rPr>
            </a:br>
            <a:r>
              <a:rPr lang="en-US" sz="1300" dirty="0">
                <a:latin typeface="Arial" panose="020B0604020202020204" pitchFamily="34" charset="0"/>
                <a:cs typeface="Arial" panose="020B0604020202020204" pitchFamily="34" charset="0"/>
              </a:rPr>
              <a:t>such as GIS and programing language allows us to draw the </a:t>
            </a:r>
            <a:r>
              <a:rPr lang="en-US" sz="1300" dirty="0" err="1">
                <a:latin typeface="Arial" panose="020B0604020202020204" pitchFamily="34" charset="0"/>
                <a:cs typeface="Arial" panose="020B0604020202020204" pitchFamily="34" charset="0"/>
              </a:rPr>
              <a:t>seismogenic</a:t>
            </a:r>
            <a:r>
              <a:rPr lang="en-US" sz="1300" dirty="0">
                <a:latin typeface="Arial" panose="020B0604020202020204" pitchFamily="34" charset="0"/>
                <a:cs typeface="Arial" panose="020B0604020202020204" pitchFamily="34" charset="0"/>
              </a:rPr>
              <a:t> </a:t>
            </a:r>
            <a:br>
              <a:rPr lang="en-US" sz="1300" dirty="0">
                <a:latin typeface="Arial" panose="020B0604020202020204" pitchFamily="34" charset="0"/>
                <a:cs typeface="Arial" panose="020B0604020202020204" pitchFamily="34" charset="0"/>
              </a:rPr>
            </a:br>
            <a:r>
              <a:rPr lang="en-US" sz="1300" dirty="0">
                <a:latin typeface="Arial" panose="020B0604020202020204" pitchFamily="34" charset="0"/>
                <a:cs typeface="Arial" panose="020B0604020202020204" pitchFamily="34" charset="0"/>
              </a:rPr>
              <a:t>zones.</a:t>
            </a:r>
          </a:p>
        </p:txBody>
      </p:sp>
      <p:sp>
        <p:nvSpPr>
          <p:cNvPr id="9" name="Title 1">
            <a:extLst>
              <a:ext uri="{FF2B5EF4-FFF2-40B4-BE49-F238E27FC236}">
                <a16:creationId xmlns:a16="http://schemas.microsoft.com/office/drawing/2014/main" id="{864650A7-E68E-DCD4-2E1A-7212FE03F57F}"/>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11" name="Imagen 10" descr="Texto, Logotipo&#10;&#10;Descripción generada automáticamente con confianza media">
            <a:extLst>
              <a:ext uri="{FF2B5EF4-FFF2-40B4-BE49-F238E27FC236}">
                <a16:creationId xmlns:a16="http://schemas.microsoft.com/office/drawing/2014/main" id="{2A4B1DB1-A8F4-4280-B6F1-542DB59187F1}"/>
              </a:ext>
            </a:extLst>
          </p:cNvPr>
          <p:cNvPicPr>
            <a:picLocks noChangeAspect="1"/>
          </p:cNvPicPr>
          <p:nvPr/>
        </p:nvPicPr>
        <p:blipFill>
          <a:blip r:embed="rId2"/>
          <a:stretch>
            <a:fillRect/>
          </a:stretch>
        </p:blipFill>
        <p:spPr>
          <a:xfrm>
            <a:off x="10671455" y="65863"/>
            <a:ext cx="1269989" cy="1286590"/>
          </a:xfrm>
          <a:prstGeom prst="rect">
            <a:avLst/>
          </a:prstGeom>
        </p:spPr>
      </p:pic>
    </p:spTree>
    <p:extLst>
      <p:ext uri="{BB962C8B-B14F-4D97-AF65-F5344CB8AC3E}">
        <p14:creationId xmlns:p14="http://schemas.microsoft.com/office/powerpoint/2010/main" val="2536716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Introduction</a:t>
            </a:r>
            <a:endParaRPr lang="en-AT" sz="2000" dirty="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P2.3-816</a:t>
            </a:r>
            <a:endParaRPr lang="en-AT" sz="2400" b="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3D59F5DA-4A29-8EBC-DF1C-FF30611F5B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8" name="Imagen 7" descr="Texto, Logotipo&#10;&#10;Descripción generada automáticamente con confianza media">
            <a:extLst>
              <a:ext uri="{FF2B5EF4-FFF2-40B4-BE49-F238E27FC236}">
                <a16:creationId xmlns:a16="http://schemas.microsoft.com/office/drawing/2014/main" id="{04FE3681-095E-4375-A907-A02788028DC5}"/>
              </a:ext>
            </a:extLst>
          </p:cNvPr>
          <p:cNvPicPr>
            <a:picLocks noChangeAspect="1"/>
          </p:cNvPicPr>
          <p:nvPr/>
        </p:nvPicPr>
        <p:blipFill>
          <a:blip r:embed="rId2"/>
          <a:stretch>
            <a:fillRect/>
          </a:stretch>
        </p:blipFill>
        <p:spPr>
          <a:xfrm>
            <a:off x="11103778" y="126930"/>
            <a:ext cx="957543" cy="970060"/>
          </a:xfrm>
          <a:prstGeom prst="rect">
            <a:avLst/>
          </a:prstGeom>
        </p:spPr>
      </p:pic>
      <p:sp>
        <p:nvSpPr>
          <p:cNvPr id="3" name="CuadroTexto 2">
            <a:extLst>
              <a:ext uri="{FF2B5EF4-FFF2-40B4-BE49-F238E27FC236}">
                <a16:creationId xmlns:a16="http://schemas.microsoft.com/office/drawing/2014/main" id="{4DDC6A45-3E39-4A3E-94DB-49C6993322A9}"/>
              </a:ext>
            </a:extLst>
          </p:cNvPr>
          <p:cNvSpPr txBox="1"/>
          <p:nvPr/>
        </p:nvSpPr>
        <p:spPr>
          <a:xfrm>
            <a:off x="768095" y="1801368"/>
            <a:ext cx="9446422" cy="2246769"/>
          </a:xfrm>
          <a:prstGeom prst="rect">
            <a:avLst/>
          </a:prstGeom>
          <a:noFill/>
        </p:spPr>
        <p:txBody>
          <a:bodyPr wrap="square" rtlCol="0">
            <a:spAutoFit/>
          </a:bodyPr>
          <a:lstStyle/>
          <a:p>
            <a:pPr algn="just"/>
            <a:r>
              <a:rPr lang="en-US" sz="2000" dirty="0">
                <a:latin typeface="Arial" panose="020B0604020202020204" pitchFamily="34" charset="0"/>
                <a:cs typeface="Arial" panose="020B0604020202020204" pitchFamily="34" charset="0"/>
              </a:rPr>
              <a:t>Since Capacity Building installation at our National Data Center on 2012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year, data from IMS network (BDFB, LPAZ, PLCA and CPUP) arrives to our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server in order to perform daily routine analysis and research. Another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advantages from CTBTO services to our NDC are the secure web </a:t>
            </a:r>
            <a:r>
              <a:rPr lang="en-US" sz="2000" dirty="0" err="1">
                <a:latin typeface="Arial" panose="020B0604020202020204" pitchFamily="34" charset="0"/>
                <a:cs typeface="Arial" panose="020B0604020202020204" pitchFamily="34" charset="0"/>
              </a:rPr>
              <a:t>potal</a:t>
            </a:r>
            <a:r>
              <a:rPr lang="en-US" sz="2000" dirty="0">
                <a:latin typeface="Arial" panose="020B0604020202020204" pitchFamily="34" charset="0"/>
                <a:cs typeface="Arial" panose="020B0604020202020204" pitchFamily="34" charset="0"/>
              </a:rPr>
              <a:t> and </a:t>
            </a:r>
            <a:br>
              <a:rPr lang="en-US" sz="2000" dirty="0">
                <a:latin typeface="Arial" panose="020B0604020202020204" pitchFamily="34" charset="0"/>
                <a:cs typeface="Arial" panose="020B0604020202020204" pitchFamily="34" charset="0"/>
              </a:rPr>
            </a:br>
            <a:r>
              <a:rPr lang="en-US" sz="2000" dirty="0" err="1">
                <a:latin typeface="Arial" panose="020B0604020202020204" pitchFamily="34" charset="0"/>
                <a:cs typeface="Arial" panose="020B0604020202020204" pitchFamily="34" charset="0"/>
              </a:rPr>
              <a:t>AutoDRM</a:t>
            </a:r>
            <a:r>
              <a:rPr lang="en-US" sz="2000" dirty="0">
                <a:latin typeface="Arial" panose="020B0604020202020204" pitchFamily="34" charset="0"/>
                <a:cs typeface="Arial" panose="020B0604020202020204" pitchFamily="34" charset="0"/>
              </a:rPr>
              <a:t> services from where we are able to obtain the REB and SEL3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seismic bulletins, these are the main input for statistical studies that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we will conduct for this research.</a:t>
            </a:r>
          </a:p>
        </p:txBody>
      </p:sp>
    </p:spTree>
    <p:extLst>
      <p:ext uri="{BB962C8B-B14F-4D97-AF65-F5344CB8AC3E}">
        <p14:creationId xmlns:p14="http://schemas.microsoft.com/office/powerpoint/2010/main" val="60745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Y" sz="2000" dirty="0" err="1">
                <a:solidFill>
                  <a:schemeClr val="bg1"/>
                </a:solidFill>
                <a:latin typeface="Arial" panose="020B0604020202020204" pitchFamily="34" charset="0"/>
                <a:cs typeface="Arial" panose="020B0604020202020204" pitchFamily="34" charset="0"/>
              </a:rPr>
              <a:t>Analysis</a:t>
            </a:r>
            <a:r>
              <a:rPr lang="es-PY" sz="2000" dirty="0">
                <a:solidFill>
                  <a:schemeClr val="bg1"/>
                </a:solidFill>
                <a:latin typeface="Arial" panose="020B0604020202020204" pitchFamily="34" charset="0"/>
                <a:cs typeface="Arial" panose="020B0604020202020204" pitchFamily="34" charset="0"/>
              </a:rPr>
              <a:t> </a:t>
            </a:r>
            <a:r>
              <a:rPr lang="es-PY" sz="2000" dirty="0" err="1">
                <a:solidFill>
                  <a:schemeClr val="bg1"/>
                </a:solidFill>
                <a:latin typeface="Arial" panose="020B0604020202020204" pitchFamily="34" charset="0"/>
                <a:cs typeface="Arial" panose="020B0604020202020204" pitchFamily="34" charset="0"/>
              </a:rPr>
              <a:t>of</a:t>
            </a:r>
            <a:r>
              <a:rPr lang="es-PY" sz="2000" dirty="0">
                <a:solidFill>
                  <a:schemeClr val="bg1"/>
                </a:solidFill>
                <a:latin typeface="Arial" panose="020B0604020202020204" pitchFamily="34" charset="0"/>
                <a:cs typeface="Arial" panose="020B0604020202020204" pitchFamily="34" charset="0"/>
              </a:rPr>
              <a:t> </a:t>
            </a:r>
            <a:r>
              <a:rPr lang="es-PY" sz="2000" dirty="0" err="1">
                <a:solidFill>
                  <a:schemeClr val="bg1"/>
                </a:solidFill>
                <a:latin typeface="Arial" panose="020B0604020202020204" pitchFamily="34" charset="0"/>
                <a:cs typeface="Arial" panose="020B0604020202020204" pitchFamily="34" charset="0"/>
              </a:rPr>
              <a:t>reviewed</a:t>
            </a:r>
            <a:r>
              <a:rPr lang="es-PY" sz="2000" dirty="0">
                <a:solidFill>
                  <a:schemeClr val="bg1"/>
                </a:solidFill>
                <a:latin typeface="Arial" panose="020B0604020202020204" pitchFamily="34" charset="0"/>
                <a:cs typeface="Arial" panose="020B0604020202020204" pitchFamily="34" charset="0"/>
              </a:rPr>
              <a:t> </a:t>
            </a:r>
            <a:r>
              <a:rPr lang="es-PY" sz="2000" dirty="0" err="1">
                <a:solidFill>
                  <a:schemeClr val="bg1"/>
                </a:solidFill>
                <a:latin typeface="Arial" panose="020B0604020202020204" pitchFamily="34" charset="0"/>
                <a:cs typeface="Arial" panose="020B0604020202020204" pitchFamily="34" charset="0"/>
              </a:rPr>
              <a:t>bulletins</a:t>
            </a:r>
            <a:r>
              <a:rPr lang="es-PY" sz="2000" dirty="0">
                <a:solidFill>
                  <a:schemeClr val="bg1"/>
                </a:solidFill>
                <a:latin typeface="Arial" panose="020B0604020202020204" pitchFamily="34" charset="0"/>
                <a:cs typeface="Arial" panose="020B0604020202020204" pitchFamily="34" charset="0"/>
              </a:rPr>
              <a:t> 2018-2022</a:t>
            </a:r>
            <a:endParaRPr lang="en-AT" sz="20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0EE6463D-C745-9B54-4D33-67949EA3BB4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P2.3-816</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77B9D86-C489-FEF5-C84B-979ED609855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8" name="Imagen 7" descr="Texto, Logotipo&#10;&#10;Descripción generada automáticamente con confianza media">
            <a:extLst>
              <a:ext uri="{FF2B5EF4-FFF2-40B4-BE49-F238E27FC236}">
                <a16:creationId xmlns:a16="http://schemas.microsoft.com/office/drawing/2014/main" id="{DEE6DA82-51C6-4EDA-8C4F-64E268A19566}"/>
              </a:ext>
            </a:extLst>
          </p:cNvPr>
          <p:cNvPicPr>
            <a:picLocks noChangeAspect="1"/>
          </p:cNvPicPr>
          <p:nvPr/>
        </p:nvPicPr>
        <p:blipFill>
          <a:blip r:embed="rId2"/>
          <a:stretch>
            <a:fillRect/>
          </a:stretch>
        </p:blipFill>
        <p:spPr>
          <a:xfrm>
            <a:off x="11103778" y="126930"/>
            <a:ext cx="957543" cy="970060"/>
          </a:xfrm>
          <a:prstGeom prst="rect">
            <a:avLst/>
          </a:prstGeom>
        </p:spPr>
      </p:pic>
      <p:sp>
        <p:nvSpPr>
          <p:cNvPr id="4" name="CuadroTexto 3">
            <a:extLst>
              <a:ext uri="{FF2B5EF4-FFF2-40B4-BE49-F238E27FC236}">
                <a16:creationId xmlns:a16="http://schemas.microsoft.com/office/drawing/2014/main" id="{04EC60C3-C237-4CA5-B355-949AC36AA76F}"/>
              </a:ext>
            </a:extLst>
          </p:cNvPr>
          <p:cNvSpPr txBox="1"/>
          <p:nvPr/>
        </p:nvSpPr>
        <p:spPr>
          <a:xfrm>
            <a:off x="3105912" y="1776798"/>
            <a:ext cx="5980176" cy="369332"/>
          </a:xfrm>
          <a:prstGeom prst="rect">
            <a:avLst/>
          </a:prstGeom>
          <a:noFill/>
        </p:spPr>
        <p:txBody>
          <a:bodyPr wrap="square" rtlCol="0">
            <a:spAutoFit/>
          </a:bodyPr>
          <a:lstStyle/>
          <a:p>
            <a:pPr algn="ctr"/>
            <a:r>
              <a:rPr lang="en-US" dirty="0"/>
              <a:t>Key points for achievement are:</a:t>
            </a:r>
          </a:p>
        </p:txBody>
      </p:sp>
      <p:sp>
        <p:nvSpPr>
          <p:cNvPr id="7" name="CuadroTexto 6">
            <a:extLst>
              <a:ext uri="{FF2B5EF4-FFF2-40B4-BE49-F238E27FC236}">
                <a16:creationId xmlns:a16="http://schemas.microsoft.com/office/drawing/2014/main" id="{06DECFDD-FE12-40A9-B39B-1E09BD684EF2}"/>
              </a:ext>
            </a:extLst>
          </p:cNvPr>
          <p:cNvSpPr txBox="1"/>
          <p:nvPr/>
        </p:nvSpPr>
        <p:spPr>
          <a:xfrm>
            <a:off x="931137" y="2548959"/>
            <a:ext cx="3182112" cy="646331"/>
          </a:xfrm>
          <a:prstGeom prst="rect">
            <a:avLst/>
          </a:prstGeom>
          <a:noFill/>
        </p:spPr>
        <p:txBody>
          <a:bodyPr wrap="square" rtlCol="0">
            <a:spAutoFit/>
          </a:bodyPr>
          <a:lstStyle/>
          <a:p>
            <a:r>
              <a:rPr lang="en-US" dirty="0"/>
              <a:t>Analysis of REB and SEL3 for event mapping.</a:t>
            </a:r>
          </a:p>
        </p:txBody>
      </p:sp>
      <p:sp>
        <p:nvSpPr>
          <p:cNvPr id="9" name="CuadroTexto 8">
            <a:extLst>
              <a:ext uri="{FF2B5EF4-FFF2-40B4-BE49-F238E27FC236}">
                <a16:creationId xmlns:a16="http://schemas.microsoft.com/office/drawing/2014/main" id="{7E3BFCEA-76A8-4EA4-B06D-8049FEF843D0}"/>
              </a:ext>
            </a:extLst>
          </p:cNvPr>
          <p:cNvSpPr txBox="1"/>
          <p:nvPr/>
        </p:nvSpPr>
        <p:spPr>
          <a:xfrm>
            <a:off x="931137" y="3598119"/>
            <a:ext cx="3182112" cy="646331"/>
          </a:xfrm>
          <a:prstGeom prst="rect">
            <a:avLst/>
          </a:prstGeom>
          <a:noFill/>
        </p:spPr>
        <p:txBody>
          <a:bodyPr wrap="square" rtlCol="0">
            <a:spAutoFit/>
          </a:bodyPr>
          <a:lstStyle/>
          <a:p>
            <a:r>
              <a:rPr lang="en-US" dirty="0"/>
              <a:t>Show the cluster and the seismic zones</a:t>
            </a:r>
          </a:p>
        </p:txBody>
      </p:sp>
      <p:sp>
        <p:nvSpPr>
          <p:cNvPr id="11" name="CuadroTexto 10">
            <a:extLst>
              <a:ext uri="{FF2B5EF4-FFF2-40B4-BE49-F238E27FC236}">
                <a16:creationId xmlns:a16="http://schemas.microsoft.com/office/drawing/2014/main" id="{B91468CC-2AB6-4DDC-92B7-58DB715A916E}"/>
              </a:ext>
            </a:extLst>
          </p:cNvPr>
          <p:cNvSpPr txBox="1"/>
          <p:nvPr/>
        </p:nvSpPr>
        <p:spPr>
          <a:xfrm>
            <a:off x="931137" y="4901184"/>
            <a:ext cx="2892829" cy="646331"/>
          </a:xfrm>
          <a:prstGeom prst="rect">
            <a:avLst/>
          </a:prstGeom>
          <a:noFill/>
        </p:spPr>
        <p:txBody>
          <a:bodyPr wrap="square" rtlCol="0">
            <a:spAutoFit/>
          </a:bodyPr>
          <a:lstStyle/>
          <a:p>
            <a:r>
              <a:rPr lang="en-US" dirty="0"/>
              <a:t>Highlight the CPUP data scope for the IMS into a map </a:t>
            </a:r>
          </a:p>
        </p:txBody>
      </p:sp>
    </p:spTree>
    <p:extLst>
      <p:ext uri="{BB962C8B-B14F-4D97-AF65-F5344CB8AC3E}">
        <p14:creationId xmlns:p14="http://schemas.microsoft.com/office/powerpoint/2010/main" val="2229705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Y" sz="2000" dirty="0">
                <a:solidFill>
                  <a:schemeClr val="bg1"/>
                </a:solidFill>
                <a:latin typeface="Arial" panose="020B0604020202020204" pitchFamily="34" charset="0"/>
                <a:cs typeface="Arial" panose="020B0604020202020204" pitchFamily="34" charset="0"/>
              </a:rPr>
              <a:t>Data </a:t>
            </a:r>
            <a:r>
              <a:rPr lang="es-PY" sz="2000" dirty="0" err="1">
                <a:solidFill>
                  <a:schemeClr val="bg1"/>
                </a:solidFill>
                <a:latin typeface="Arial" panose="020B0604020202020204" pitchFamily="34" charset="0"/>
                <a:cs typeface="Arial" panose="020B0604020202020204" pitchFamily="34" charset="0"/>
              </a:rPr>
              <a:t>management</a:t>
            </a:r>
            <a:r>
              <a:rPr lang="es-PY" sz="2000" dirty="0">
                <a:solidFill>
                  <a:schemeClr val="bg1"/>
                </a:solidFill>
                <a:latin typeface="Arial" panose="020B0604020202020204" pitchFamily="34" charset="0"/>
                <a:cs typeface="Arial" panose="020B0604020202020204" pitchFamily="34" charset="0"/>
              </a:rPr>
              <a:t> and </a:t>
            </a:r>
            <a:r>
              <a:rPr lang="es-PY" sz="2000" dirty="0" err="1">
                <a:solidFill>
                  <a:schemeClr val="bg1"/>
                </a:solidFill>
                <a:latin typeface="Arial" panose="020B0604020202020204" pitchFamily="34" charset="0"/>
                <a:cs typeface="Arial" panose="020B0604020202020204" pitchFamily="34" charset="0"/>
              </a:rPr>
              <a:t>processing</a:t>
            </a:r>
            <a:r>
              <a:rPr lang="es-PY" sz="1800" dirty="0">
                <a:solidFill>
                  <a:schemeClr val="bg1"/>
                </a:solidFill>
                <a:latin typeface="Arial" panose="020B0604020202020204" pitchFamily="34" charset="0"/>
                <a:cs typeface="Arial" panose="020B0604020202020204" pitchFamily="34" charset="0"/>
              </a:rPr>
              <a:t> </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DBA6E9A0-04A9-1F29-F239-4E9CDDDE29A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P2.3-816</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3364D2B1-4606-9726-8487-E03DE173141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8" name="Imagen 7" descr="Texto, Logotipo&#10;&#10;Descripción generada automáticamente con confianza media">
            <a:extLst>
              <a:ext uri="{FF2B5EF4-FFF2-40B4-BE49-F238E27FC236}">
                <a16:creationId xmlns:a16="http://schemas.microsoft.com/office/drawing/2014/main" id="{7A54D2E0-F865-477F-B0FA-4A0F06E6A9F0}"/>
              </a:ext>
            </a:extLst>
          </p:cNvPr>
          <p:cNvPicPr>
            <a:picLocks noChangeAspect="1"/>
          </p:cNvPicPr>
          <p:nvPr/>
        </p:nvPicPr>
        <p:blipFill>
          <a:blip r:embed="rId2"/>
          <a:stretch>
            <a:fillRect/>
          </a:stretch>
        </p:blipFill>
        <p:spPr>
          <a:xfrm>
            <a:off x="11103778" y="126930"/>
            <a:ext cx="957543" cy="970060"/>
          </a:xfrm>
          <a:prstGeom prst="rect">
            <a:avLst/>
          </a:prstGeom>
        </p:spPr>
      </p:pic>
      <p:sp>
        <p:nvSpPr>
          <p:cNvPr id="3" name="CuadroTexto 2">
            <a:extLst>
              <a:ext uri="{FF2B5EF4-FFF2-40B4-BE49-F238E27FC236}">
                <a16:creationId xmlns:a16="http://schemas.microsoft.com/office/drawing/2014/main" id="{C28130C3-E744-4ABC-AFCD-B80C5CC1832B}"/>
              </a:ext>
            </a:extLst>
          </p:cNvPr>
          <p:cNvSpPr txBox="1"/>
          <p:nvPr/>
        </p:nvSpPr>
        <p:spPr>
          <a:xfrm>
            <a:off x="390972" y="1589547"/>
            <a:ext cx="7086600" cy="2990088"/>
          </a:xfrm>
          <a:prstGeom prst="rect">
            <a:avLst/>
          </a:prstGeom>
          <a:noFill/>
        </p:spPr>
        <p:txBody>
          <a:bodyPr wrap="square" rtlCol="0">
            <a:spAutoFit/>
          </a:bodyPr>
          <a:lstStyle/>
          <a:p>
            <a:endParaRPr lang="en-US" dirty="0"/>
          </a:p>
        </p:txBody>
      </p:sp>
      <p:pic>
        <p:nvPicPr>
          <p:cNvPr id="10" name="Imagen 9">
            <a:extLst>
              <a:ext uri="{FF2B5EF4-FFF2-40B4-BE49-F238E27FC236}">
                <a16:creationId xmlns:a16="http://schemas.microsoft.com/office/drawing/2014/main" id="{B44C66B6-AD39-4BC9-B196-87F8B347EDA4}"/>
              </a:ext>
            </a:extLst>
          </p:cNvPr>
          <p:cNvPicPr>
            <a:picLocks noChangeAspect="1"/>
          </p:cNvPicPr>
          <p:nvPr/>
        </p:nvPicPr>
        <p:blipFill>
          <a:blip r:embed="rId3"/>
          <a:stretch>
            <a:fillRect/>
          </a:stretch>
        </p:blipFill>
        <p:spPr>
          <a:xfrm>
            <a:off x="3209544" y="1289304"/>
            <a:ext cx="5181686" cy="2782698"/>
          </a:xfrm>
          <a:prstGeom prst="rect">
            <a:avLst/>
          </a:prstGeom>
        </p:spPr>
      </p:pic>
      <p:sp>
        <p:nvSpPr>
          <p:cNvPr id="11" name="CuadroTexto 10">
            <a:extLst>
              <a:ext uri="{FF2B5EF4-FFF2-40B4-BE49-F238E27FC236}">
                <a16:creationId xmlns:a16="http://schemas.microsoft.com/office/drawing/2014/main" id="{EF4B4BD1-B645-4036-87F6-656619012F54}"/>
              </a:ext>
            </a:extLst>
          </p:cNvPr>
          <p:cNvSpPr txBox="1"/>
          <p:nvPr/>
        </p:nvSpPr>
        <p:spPr>
          <a:xfrm>
            <a:off x="688152" y="2311321"/>
            <a:ext cx="2452812" cy="369332"/>
          </a:xfrm>
          <a:prstGeom prst="rect">
            <a:avLst/>
          </a:prstGeom>
          <a:noFill/>
        </p:spPr>
        <p:txBody>
          <a:bodyPr wrap="square" rtlCol="0">
            <a:spAutoFit/>
          </a:bodyPr>
          <a:lstStyle/>
          <a:p>
            <a:r>
              <a:rPr lang="es-PY" dirty="0">
                <a:latin typeface="Arial" panose="020B0604020202020204" pitchFamily="34" charset="0"/>
                <a:cs typeface="Arial" panose="020B0604020202020204" pitchFamily="34" charset="0"/>
              </a:rPr>
              <a:t>Data </a:t>
            </a:r>
            <a:r>
              <a:rPr lang="es-PY" dirty="0" err="1">
                <a:latin typeface="Arial" panose="020B0604020202020204" pitchFamily="34" charset="0"/>
                <a:cs typeface="Arial" panose="020B0604020202020204" pitchFamily="34" charset="0"/>
              </a:rPr>
              <a:t>downloading</a:t>
            </a:r>
            <a:endParaRPr lang="en-US" dirty="0">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5BAB3EA9-E652-48C1-8A25-8B0E237C212C}"/>
              </a:ext>
            </a:extLst>
          </p:cNvPr>
          <p:cNvSpPr txBox="1"/>
          <p:nvPr/>
        </p:nvSpPr>
        <p:spPr>
          <a:xfrm>
            <a:off x="688152" y="4879878"/>
            <a:ext cx="2452812" cy="369332"/>
          </a:xfrm>
          <a:prstGeom prst="rect">
            <a:avLst/>
          </a:prstGeom>
          <a:noFill/>
        </p:spPr>
        <p:txBody>
          <a:bodyPr wrap="square" rtlCol="0">
            <a:spAutoFit/>
          </a:bodyPr>
          <a:lstStyle/>
          <a:p>
            <a:r>
              <a:rPr lang="es-PY" dirty="0">
                <a:latin typeface="Arial" panose="020B0604020202020204" pitchFamily="34" charset="0"/>
                <a:cs typeface="Arial" panose="020B0604020202020204" pitchFamily="34" charset="0"/>
              </a:rPr>
              <a:t>Data </a:t>
            </a:r>
            <a:r>
              <a:rPr lang="es-PY" dirty="0" err="1">
                <a:latin typeface="Arial" panose="020B0604020202020204" pitchFamily="34" charset="0"/>
                <a:cs typeface="Arial" panose="020B0604020202020204" pitchFamily="34" charset="0"/>
              </a:rPr>
              <a:t>management</a:t>
            </a:r>
            <a:endParaRPr lang="en-US" dirty="0">
              <a:latin typeface="Arial" panose="020B0604020202020204" pitchFamily="34" charset="0"/>
              <a:cs typeface="Arial" panose="020B0604020202020204" pitchFamily="34" charset="0"/>
            </a:endParaRPr>
          </a:p>
        </p:txBody>
      </p:sp>
      <p:sp>
        <p:nvSpPr>
          <p:cNvPr id="13" name="CuadroTexto 12">
            <a:extLst>
              <a:ext uri="{FF2B5EF4-FFF2-40B4-BE49-F238E27FC236}">
                <a16:creationId xmlns:a16="http://schemas.microsoft.com/office/drawing/2014/main" id="{6B5DEC00-6525-472D-BBA0-88E3EAE65B65}"/>
              </a:ext>
            </a:extLst>
          </p:cNvPr>
          <p:cNvSpPr txBox="1"/>
          <p:nvPr/>
        </p:nvSpPr>
        <p:spPr>
          <a:xfrm>
            <a:off x="6841693" y="2680653"/>
            <a:ext cx="2185416" cy="923330"/>
          </a:xfrm>
          <a:prstGeom prst="rect">
            <a:avLst/>
          </a:prstGeom>
          <a:noFill/>
        </p:spPr>
        <p:txBody>
          <a:bodyPr wrap="square" rtlCol="0">
            <a:spAutoFit/>
          </a:bodyPr>
          <a:lstStyle/>
          <a:p>
            <a:r>
              <a:rPr lang="es-PY" dirty="0">
                <a:latin typeface="Arial" panose="020B0604020202020204" pitchFamily="34" charset="0"/>
                <a:cs typeface="Arial" panose="020B0604020202020204" pitchFamily="34" charset="0"/>
              </a:rPr>
              <a:t>Auto DRM </a:t>
            </a:r>
            <a:r>
              <a:rPr lang="es-PY" dirty="0" err="1">
                <a:latin typeface="Arial" panose="020B0604020202020204" pitchFamily="34" charset="0"/>
                <a:cs typeface="Arial" panose="020B0604020202020204" pitchFamily="34" charset="0"/>
              </a:rPr>
              <a:t>from</a:t>
            </a:r>
            <a:r>
              <a:rPr lang="es-PY" dirty="0">
                <a:latin typeface="Arial" panose="020B0604020202020204" pitchFamily="34" charset="0"/>
                <a:cs typeface="Arial" panose="020B0604020202020204" pitchFamily="34" charset="0"/>
              </a:rPr>
              <a:t> </a:t>
            </a:r>
            <a:r>
              <a:rPr lang="es-PY" dirty="0" err="1">
                <a:latin typeface="Arial" panose="020B0604020202020204" pitchFamily="34" charset="0"/>
                <a:cs typeface="Arial" panose="020B0604020202020204" pitchFamily="34" charset="0"/>
              </a:rPr>
              <a:t>Secure</a:t>
            </a:r>
            <a:r>
              <a:rPr lang="es-PY" dirty="0">
                <a:latin typeface="Arial" panose="020B0604020202020204" pitchFamily="34" charset="0"/>
                <a:cs typeface="Arial" panose="020B0604020202020204" pitchFamily="34" charset="0"/>
              </a:rPr>
              <a:t> web portal (CTBTO)</a:t>
            </a:r>
            <a:endParaRPr lang="en-US" dirty="0">
              <a:latin typeface="Arial" panose="020B0604020202020204" pitchFamily="34" charset="0"/>
              <a:cs typeface="Arial" panose="020B0604020202020204" pitchFamily="34" charset="0"/>
            </a:endParaRPr>
          </a:p>
        </p:txBody>
      </p:sp>
      <p:pic>
        <p:nvPicPr>
          <p:cNvPr id="17" name="Imagen 16">
            <a:extLst>
              <a:ext uri="{FF2B5EF4-FFF2-40B4-BE49-F238E27FC236}">
                <a16:creationId xmlns:a16="http://schemas.microsoft.com/office/drawing/2014/main" id="{B31D0C79-CFF0-49D6-AB62-50559CA4C783}"/>
              </a:ext>
            </a:extLst>
          </p:cNvPr>
          <p:cNvPicPr>
            <a:picLocks noChangeAspect="1"/>
          </p:cNvPicPr>
          <p:nvPr/>
        </p:nvPicPr>
        <p:blipFill>
          <a:blip r:embed="rId4"/>
          <a:stretch>
            <a:fillRect/>
          </a:stretch>
        </p:blipFill>
        <p:spPr>
          <a:xfrm>
            <a:off x="3209544" y="4313882"/>
            <a:ext cx="4050427" cy="2278365"/>
          </a:xfrm>
          <a:prstGeom prst="rect">
            <a:avLst/>
          </a:prstGeom>
        </p:spPr>
      </p:pic>
      <p:sp>
        <p:nvSpPr>
          <p:cNvPr id="19" name="CuadroTexto 18">
            <a:extLst>
              <a:ext uri="{FF2B5EF4-FFF2-40B4-BE49-F238E27FC236}">
                <a16:creationId xmlns:a16="http://schemas.microsoft.com/office/drawing/2014/main" id="{6C021985-83CF-4876-96F7-55F0A6774DBE}"/>
              </a:ext>
            </a:extLst>
          </p:cNvPr>
          <p:cNvSpPr txBox="1"/>
          <p:nvPr/>
        </p:nvSpPr>
        <p:spPr>
          <a:xfrm>
            <a:off x="7397679" y="4968037"/>
            <a:ext cx="3590127" cy="646331"/>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Sorting and handling of data using the Python scripts.</a:t>
            </a:r>
          </a:p>
        </p:txBody>
      </p:sp>
    </p:spTree>
    <p:extLst>
      <p:ext uri="{BB962C8B-B14F-4D97-AF65-F5344CB8AC3E}">
        <p14:creationId xmlns:p14="http://schemas.microsoft.com/office/powerpoint/2010/main" val="732286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Y" sz="2000" dirty="0" err="1">
                <a:solidFill>
                  <a:schemeClr val="bg1"/>
                </a:solidFill>
                <a:latin typeface="Arial" panose="020B0604020202020204" pitchFamily="34" charset="0"/>
                <a:cs typeface="Arial" panose="020B0604020202020204" pitchFamily="34" charset="0"/>
              </a:rPr>
              <a:t>Clusters</a:t>
            </a:r>
            <a:r>
              <a:rPr lang="es-PY" sz="2000" dirty="0">
                <a:solidFill>
                  <a:schemeClr val="bg1"/>
                </a:solidFill>
                <a:latin typeface="Arial" panose="020B0604020202020204" pitchFamily="34" charset="0"/>
                <a:cs typeface="Arial" panose="020B0604020202020204" pitchFamily="34" charset="0"/>
              </a:rPr>
              <a:t> </a:t>
            </a:r>
            <a:r>
              <a:rPr lang="es-PY" sz="2000" dirty="0" err="1">
                <a:solidFill>
                  <a:schemeClr val="bg1"/>
                </a:solidFill>
                <a:latin typeface="Arial" panose="020B0604020202020204" pitchFamily="34" charset="0"/>
                <a:cs typeface="Arial" panose="020B0604020202020204" pitchFamily="34" charset="0"/>
              </a:rPr>
              <a:t>of</a:t>
            </a:r>
            <a:r>
              <a:rPr lang="es-PY" sz="2000" dirty="0">
                <a:solidFill>
                  <a:schemeClr val="bg1"/>
                </a:solidFill>
                <a:latin typeface="Arial" panose="020B0604020202020204" pitchFamily="34" charset="0"/>
                <a:cs typeface="Arial" panose="020B0604020202020204" pitchFamily="34" charset="0"/>
              </a:rPr>
              <a:t> CPUP REB </a:t>
            </a:r>
            <a:r>
              <a:rPr lang="es-PY" sz="2000" dirty="0" err="1">
                <a:solidFill>
                  <a:schemeClr val="bg1"/>
                </a:solidFill>
                <a:latin typeface="Arial" panose="020B0604020202020204" pitchFamily="34" charset="0"/>
                <a:cs typeface="Arial" panose="020B0604020202020204" pitchFamily="34" charset="0"/>
              </a:rPr>
              <a:t>bulletin</a:t>
            </a:r>
            <a:r>
              <a:rPr lang="es-PY" sz="2000" dirty="0">
                <a:solidFill>
                  <a:schemeClr val="bg1"/>
                </a:solidFill>
                <a:latin typeface="Arial" panose="020B0604020202020204" pitchFamily="34" charset="0"/>
                <a:cs typeface="Arial" panose="020B0604020202020204" pitchFamily="34" charset="0"/>
              </a:rPr>
              <a:t> and Shadow </a:t>
            </a:r>
            <a:r>
              <a:rPr lang="es-PY" sz="2000" dirty="0" err="1">
                <a:solidFill>
                  <a:schemeClr val="bg1"/>
                </a:solidFill>
                <a:latin typeface="Arial" panose="020B0604020202020204" pitchFamily="34" charset="0"/>
                <a:cs typeface="Arial" panose="020B0604020202020204" pitchFamily="34" charset="0"/>
              </a:rPr>
              <a:t>zones</a:t>
            </a:r>
            <a:endParaRPr lang="en-AT" sz="20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P2.3-816</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8629CE67-3802-47D9-ADE3-89FE88F27749}"/>
              </a:ext>
            </a:extLst>
          </p:cNvPr>
          <p:cNvPicPr>
            <a:picLocks noChangeAspect="1"/>
          </p:cNvPicPr>
          <p:nvPr/>
        </p:nvPicPr>
        <p:blipFill>
          <a:blip r:embed="rId2"/>
          <a:stretch>
            <a:fillRect/>
          </a:stretch>
        </p:blipFill>
        <p:spPr>
          <a:xfrm>
            <a:off x="246887" y="1417030"/>
            <a:ext cx="6889465" cy="3511586"/>
          </a:xfrm>
          <a:prstGeom prst="rect">
            <a:avLst/>
          </a:prstGeom>
        </p:spPr>
      </p:pic>
      <p:pic>
        <p:nvPicPr>
          <p:cNvPr id="9" name="Imagen 8">
            <a:extLst>
              <a:ext uri="{FF2B5EF4-FFF2-40B4-BE49-F238E27FC236}">
                <a16:creationId xmlns:a16="http://schemas.microsoft.com/office/drawing/2014/main" id="{DA575C8B-E9BF-4763-B49D-C3CCD6F38630}"/>
              </a:ext>
            </a:extLst>
          </p:cNvPr>
          <p:cNvPicPr>
            <a:picLocks noChangeAspect="1"/>
          </p:cNvPicPr>
          <p:nvPr/>
        </p:nvPicPr>
        <p:blipFill>
          <a:blip r:embed="rId3"/>
          <a:stretch>
            <a:fillRect/>
          </a:stretch>
        </p:blipFill>
        <p:spPr>
          <a:xfrm>
            <a:off x="5096800" y="5334591"/>
            <a:ext cx="1721817" cy="1257079"/>
          </a:xfrm>
          <a:prstGeom prst="rect">
            <a:avLst/>
          </a:prstGeom>
        </p:spPr>
      </p:pic>
      <p:pic>
        <p:nvPicPr>
          <p:cNvPr id="11" name="Imagen 10" descr="Gráfico, Gráfico de barras&#10;&#10;Descripción generada automáticamente">
            <a:extLst>
              <a:ext uri="{FF2B5EF4-FFF2-40B4-BE49-F238E27FC236}">
                <a16:creationId xmlns:a16="http://schemas.microsoft.com/office/drawing/2014/main" id="{8CF4269D-7F6B-47A1-B2CD-53A7B85E6C15}"/>
              </a:ext>
            </a:extLst>
          </p:cNvPr>
          <p:cNvPicPr>
            <a:picLocks noChangeAspect="1"/>
          </p:cNvPicPr>
          <p:nvPr/>
        </p:nvPicPr>
        <p:blipFill>
          <a:blip r:embed="rId4"/>
          <a:stretch>
            <a:fillRect/>
          </a:stretch>
        </p:blipFill>
        <p:spPr>
          <a:xfrm>
            <a:off x="246887" y="5440970"/>
            <a:ext cx="4378029" cy="1300820"/>
          </a:xfrm>
          <a:prstGeom prst="rect">
            <a:avLst/>
          </a:prstGeom>
        </p:spPr>
      </p:pic>
      <p:pic>
        <p:nvPicPr>
          <p:cNvPr id="10" name="Imagen 9" descr="Texto, Logotipo&#10;&#10;Descripción generada automáticamente con confianza media">
            <a:extLst>
              <a:ext uri="{FF2B5EF4-FFF2-40B4-BE49-F238E27FC236}">
                <a16:creationId xmlns:a16="http://schemas.microsoft.com/office/drawing/2014/main" id="{E8E1F89C-03A6-4C23-AC94-FDAB4517D0DA}"/>
              </a:ext>
            </a:extLst>
          </p:cNvPr>
          <p:cNvPicPr>
            <a:picLocks noChangeAspect="1"/>
          </p:cNvPicPr>
          <p:nvPr/>
        </p:nvPicPr>
        <p:blipFill>
          <a:blip r:embed="rId5"/>
          <a:stretch>
            <a:fillRect/>
          </a:stretch>
        </p:blipFill>
        <p:spPr>
          <a:xfrm>
            <a:off x="11103778" y="126930"/>
            <a:ext cx="957543" cy="970060"/>
          </a:xfrm>
          <a:prstGeom prst="rect">
            <a:avLst/>
          </a:prstGeom>
        </p:spPr>
      </p:pic>
      <p:pic>
        <p:nvPicPr>
          <p:cNvPr id="8" name="Imagen 7">
            <a:extLst>
              <a:ext uri="{FF2B5EF4-FFF2-40B4-BE49-F238E27FC236}">
                <a16:creationId xmlns:a16="http://schemas.microsoft.com/office/drawing/2014/main" id="{3C6F5363-6733-47FC-9F6A-974E23153709}"/>
              </a:ext>
            </a:extLst>
          </p:cNvPr>
          <p:cNvPicPr>
            <a:picLocks noChangeAspect="1"/>
          </p:cNvPicPr>
          <p:nvPr/>
        </p:nvPicPr>
        <p:blipFill rotWithShape="1">
          <a:blip r:embed="rId6"/>
          <a:srcRect l="20498" t="14019" r="3692" b="20096"/>
          <a:stretch/>
        </p:blipFill>
        <p:spPr>
          <a:xfrm>
            <a:off x="3843660" y="1277318"/>
            <a:ext cx="6876156" cy="3421330"/>
          </a:xfrm>
          <a:prstGeom prst="rect">
            <a:avLst/>
          </a:prstGeom>
        </p:spPr>
      </p:pic>
      <p:sp>
        <p:nvSpPr>
          <p:cNvPr id="13" name="CuadroTexto 12">
            <a:extLst>
              <a:ext uri="{FF2B5EF4-FFF2-40B4-BE49-F238E27FC236}">
                <a16:creationId xmlns:a16="http://schemas.microsoft.com/office/drawing/2014/main" id="{5675193A-07BA-4582-A998-A948A4A86243}"/>
              </a:ext>
            </a:extLst>
          </p:cNvPr>
          <p:cNvSpPr txBox="1"/>
          <p:nvPr/>
        </p:nvSpPr>
        <p:spPr>
          <a:xfrm>
            <a:off x="4910796" y="4643724"/>
            <a:ext cx="4451112" cy="646331"/>
          </a:xfrm>
          <a:prstGeom prst="rect">
            <a:avLst/>
          </a:prstGeom>
          <a:noFill/>
        </p:spPr>
        <p:txBody>
          <a:bodyPr wrap="square" rtlCol="0">
            <a:spAutoFit/>
          </a:bodyPr>
          <a:lstStyle/>
          <a:p>
            <a:pPr algn="ctr"/>
            <a:r>
              <a:rPr lang="es-PY" dirty="0">
                <a:latin typeface="Arial" panose="020B0604020202020204" pitchFamily="34" charset="0"/>
                <a:cs typeface="Arial" panose="020B0604020202020204" pitchFamily="34" charset="0"/>
              </a:rPr>
              <a:t>CPUP </a:t>
            </a:r>
            <a:r>
              <a:rPr lang="es-PY" dirty="0" err="1">
                <a:latin typeface="Arial" panose="020B0604020202020204" pitchFamily="34" charset="0"/>
                <a:cs typeface="Arial" panose="020B0604020202020204" pitchFamily="34" charset="0"/>
              </a:rPr>
              <a:t>detections</a:t>
            </a:r>
            <a:r>
              <a:rPr lang="es-PY" dirty="0">
                <a:latin typeface="Arial" panose="020B0604020202020204" pitchFamily="34" charset="0"/>
                <a:cs typeface="Arial" panose="020B0604020202020204" pitchFamily="34" charset="0"/>
              </a:rPr>
              <a:t> (</a:t>
            </a:r>
            <a:r>
              <a:rPr lang="es-PY" dirty="0" err="1">
                <a:latin typeface="Arial" panose="020B0604020202020204" pitchFamily="34" charset="0"/>
                <a:cs typeface="Arial" panose="020B0604020202020204" pitchFamily="34" charset="0"/>
              </a:rPr>
              <a:t>yellow</a:t>
            </a:r>
            <a:r>
              <a:rPr lang="es-PY" dirty="0">
                <a:latin typeface="Arial" panose="020B0604020202020204" pitchFamily="34" charset="0"/>
                <a:cs typeface="Arial" panose="020B0604020202020204" pitchFamily="34" charset="0"/>
              </a:rPr>
              <a:t>) and </a:t>
            </a:r>
            <a:r>
              <a:rPr lang="es-PY" dirty="0" err="1">
                <a:latin typeface="Arial" panose="020B0604020202020204" pitchFamily="34" charset="0"/>
                <a:cs typeface="Arial" panose="020B0604020202020204" pitchFamily="34" charset="0"/>
              </a:rPr>
              <a:t>all</a:t>
            </a:r>
            <a:r>
              <a:rPr lang="es-PY" dirty="0">
                <a:latin typeface="Arial" panose="020B0604020202020204" pitchFamily="34" charset="0"/>
                <a:cs typeface="Arial" panose="020B0604020202020204" pitchFamily="34" charset="0"/>
              </a:rPr>
              <a:t> IMS </a:t>
            </a:r>
            <a:r>
              <a:rPr lang="es-PY" dirty="0" err="1">
                <a:latin typeface="Arial" panose="020B0604020202020204" pitchFamily="34" charset="0"/>
                <a:cs typeface="Arial" panose="020B0604020202020204" pitchFamily="34" charset="0"/>
              </a:rPr>
              <a:t>stations</a:t>
            </a:r>
            <a:r>
              <a:rPr lang="es-PY" dirty="0">
                <a:latin typeface="Arial" panose="020B0604020202020204" pitchFamily="34" charset="0"/>
                <a:cs typeface="Arial" panose="020B0604020202020204" pitchFamily="34" charset="0"/>
              </a:rPr>
              <a:t> </a:t>
            </a:r>
            <a:r>
              <a:rPr lang="es-PY" dirty="0" err="1">
                <a:latin typeface="Arial" panose="020B0604020202020204" pitchFamily="34" charset="0"/>
                <a:cs typeface="Arial" panose="020B0604020202020204" pitchFamily="34" charset="0"/>
              </a:rPr>
              <a:t>detection</a:t>
            </a:r>
            <a:r>
              <a:rPr lang="es-PY" dirty="0">
                <a:latin typeface="Arial" panose="020B0604020202020204" pitchFamily="34" charset="0"/>
                <a:cs typeface="Arial" panose="020B0604020202020204" pitchFamily="34" charset="0"/>
              </a:rPr>
              <a:t> (</a:t>
            </a:r>
            <a:r>
              <a:rPr lang="es-PY" dirty="0" err="1">
                <a:latin typeface="Arial" panose="020B0604020202020204" pitchFamily="34" charset="0"/>
                <a:cs typeface="Arial" panose="020B0604020202020204" pitchFamily="34" charset="0"/>
              </a:rPr>
              <a:t>black</a:t>
            </a:r>
            <a:r>
              <a:rPr lang="es-PY"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cxnSp>
        <p:nvCxnSpPr>
          <p:cNvPr id="7" name="Conector recto de flecha 6">
            <a:extLst>
              <a:ext uri="{FF2B5EF4-FFF2-40B4-BE49-F238E27FC236}">
                <a16:creationId xmlns:a16="http://schemas.microsoft.com/office/drawing/2014/main" id="{605A3917-63BC-4D11-942A-5509FCE59DB7}"/>
              </a:ext>
            </a:extLst>
          </p:cNvPr>
          <p:cNvCxnSpPr>
            <a:cxnSpLocks/>
          </p:cNvCxnSpPr>
          <p:nvPr/>
        </p:nvCxnSpPr>
        <p:spPr>
          <a:xfrm flipV="1">
            <a:off x="1655064" y="3511296"/>
            <a:ext cx="1728216" cy="1187352"/>
          </a:xfrm>
          <a:prstGeom prst="straightConnector1">
            <a:avLst/>
          </a:prstGeom>
          <a:ln w="38100">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5" name="CuadroTexto 14">
            <a:extLst>
              <a:ext uri="{FF2B5EF4-FFF2-40B4-BE49-F238E27FC236}">
                <a16:creationId xmlns:a16="http://schemas.microsoft.com/office/drawing/2014/main" id="{069339A7-F1F7-4D31-8F5D-8B69627AB8E7}"/>
              </a:ext>
            </a:extLst>
          </p:cNvPr>
          <p:cNvSpPr txBox="1"/>
          <p:nvPr/>
        </p:nvSpPr>
        <p:spPr>
          <a:xfrm>
            <a:off x="941832" y="4784683"/>
            <a:ext cx="1060704" cy="400110"/>
          </a:xfrm>
          <a:prstGeom prst="rect">
            <a:avLst/>
          </a:prstGeom>
          <a:noFill/>
        </p:spPr>
        <p:txBody>
          <a:bodyPr wrap="square" rtlCol="0">
            <a:spAutoFit/>
          </a:bodyPr>
          <a:lstStyle/>
          <a:p>
            <a:r>
              <a:rPr lang="es-PY" sz="2000" dirty="0" err="1">
                <a:latin typeface="Arial" panose="020B0604020202020204" pitchFamily="34" charset="0"/>
                <a:cs typeface="Arial" panose="020B0604020202020204" pitchFamily="34" charset="0"/>
              </a:rPr>
              <a:t>Noise</a:t>
            </a:r>
            <a:endParaRPr lang="en-US" sz="2000" dirty="0">
              <a:latin typeface="Arial" panose="020B0604020202020204" pitchFamily="34" charset="0"/>
              <a:cs typeface="Arial" panose="020B0604020202020204" pitchFamily="34" charset="0"/>
            </a:endParaRPr>
          </a:p>
        </p:txBody>
      </p:sp>
      <p:cxnSp>
        <p:nvCxnSpPr>
          <p:cNvPr id="19" name="Conector recto de flecha 18">
            <a:extLst>
              <a:ext uri="{FF2B5EF4-FFF2-40B4-BE49-F238E27FC236}">
                <a16:creationId xmlns:a16="http://schemas.microsoft.com/office/drawing/2014/main" id="{F411BF18-4B50-406A-AF35-A0F11C3F0463}"/>
              </a:ext>
            </a:extLst>
          </p:cNvPr>
          <p:cNvCxnSpPr>
            <a:cxnSpLocks/>
          </p:cNvCxnSpPr>
          <p:nvPr/>
        </p:nvCxnSpPr>
        <p:spPr>
          <a:xfrm flipV="1">
            <a:off x="1472184" y="3730752"/>
            <a:ext cx="112374" cy="967896"/>
          </a:xfrm>
          <a:prstGeom prst="straightConnector1">
            <a:avLst/>
          </a:prstGeom>
          <a:ln w="38100">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6" name="Elipse 25">
            <a:extLst>
              <a:ext uri="{FF2B5EF4-FFF2-40B4-BE49-F238E27FC236}">
                <a16:creationId xmlns:a16="http://schemas.microsoft.com/office/drawing/2014/main" id="{250E40E1-E8E6-4545-BDC0-F25A5D3D0E8B}"/>
              </a:ext>
            </a:extLst>
          </p:cNvPr>
          <p:cNvSpPr/>
          <p:nvPr/>
        </p:nvSpPr>
        <p:spPr>
          <a:xfrm>
            <a:off x="7136352" y="1407596"/>
            <a:ext cx="1001808" cy="53978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Elipse 26">
            <a:extLst>
              <a:ext uri="{FF2B5EF4-FFF2-40B4-BE49-F238E27FC236}">
                <a16:creationId xmlns:a16="http://schemas.microsoft.com/office/drawing/2014/main" id="{7110353B-061B-4E94-9B22-C0049782115C}"/>
              </a:ext>
            </a:extLst>
          </p:cNvPr>
          <p:cNvSpPr/>
          <p:nvPr/>
        </p:nvSpPr>
        <p:spPr>
          <a:xfrm>
            <a:off x="8063436" y="2609028"/>
            <a:ext cx="641652" cy="53978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Conector recto de flecha 28">
            <a:extLst>
              <a:ext uri="{FF2B5EF4-FFF2-40B4-BE49-F238E27FC236}">
                <a16:creationId xmlns:a16="http://schemas.microsoft.com/office/drawing/2014/main" id="{05D93EB0-A218-468F-B646-1C65551889B3}"/>
              </a:ext>
            </a:extLst>
          </p:cNvPr>
          <p:cNvCxnSpPr>
            <a:cxnSpLocks/>
          </p:cNvCxnSpPr>
          <p:nvPr/>
        </p:nvCxnSpPr>
        <p:spPr>
          <a:xfrm flipV="1">
            <a:off x="8544529" y="3833823"/>
            <a:ext cx="416591" cy="27785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ector recto de flecha 31">
            <a:extLst>
              <a:ext uri="{FF2B5EF4-FFF2-40B4-BE49-F238E27FC236}">
                <a16:creationId xmlns:a16="http://schemas.microsoft.com/office/drawing/2014/main" id="{5872DE29-2C8E-4164-8B06-F4968B2C2B65}"/>
              </a:ext>
            </a:extLst>
          </p:cNvPr>
          <p:cNvCxnSpPr>
            <a:cxnSpLocks/>
          </p:cNvCxnSpPr>
          <p:nvPr/>
        </p:nvCxnSpPr>
        <p:spPr>
          <a:xfrm flipV="1">
            <a:off x="9712452" y="3689164"/>
            <a:ext cx="0" cy="60382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ector recto de flecha 35">
            <a:extLst>
              <a:ext uri="{FF2B5EF4-FFF2-40B4-BE49-F238E27FC236}">
                <a16:creationId xmlns:a16="http://schemas.microsoft.com/office/drawing/2014/main" id="{3A5FBBE0-4D81-4E3B-99A5-84A66539D8B4}"/>
              </a:ext>
            </a:extLst>
          </p:cNvPr>
          <p:cNvCxnSpPr>
            <a:cxnSpLocks/>
          </p:cNvCxnSpPr>
          <p:nvPr/>
        </p:nvCxnSpPr>
        <p:spPr>
          <a:xfrm flipH="1" flipV="1">
            <a:off x="5651683" y="1744472"/>
            <a:ext cx="444317" cy="4058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ector recto de flecha 37">
            <a:extLst>
              <a:ext uri="{FF2B5EF4-FFF2-40B4-BE49-F238E27FC236}">
                <a16:creationId xmlns:a16="http://schemas.microsoft.com/office/drawing/2014/main" id="{86DE77B9-2FED-4412-BB18-EDF5A502C460}"/>
              </a:ext>
            </a:extLst>
          </p:cNvPr>
          <p:cNvCxnSpPr>
            <a:cxnSpLocks/>
          </p:cNvCxnSpPr>
          <p:nvPr/>
        </p:nvCxnSpPr>
        <p:spPr>
          <a:xfrm flipV="1">
            <a:off x="8527784" y="1510632"/>
            <a:ext cx="543064" cy="23384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0" name="CuadroTexto 39">
            <a:extLst>
              <a:ext uri="{FF2B5EF4-FFF2-40B4-BE49-F238E27FC236}">
                <a16:creationId xmlns:a16="http://schemas.microsoft.com/office/drawing/2014/main" id="{85539174-F1B1-4AF6-B03B-569CBB929B34}"/>
              </a:ext>
            </a:extLst>
          </p:cNvPr>
          <p:cNvSpPr txBox="1"/>
          <p:nvPr/>
        </p:nvSpPr>
        <p:spPr>
          <a:xfrm>
            <a:off x="4690873" y="4584365"/>
            <a:ext cx="5131415" cy="369332"/>
          </a:xfrm>
          <a:prstGeom prst="rect">
            <a:avLst/>
          </a:prstGeom>
          <a:noFill/>
        </p:spPr>
        <p:txBody>
          <a:bodyPr wrap="square" rtlCol="0">
            <a:spAutoFit/>
          </a:bodyPr>
          <a:lstStyle/>
          <a:p>
            <a:r>
              <a:rPr lang="es-PY" dirty="0" err="1">
                <a:latin typeface="Arial" panose="020B0604020202020204" pitchFamily="34" charset="0"/>
                <a:cs typeface="Arial" panose="020B0604020202020204" pitchFamily="34" charset="0"/>
              </a:rPr>
              <a:t>Those</a:t>
            </a:r>
            <a:r>
              <a:rPr lang="es-PY" dirty="0">
                <a:latin typeface="Arial" panose="020B0604020202020204" pitchFamily="34" charset="0"/>
                <a:cs typeface="Arial" panose="020B0604020202020204" pitchFamily="34" charset="0"/>
              </a:rPr>
              <a:t> are </a:t>
            </a:r>
            <a:r>
              <a:rPr lang="es-PY" dirty="0" err="1">
                <a:latin typeface="Arial" panose="020B0604020202020204" pitchFamily="34" charset="0"/>
                <a:cs typeface="Arial" panose="020B0604020202020204" pitchFamily="34" charset="0"/>
              </a:rPr>
              <a:t>events</a:t>
            </a:r>
            <a:r>
              <a:rPr lang="es-PY" dirty="0">
                <a:latin typeface="Arial" panose="020B0604020202020204" pitchFamily="34" charset="0"/>
                <a:cs typeface="Arial" panose="020B0604020202020204" pitchFamily="34" charset="0"/>
              </a:rPr>
              <a:t> no </a:t>
            </a:r>
            <a:r>
              <a:rPr lang="es-PY" dirty="0" err="1">
                <a:latin typeface="Arial" panose="020B0604020202020204" pitchFamily="34" charset="0"/>
                <a:cs typeface="Arial" panose="020B0604020202020204" pitchFamily="34" charset="0"/>
              </a:rPr>
              <a:t>recorded</a:t>
            </a:r>
            <a:r>
              <a:rPr lang="es-PY" dirty="0">
                <a:latin typeface="Arial" panose="020B0604020202020204" pitchFamily="34" charset="0"/>
                <a:cs typeface="Arial" panose="020B0604020202020204" pitchFamily="34" charset="0"/>
              </a:rPr>
              <a:t> </a:t>
            </a:r>
            <a:r>
              <a:rPr lang="es-PY" dirty="0" err="1">
                <a:latin typeface="Arial" panose="020B0604020202020204" pitchFamily="34" charset="0"/>
                <a:cs typeface="Arial" panose="020B0604020202020204" pitchFamily="34" charset="0"/>
              </a:rPr>
              <a:t>by</a:t>
            </a:r>
            <a:r>
              <a:rPr lang="es-PY" dirty="0">
                <a:latin typeface="Arial" panose="020B0604020202020204" pitchFamily="34" charset="0"/>
                <a:cs typeface="Arial" panose="020B0604020202020204" pitchFamily="34" charset="0"/>
              </a:rPr>
              <a:t> CPUP </a:t>
            </a:r>
            <a:r>
              <a:rPr lang="es-PY" dirty="0" err="1">
                <a:latin typeface="Arial" panose="020B0604020202020204" pitchFamily="34" charset="0"/>
                <a:cs typeface="Arial" panose="020B0604020202020204" pitchFamily="34" charset="0"/>
              </a:rPr>
              <a:t>station</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844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par>
                                <p:cTn id="40" presetID="10" presetClass="entr" presetSubtype="0" fill="hold"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par>
                                <p:cTn id="49" presetID="10" presetClass="entr" presetSubtype="0" fill="hold" nodeType="with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500"/>
                                        <p:tgtEl>
                                          <p:spTgt spid="38"/>
                                        </p:tgtEl>
                                      </p:cBhvr>
                                    </p:animEffect>
                                  </p:childTnLst>
                                </p:cTn>
                              </p:par>
                              <p:par>
                                <p:cTn id="52" presetID="10" presetClass="entr" presetSubtype="0" fill="hold" nodeType="with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fade">
                                      <p:cBhvr>
                                        <p:cTn id="54" dur="500"/>
                                        <p:tgtEl>
                                          <p:spTgt spid="3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fade">
                                      <p:cBhvr>
                                        <p:cTn id="5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26" grpId="0" animBg="1"/>
      <p:bldP spid="27" grpId="0" animBg="1"/>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085246"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Y" sz="2000" dirty="0" err="1">
                <a:solidFill>
                  <a:schemeClr val="bg1"/>
                </a:solidFill>
                <a:latin typeface="Arial" panose="020B0604020202020204" pitchFamily="34" charset="0"/>
                <a:cs typeface="Arial" panose="020B0604020202020204" pitchFamily="34" charset="0"/>
              </a:rPr>
              <a:t>Statistical</a:t>
            </a:r>
            <a:r>
              <a:rPr lang="es-PY" sz="2000" dirty="0">
                <a:solidFill>
                  <a:schemeClr val="bg1"/>
                </a:solidFill>
                <a:latin typeface="Arial" panose="020B0604020202020204" pitchFamily="34" charset="0"/>
                <a:cs typeface="Arial" panose="020B0604020202020204" pitchFamily="34" charset="0"/>
              </a:rPr>
              <a:t> </a:t>
            </a:r>
            <a:r>
              <a:rPr lang="es-PY" sz="2000" dirty="0" err="1">
                <a:solidFill>
                  <a:schemeClr val="bg1"/>
                </a:solidFill>
                <a:latin typeface="Arial" panose="020B0604020202020204" pitchFamily="34" charset="0"/>
                <a:cs typeface="Arial" panose="020B0604020202020204" pitchFamily="34" charset="0"/>
              </a:rPr>
              <a:t>reports</a:t>
            </a:r>
            <a:endParaRPr lang="en-AT" sz="20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P2.3-816</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10" name="Imagen 9" descr="Texto, Logotipo&#10;&#10;Descripción generada automáticamente con confianza media">
            <a:extLst>
              <a:ext uri="{FF2B5EF4-FFF2-40B4-BE49-F238E27FC236}">
                <a16:creationId xmlns:a16="http://schemas.microsoft.com/office/drawing/2014/main" id="{E8E1F89C-03A6-4C23-AC94-FDAB4517D0DA}"/>
              </a:ext>
            </a:extLst>
          </p:cNvPr>
          <p:cNvPicPr>
            <a:picLocks noChangeAspect="1"/>
          </p:cNvPicPr>
          <p:nvPr/>
        </p:nvPicPr>
        <p:blipFill>
          <a:blip r:embed="rId2"/>
          <a:stretch>
            <a:fillRect/>
          </a:stretch>
        </p:blipFill>
        <p:spPr>
          <a:xfrm>
            <a:off x="11103778" y="126930"/>
            <a:ext cx="957543" cy="970060"/>
          </a:xfrm>
          <a:prstGeom prst="rect">
            <a:avLst/>
          </a:prstGeom>
        </p:spPr>
      </p:pic>
      <p:sp>
        <p:nvSpPr>
          <p:cNvPr id="14" name="CuadroTexto 13">
            <a:extLst>
              <a:ext uri="{FF2B5EF4-FFF2-40B4-BE49-F238E27FC236}">
                <a16:creationId xmlns:a16="http://schemas.microsoft.com/office/drawing/2014/main" id="{AC8FFD8D-3A34-44D5-A3B4-C2695D2779D1}"/>
              </a:ext>
            </a:extLst>
          </p:cNvPr>
          <p:cNvSpPr txBox="1"/>
          <p:nvPr/>
        </p:nvSpPr>
        <p:spPr>
          <a:xfrm>
            <a:off x="4303776" y="4800600"/>
            <a:ext cx="3584448" cy="369332"/>
          </a:xfrm>
          <a:prstGeom prst="rect">
            <a:avLst/>
          </a:prstGeom>
          <a:noFill/>
        </p:spPr>
        <p:txBody>
          <a:bodyPr wrap="square" rtlCol="0">
            <a:spAutoFit/>
          </a:bodyPr>
          <a:lstStyle/>
          <a:p>
            <a:endParaRPr lang="en-US" dirty="0"/>
          </a:p>
        </p:txBody>
      </p:sp>
      <p:pic>
        <p:nvPicPr>
          <p:cNvPr id="17" name="Imagen 16" descr="Gráfico&#10;&#10;Descripción generada automáticamente">
            <a:extLst>
              <a:ext uri="{FF2B5EF4-FFF2-40B4-BE49-F238E27FC236}">
                <a16:creationId xmlns:a16="http://schemas.microsoft.com/office/drawing/2014/main" id="{BD3773D5-525F-4130-BE65-A41C1FDC3A0B}"/>
              </a:ext>
            </a:extLst>
          </p:cNvPr>
          <p:cNvPicPr>
            <a:picLocks noChangeAspect="1"/>
          </p:cNvPicPr>
          <p:nvPr/>
        </p:nvPicPr>
        <p:blipFill>
          <a:blip r:embed="rId3"/>
          <a:stretch>
            <a:fillRect/>
          </a:stretch>
        </p:blipFill>
        <p:spPr>
          <a:xfrm>
            <a:off x="960008" y="1503289"/>
            <a:ext cx="9107197" cy="2642616"/>
          </a:xfrm>
          <a:prstGeom prst="rect">
            <a:avLst/>
          </a:prstGeom>
        </p:spPr>
      </p:pic>
      <p:pic>
        <p:nvPicPr>
          <p:cNvPr id="28" name="Imagen 27" descr="Imagen que contiene Gráfico&#10;&#10;Descripción generada automáticamente">
            <a:extLst>
              <a:ext uri="{FF2B5EF4-FFF2-40B4-BE49-F238E27FC236}">
                <a16:creationId xmlns:a16="http://schemas.microsoft.com/office/drawing/2014/main" id="{A2670A3E-CF91-4799-8E50-FFEA3FB2A463}"/>
              </a:ext>
            </a:extLst>
          </p:cNvPr>
          <p:cNvPicPr>
            <a:picLocks noChangeAspect="1"/>
          </p:cNvPicPr>
          <p:nvPr/>
        </p:nvPicPr>
        <p:blipFill>
          <a:blip r:embed="rId4"/>
          <a:stretch>
            <a:fillRect/>
          </a:stretch>
        </p:blipFill>
        <p:spPr>
          <a:xfrm>
            <a:off x="960007" y="4131757"/>
            <a:ext cx="9107197" cy="2642616"/>
          </a:xfrm>
          <a:prstGeom prst="rect">
            <a:avLst/>
          </a:prstGeom>
        </p:spPr>
      </p:pic>
      <p:pic>
        <p:nvPicPr>
          <p:cNvPr id="34" name="Imagen 33" descr="Gráfico, Gráfico de líneas&#10;&#10;Descripción generada automáticamente">
            <a:extLst>
              <a:ext uri="{FF2B5EF4-FFF2-40B4-BE49-F238E27FC236}">
                <a16:creationId xmlns:a16="http://schemas.microsoft.com/office/drawing/2014/main" id="{C822F8E5-5E3B-4F71-A193-AEC09AEA412E}"/>
              </a:ext>
            </a:extLst>
          </p:cNvPr>
          <p:cNvPicPr>
            <a:picLocks noChangeAspect="1"/>
          </p:cNvPicPr>
          <p:nvPr/>
        </p:nvPicPr>
        <p:blipFill>
          <a:blip r:embed="rId5"/>
          <a:stretch>
            <a:fillRect/>
          </a:stretch>
        </p:blipFill>
        <p:spPr>
          <a:xfrm>
            <a:off x="960007" y="1625402"/>
            <a:ext cx="9146747" cy="2654092"/>
          </a:xfrm>
          <a:prstGeom prst="rect">
            <a:avLst/>
          </a:prstGeom>
        </p:spPr>
      </p:pic>
      <p:pic>
        <p:nvPicPr>
          <p:cNvPr id="31" name="Imagen 30" descr="Gráfico&#10;&#10;Descripción generada automáticamente">
            <a:extLst>
              <a:ext uri="{FF2B5EF4-FFF2-40B4-BE49-F238E27FC236}">
                <a16:creationId xmlns:a16="http://schemas.microsoft.com/office/drawing/2014/main" id="{09972B10-EB82-4948-9668-C624B5BD92E5}"/>
              </a:ext>
            </a:extLst>
          </p:cNvPr>
          <p:cNvPicPr>
            <a:picLocks noChangeAspect="1"/>
          </p:cNvPicPr>
          <p:nvPr/>
        </p:nvPicPr>
        <p:blipFill>
          <a:blip r:embed="rId6"/>
          <a:stretch>
            <a:fillRect/>
          </a:stretch>
        </p:blipFill>
        <p:spPr>
          <a:xfrm>
            <a:off x="960007" y="4019057"/>
            <a:ext cx="9146748" cy="2654092"/>
          </a:xfrm>
          <a:prstGeom prst="rect">
            <a:avLst/>
          </a:prstGeom>
        </p:spPr>
      </p:pic>
    </p:spTree>
    <p:extLst>
      <p:ext uri="{BB962C8B-B14F-4D97-AF65-F5344CB8AC3E}">
        <p14:creationId xmlns:p14="http://schemas.microsoft.com/office/powerpoint/2010/main" val="2420801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par>
                                <p:cTn id="16" presetID="10" presetClass="entr" presetSubtype="0" fill="hold"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085246" y="257186"/>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Y" sz="2000" dirty="0" err="1">
                <a:solidFill>
                  <a:schemeClr val="bg1"/>
                </a:solidFill>
                <a:latin typeface="Arial" panose="020B0604020202020204" pitchFamily="34" charset="0"/>
                <a:cs typeface="Arial" panose="020B0604020202020204" pitchFamily="34" charset="0"/>
              </a:rPr>
              <a:t>Statistical</a:t>
            </a:r>
            <a:r>
              <a:rPr lang="es-PY" sz="2000" dirty="0">
                <a:solidFill>
                  <a:schemeClr val="bg1"/>
                </a:solidFill>
                <a:latin typeface="Arial" panose="020B0604020202020204" pitchFamily="34" charset="0"/>
                <a:cs typeface="Arial" panose="020B0604020202020204" pitchFamily="34" charset="0"/>
              </a:rPr>
              <a:t> </a:t>
            </a:r>
            <a:r>
              <a:rPr lang="es-PY" sz="2000" dirty="0" err="1">
                <a:solidFill>
                  <a:schemeClr val="bg1"/>
                </a:solidFill>
                <a:latin typeface="Arial" panose="020B0604020202020204" pitchFamily="34" charset="0"/>
                <a:cs typeface="Arial" panose="020B0604020202020204" pitchFamily="34" charset="0"/>
              </a:rPr>
              <a:t>reports</a:t>
            </a:r>
            <a:endParaRPr lang="en-AT" sz="20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P2.3-816</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10" name="Imagen 9" descr="Texto, Logotipo&#10;&#10;Descripción generada automáticamente con confianza media">
            <a:extLst>
              <a:ext uri="{FF2B5EF4-FFF2-40B4-BE49-F238E27FC236}">
                <a16:creationId xmlns:a16="http://schemas.microsoft.com/office/drawing/2014/main" id="{E8E1F89C-03A6-4C23-AC94-FDAB4517D0DA}"/>
              </a:ext>
            </a:extLst>
          </p:cNvPr>
          <p:cNvPicPr>
            <a:picLocks noChangeAspect="1"/>
          </p:cNvPicPr>
          <p:nvPr/>
        </p:nvPicPr>
        <p:blipFill>
          <a:blip r:embed="rId2"/>
          <a:stretch>
            <a:fillRect/>
          </a:stretch>
        </p:blipFill>
        <p:spPr>
          <a:xfrm>
            <a:off x="11103778" y="126930"/>
            <a:ext cx="957543" cy="970060"/>
          </a:xfrm>
          <a:prstGeom prst="rect">
            <a:avLst/>
          </a:prstGeom>
        </p:spPr>
      </p:pic>
      <p:sp>
        <p:nvSpPr>
          <p:cNvPr id="14" name="CuadroTexto 13">
            <a:extLst>
              <a:ext uri="{FF2B5EF4-FFF2-40B4-BE49-F238E27FC236}">
                <a16:creationId xmlns:a16="http://schemas.microsoft.com/office/drawing/2014/main" id="{AC8FFD8D-3A34-44D5-A3B4-C2695D2779D1}"/>
              </a:ext>
            </a:extLst>
          </p:cNvPr>
          <p:cNvSpPr txBox="1"/>
          <p:nvPr/>
        </p:nvSpPr>
        <p:spPr>
          <a:xfrm>
            <a:off x="4303776" y="4800600"/>
            <a:ext cx="3584448" cy="369332"/>
          </a:xfrm>
          <a:prstGeom prst="rect">
            <a:avLst/>
          </a:prstGeom>
          <a:noFill/>
        </p:spPr>
        <p:txBody>
          <a:bodyPr wrap="square" rtlCol="0">
            <a:spAutoFit/>
          </a:bodyPr>
          <a:lstStyle/>
          <a:p>
            <a:endParaRPr lang="en-US" dirty="0"/>
          </a:p>
        </p:txBody>
      </p:sp>
      <p:pic>
        <p:nvPicPr>
          <p:cNvPr id="4" name="Imagen 3" descr="Gráfico, Histograma&#10;&#10;Descripción generada automáticamente">
            <a:extLst>
              <a:ext uri="{FF2B5EF4-FFF2-40B4-BE49-F238E27FC236}">
                <a16:creationId xmlns:a16="http://schemas.microsoft.com/office/drawing/2014/main" id="{47B02F23-F923-4AAE-A900-C6FF413798B9}"/>
              </a:ext>
            </a:extLst>
          </p:cNvPr>
          <p:cNvPicPr>
            <a:picLocks noChangeAspect="1"/>
          </p:cNvPicPr>
          <p:nvPr/>
        </p:nvPicPr>
        <p:blipFill>
          <a:blip r:embed="rId3"/>
          <a:stretch>
            <a:fillRect/>
          </a:stretch>
        </p:blipFill>
        <p:spPr>
          <a:xfrm>
            <a:off x="874485" y="1327972"/>
            <a:ext cx="9344215" cy="2711391"/>
          </a:xfrm>
          <a:prstGeom prst="rect">
            <a:avLst/>
          </a:prstGeom>
        </p:spPr>
      </p:pic>
      <p:pic>
        <p:nvPicPr>
          <p:cNvPr id="8" name="Imagen 7" descr="Gráfico, Histograma&#10;&#10;Descripción generada automáticamente">
            <a:extLst>
              <a:ext uri="{FF2B5EF4-FFF2-40B4-BE49-F238E27FC236}">
                <a16:creationId xmlns:a16="http://schemas.microsoft.com/office/drawing/2014/main" id="{1BE105A7-22CE-4E48-B91D-1B3157924088}"/>
              </a:ext>
            </a:extLst>
          </p:cNvPr>
          <p:cNvPicPr>
            <a:picLocks noChangeAspect="1"/>
          </p:cNvPicPr>
          <p:nvPr/>
        </p:nvPicPr>
        <p:blipFill>
          <a:blip r:embed="rId4"/>
          <a:stretch>
            <a:fillRect/>
          </a:stretch>
        </p:blipFill>
        <p:spPr>
          <a:xfrm>
            <a:off x="874485" y="4146609"/>
            <a:ext cx="9344216" cy="2711391"/>
          </a:xfrm>
          <a:prstGeom prst="rect">
            <a:avLst/>
          </a:prstGeom>
        </p:spPr>
      </p:pic>
    </p:spTree>
    <p:extLst>
      <p:ext uri="{BB962C8B-B14F-4D97-AF65-F5344CB8AC3E}">
        <p14:creationId xmlns:p14="http://schemas.microsoft.com/office/powerpoint/2010/main" val="3413734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Y" sz="2000" dirty="0" err="1">
                <a:solidFill>
                  <a:schemeClr val="bg1"/>
                </a:solidFill>
                <a:latin typeface="Arial" panose="020B0604020202020204" pitchFamily="34" charset="0"/>
                <a:cs typeface="Arial" panose="020B0604020202020204" pitchFamily="34" charset="0"/>
              </a:rPr>
              <a:t>Conclusion</a:t>
            </a:r>
            <a:endParaRPr lang="en-AT" sz="20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A8C265B7-8CC9-C945-6901-364B5B6546C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P2.3-816</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24821806-AD21-A1E2-97F0-06948A5B57C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8" name="Imagen 7" descr="Texto, Logotipo&#10;&#10;Descripción generada automáticamente con confianza media">
            <a:extLst>
              <a:ext uri="{FF2B5EF4-FFF2-40B4-BE49-F238E27FC236}">
                <a16:creationId xmlns:a16="http://schemas.microsoft.com/office/drawing/2014/main" id="{FB8AE18A-F766-4B6D-968E-D7B8E8C0D78C}"/>
              </a:ext>
            </a:extLst>
          </p:cNvPr>
          <p:cNvPicPr>
            <a:picLocks noChangeAspect="1"/>
          </p:cNvPicPr>
          <p:nvPr/>
        </p:nvPicPr>
        <p:blipFill>
          <a:blip r:embed="rId2"/>
          <a:stretch>
            <a:fillRect/>
          </a:stretch>
        </p:blipFill>
        <p:spPr>
          <a:xfrm>
            <a:off x="11103778" y="126930"/>
            <a:ext cx="957543" cy="970060"/>
          </a:xfrm>
          <a:prstGeom prst="rect">
            <a:avLst/>
          </a:prstGeom>
        </p:spPr>
      </p:pic>
      <p:sp>
        <p:nvSpPr>
          <p:cNvPr id="3" name="CuadroTexto 2">
            <a:extLst>
              <a:ext uri="{FF2B5EF4-FFF2-40B4-BE49-F238E27FC236}">
                <a16:creationId xmlns:a16="http://schemas.microsoft.com/office/drawing/2014/main" id="{713F5C5C-FDA8-43B9-BC08-A0C42E24B2C1}"/>
              </a:ext>
            </a:extLst>
          </p:cNvPr>
          <p:cNvSpPr txBox="1"/>
          <p:nvPr/>
        </p:nvSpPr>
        <p:spPr>
          <a:xfrm>
            <a:off x="886968" y="2322576"/>
            <a:ext cx="9043416" cy="1200329"/>
          </a:xfrm>
          <a:prstGeom prst="rect">
            <a:avLst/>
          </a:prstGeom>
          <a:noFill/>
        </p:spPr>
        <p:txBody>
          <a:bodyPr wrap="square" rtlCol="0">
            <a:spAutoFit/>
          </a:bodyPr>
          <a:lstStyle/>
          <a:p>
            <a:r>
              <a:rPr lang="en-US" sz="1800" dirty="0">
                <a:latin typeface="Arial" panose="020B0604020202020204" pitchFamily="34" charset="0"/>
                <a:cs typeface="Arial" panose="020B0604020202020204" pitchFamily="34" charset="0"/>
              </a:rPr>
              <a:t>The seismic zones can be clearly observed using spatial statistics tool from the ArcGIS Pro “DBSCAN”</a:t>
            </a:r>
            <a:r>
              <a:rPr lang="en-US" dirty="0">
                <a:latin typeface="Arial" panose="020B0604020202020204" pitchFamily="34" charset="0"/>
                <a:cs typeface="Arial" panose="020B0604020202020204" pitchFamily="34" charset="0"/>
              </a:rPr>
              <a:t>(ML algorithm) as well as the seismic zones were not covered by CPUP bulletin. Also, the difference of 0.5 in the mean values of magnitudes can be observed, as well as the values of the minimum and maximum.</a:t>
            </a:r>
          </a:p>
        </p:txBody>
      </p:sp>
    </p:spTree>
    <p:extLst>
      <p:ext uri="{BB962C8B-B14F-4D97-AF65-F5344CB8AC3E}">
        <p14:creationId xmlns:p14="http://schemas.microsoft.com/office/powerpoint/2010/main" val="63220530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7062</TotalTime>
  <Words>532</Words>
  <Application>Microsoft Office PowerPoint</Application>
  <PresentationFormat>Panorámica</PresentationFormat>
  <Paragraphs>44</Paragraphs>
  <Slides>8</Slides>
  <Notes>0</Notes>
  <HiddenSlides>0</HiddenSlides>
  <MMClips>0</MMClips>
  <ScaleCrop>false</ScaleCrop>
  <HeadingPairs>
    <vt:vector size="6" baseType="variant">
      <vt:variant>
        <vt:lpstr>Fuentes usadas</vt:lpstr>
      </vt:variant>
      <vt:variant>
        <vt:i4>3</vt:i4>
      </vt:variant>
      <vt:variant>
        <vt:lpstr>Tema</vt:lpstr>
      </vt:variant>
      <vt:variant>
        <vt:i4>2</vt:i4>
      </vt:variant>
      <vt:variant>
        <vt:lpstr>Títulos de diapositiva</vt:lpstr>
      </vt:variant>
      <vt:variant>
        <vt:i4>8</vt:i4>
      </vt:variant>
    </vt:vector>
  </HeadingPairs>
  <TitlesOfParts>
    <vt:vector size="13" baseType="lpstr">
      <vt:lpstr>Arial</vt:lpstr>
      <vt:lpstr>Calibri</vt:lpstr>
      <vt:lpstr>Calibri Light</vt:lpstr>
      <vt:lpstr>Custom Design</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alcides caballero</cp:lastModifiedBy>
  <cp:revision>67</cp:revision>
  <dcterms:created xsi:type="dcterms:W3CDTF">2023-04-18T13:25:54Z</dcterms:created>
  <dcterms:modified xsi:type="dcterms:W3CDTF">2023-06-10T19:37:12Z</dcterms:modified>
</cp:coreProperties>
</file>