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152" d="100"/>
          <a:sy n="152" d="100"/>
        </p:scale>
        <p:origin x="95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66BC7-11DF-4D3B-86DF-D18C0EE5EBE9}" type="datetimeFigureOut">
              <a:rPr lang="en-US" smtClean="0"/>
              <a:t>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D590B-E2E1-4495-9347-652EE5B44A85}" type="slidenum">
              <a:rPr lang="en-US" smtClean="0"/>
              <a:t>‹#›</a:t>
            </a:fld>
            <a:endParaRPr lang="en-US"/>
          </a:p>
        </p:txBody>
      </p:sp>
    </p:spTree>
    <p:extLst>
      <p:ext uri="{BB962C8B-B14F-4D97-AF65-F5344CB8AC3E}">
        <p14:creationId xmlns:p14="http://schemas.microsoft.com/office/powerpoint/2010/main" val="389537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D590B-E2E1-4495-9347-652EE5B44A85}" type="slidenum">
              <a:rPr lang="en-US" smtClean="0"/>
              <a:t>1</a:t>
            </a:fld>
            <a:endParaRPr lang="en-US"/>
          </a:p>
        </p:txBody>
      </p:sp>
    </p:spTree>
    <p:extLst>
      <p:ext uri="{BB962C8B-B14F-4D97-AF65-F5344CB8AC3E}">
        <p14:creationId xmlns:p14="http://schemas.microsoft.com/office/powerpoint/2010/main" val="314613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about:blank"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790730" y="829817"/>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1100" b="1" dirty="0">
                <a:solidFill>
                  <a:schemeClr val="bg1"/>
                </a:solidFill>
                <a:latin typeface="Arial" panose="020B0604020202020204" pitchFamily="34" charset="0"/>
                <a:cs typeface="Arial" panose="020B0604020202020204" pitchFamily="34" charset="0"/>
              </a:rPr>
              <a:t>P2.3-410</a:t>
            </a: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26169"/>
            <a:ext cx="8547316" cy="1015663"/>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ParMT – Parallel Software for Shallow Seismic Events Joint Moment Tensor, Depth and Magnitude Determination </a:t>
            </a:r>
            <a:endParaRPr lang="en-AT"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Ivan Kitov</a:t>
            </a:r>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Mikhail Rozhkov</a:t>
            </a:r>
            <a:r>
              <a:rPr lang="en-US" sz="1600" baseline="30000" dirty="0">
                <a:solidFill>
                  <a:schemeClr val="bg1"/>
                </a:solidFill>
                <a:latin typeface="Arial" panose="020B0604020202020204" pitchFamily="34" charset="0"/>
                <a:cs typeface="Arial" panose="020B0604020202020204" pitchFamily="34" charset="0"/>
              </a:rPr>
              <a:t>2</a:t>
            </a:r>
            <a:r>
              <a:rPr lang="en-US" sz="1600" dirty="0">
                <a:solidFill>
                  <a:schemeClr val="bg1"/>
                </a:solidFill>
                <a:latin typeface="Arial" panose="020B0604020202020204" pitchFamily="34" charset="0"/>
                <a:cs typeface="Arial" panose="020B0604020202020204" pitchFamily="34" charset="0"/>
              </a:rPr>
              <a:t>, Jeff Leifer</a:t>
            </a:r>
            <a:r>
              <a:rPr lang="en-US" sz="1600" baseline="30000" dirty="0">
                <a:solidFill>
                  <a:schemeClr val="bg1"/>
                </a:solidFill>
                <a:latin typeface="Arial" panose="020B0604020202020204" pitchFamily="34" charset="0"/>
                <a:cs typeface="Arial" panose="020B0604020202020204" pitchFamily="34" charset="0"/>
              </a:rPr>
              <a:t>2</a:t>
            </a:r>
            <a:r>
              <a:rPr lang="en-US" sz="1600" dirty="0">
                <a:solidFill>
                  <a:schemeClr val="bg1"/>
                </a:solidFill>
                <a:latin typeface="Arial" panose="020B0604020202020204" pitchFamily="34" charset="0"/>
                <a:cs typeface="Arial" panose="020B0604020202020204" pitchFamily="34" charset="0"/>
              </a:rPr>
              <a:t>, Ilya Dricker</a:t>
            </a:r>
            <a:r>
              <a:rPr lang="en-US" sz="1600" baseline="30000" dirty="0">
                <a:solidFill>
                  <a:schemeClr val="bg1"/>
                </a:solidFill>
                <a:latin typeface="Arial" panose="020B0604020202020204" pitchFamily="34" charset="0"/>
                <a:cs typeface="Arial" panose="020B0604020202020204" pitchFamily="34" charset="0"/>
              </a:rPr>
              <a:t>2</a:t>
            </a:r>
          </a:p>
          <a:p>
            <a:pPr algn="ctr"/>
            <a:r>
              <a:rPr lang="en-US" sz="1200" baseline="30000" dirty="0">
                <a:solidFill>
                  <a:schemeClr val="bg1"/>
                </a:solidFill>
                <a:latin typeface="Arial" panose="020B0604020202020204" pitchFamily="34" charset="0"/>
                <a:cs typeface="Arial" panose="020B0604020202020204" pitchFamily="34" charset="0"/>
              </a:rPr>
              <a:t>1</a:t>
            </a:r>
            <a:r>
              <a:rPr lang="en-US" sz="1200" dirty="0">
                <a:solidFill>
                  <a:schemeClr val="bg1"/>
                </a:solidFill>
                <a:latin typeface="Arial" panose="020B0604020202020204" pitchFamily="34" charset="0"/>
                <a:cs typeface="Arial" panose="020B0604020202020204" pitchFamily="34" charset="0"/>
              </a:rPr>
              <a:t> PTS CTBTO, Vienna, Austria;   </a:t>
            </a:r>
            <a:r>
              <a:rPr lang="en-US" sz="1200" baseline="30000" dirty="0">
                <a:solidFill>
                  <a:schemeClr val="bg1"/>
                </a:solidFill>
                <a:latin typeface="Arial" panose="020B0604020202020204" pitchFamily="34" charset="0"/>
                <a:cs typeface="Arial" panose="020B0604020202020204" pitchFamily="34" charset="0"/>
              </a:rPr>
              <a:t>2</a:t>
            </a:r>
            <a:r>
              <a:rPr lang="en-US" sz="1200" dirty="0">
                <a:solidFill>
                  <a:schemeClr val="bg1"/>
                </a:solidFill>
                <a:latin typeface="Arial" panose="020B0604020202020204" pitchFamily="34" charset="0"/>
                <a:cs typeface="Arial" panose="020B0604020202020204" pitchFamily="34" charset="0"/>
              </a:rPr>
              <a:t>Instrumental Software Technologies, Inc., USA</a:t>
            </a:r>
          </a:p>
        </p:txBody>
      </p:sp>
      <p:sp>
        <p:nvSpPr>
          <p:cNvPr id="6" name="TextBox 4">
            <a:extLst>
              <a:ext uri="{FF2B5EF4-FFF2-40B4-BE49-F238E27FC236}">
                <a16:creationId xmlns:a16="http://schemas.microsoft.com/office/drawing/2014/main" id="{63E14D25-5A20-D539-22A4-DD67B1786A2F}"/>
              </a:ext>
            </a:extLst>
          </p:cNvPr>
          <p:cNvSpPr txBox="1"/>
          <p:nvPr/>
        </p:nvSpPr>
        <p:spPr>
          <a:xfrm>
            <a:off x="4161099" y="1158692"/>
            <a:ext cx="5074660" cy="5747727"/>
          </a:xfrm>
          <a:prstGeom prst="rect">
            <a:avLst/>
          </a:prstGeom>
          <a:noFill/>
        </p:spPr>
        <p:txBody>
          <a:bodyPr wrap="square" numCol="1" spcCol="216000"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214313" indent="-214313" algn="just">
              <a:spcAft>
                <a:spcPts val="300"/>
              </a:spcAft>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ParMT (parallel moment tensor)</a:t>
            </a:r>
            <a:r>
              <a:rPr lang="en-US" sz="1400" dirty="0">
                <a:effectLst/>
                <a:latin typeface="Arial" panose="020B0604020202020204" pitchFamily="34" charset="0"/>
                <a:ea typeface="Calibri" panose="020F0502020204030204" pitchFamily="34" charset="0"/>
                <a:cs typeface="Arial" panose="020B0604020202020204" pitchFamily="34" charset="0"/>
              </a:rPr>
              <a:t> is a GUI/scripting tool for shallow seismic event depth determination and source parameters characterization</a:t>
            </a:r>
            <a:r>
              <a:rPr lang="en-US" dirty="0">
                <a:latin typeface="Arial" panose="020B0604020202020204" pitchFamily="34" charset="0"/>
                <a:cs typeface="Arial" panose="020B0604020202020204" pitchFamily="34" charset="0"/>
              </a:rPr>
              <a:t>. </a:t>
            </a:r>
          </a:p>
          <a:p>
            <a:pPr marL="214313" indent="-214313" algn="just">
              <a:spcAft>
                <a:spcPts val="300"/>
              </a:spcAft>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Source properties are estimated via grid search over moment tensors. We follow Tape and Tape (2015) to uniformly discretize the moment tensor space, then determine the optimal moment tensor, magnitude and depth by comparing observed seismograms with synthetic waveforms. </a:t>
            </a:r>
          </a:p>
          <a:p>
            <a:pPr marL="214313" indent="-214313" algn="just">
              <a:spcAft>
                <a:spcPts val="300"/>
              </a:spcAft>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Greens Functions are calculated using libraries modified from Computer Programs in Seismology (Herrmann, 2002) for use in parallel processing.  </a:t>
            </a:r>
            <a:r>
              <a:rPr lang="en-US" i="1" dirty="0">
                <a:latin typeface="Arial" panose="020B0604020202020204" pitchFamily="34" charset="0"/>
                <a:cs typeface="Arial" panose="020B0604020202020204" pitchFamily="34" charset="0"/>
              </a:rPr>
              <a:t>hudson96</a:t>
            </a:r>
            <a:r>
              <a:rPr lang="en-US" dirty="0">
                <a:latin typeface="Arial" panose="020B0604020202020204" pitchFamily="34" charset="0"/>
                <a:cs typeface="Arial" panose="020B0604020202020204" pitchFamily="34" charset="0"/>
              </a:rPr>
              <a:t> program is used for </a:t>
            </a:r>
            <a:r>
              <a:rPr lang="en-US" dirty="0" err="1">
                <a:latin typeface="Arial" panose="020B0604020202020204" pitchFamily="34" charset="0"/>
                <a:cs typeface="Arial" panose="020B0604020202020204" pitchFamily="34" charset="0"/>
              </a:rPr>
              <a:t>teleseismic</a:t>
            </a:r>
            <a:r>
              <a:rPr lang="en-US" dirty="0">
                <a:latin typeface="Arial" panose="020B0604020202020204" pitchFamily="34" charset="0"/>
                <a:cs typeface="Arial" panose="020B0604020202020204" pitchFamily="34" charset="0"/>
              </a:rPr>
              <a:t> body waves synthetics and </a:t>
            </a:r>
            <a:r>
              <a:rPr lang="en-US" i="1" dirty="0">
                <a:latin typeface="Arial" panose="020B0604020202020204" pitchFamily="34" charset="0"/>
                <a:cs typeface="Arial" panose="020B0604020202020204" pitchFamily="34" charset="0"/>
              </a:rPr>
              <a:t>hspec96</a:t>
            </a:r>
            <a:r>
              <a:rPr lang="en-US" dirty="0">
                <a:latin typeface="Arial" panose="020B0604020202020204" pitchFamily="34" charset="0"/>
                <a:cs typeface="Arial" panose="020B0604020202020204" pitchFamily="34" charset="0"/>
              </a:rPr>
              <a:t> (FK-integration) is used for regional surface waves. Millions of synthetic waveforms to be generated within minutes to fully explore the moment tensor search space. </a:t>
            </a:r>
          </a:p>
          <a:p>
            <a:pPr marL="214313" indent="-214313" algn="just">
              <a:spcAft>
                <a:spcPts val="300"/>
              </a:spcAft>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Use of </a:t>
            </a:r>
            <a:r>
              <a:rPr lang="en-US" dirty="0" err="1">
                <a:latin typeface="Arial" panose="020B0604020202020204" pitchFamily="34" charset="0"/>
                <a:cs typeface="Arial" panose="020B0604020202020204" pitchFamily="34" charset="0"/>
              </a:rPr>
              <a:t>InstaSeis</a:t>
            </a:r>
            <a:r>
              <a:rPr lang="en-US" dirty="0">
                <a:latin typeface="Arial" panose="020B0604020202020204" pitchFamily="34" charset="0"/>
                <a:cs typeface="Arial" panose="020B0604020202020204" pitchFamily="34" charset="0"/>
              </a:rPr>
              <a:t> seismograms based on </a:t>
            </a:r>
            <a:r>
              <a:rPr lang="en-US" dirty="0" err="1">
                <a:latin typeface="Arial" panose="020B0604020202020204" pitchFamily="34" charset="0"/>
                <a:cs typeface="Arial" panose="020B0604020202020204" pitchFamily="34" charset="0"/>
              </a:rPr>
              <a:t>AxiSEM</a:t>
            </a:r>
            <a:r>
              <a:rPr lang="en-US" dirty="0">
                <a:latin typeface="Arial" panose="020B0604020202020204" pitchFamily="34" charset="0"/>
                <a:cs typeface="Arial" panose="020B0604020202020204" pitchFamily="34" charset="0"/>
              </a:rPr>
              <a:t> generated Green’s function databases (IRIS’s </a:t>
            </a:r>
            <a:r>
              <a:rPr lang="en-US" dirty="0" err="1">
                <a:latin typeface="Arial" panose="020B0604020202020204" pitchFamily="34" charset="0"/>
                <a:cs typeface="Arial" panose="020B0604020202020204" pitchFamily="34" charset="0"/>
              </a:rPr>
              <a:t>Syngine</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http://ds.iris.edu/ds/products/syngine/</a:t>
            </a:r>
            <a:r>
              <a:rPr lang="en-US" dirty="0">
                <a:latin typeface="Arial" panose="020B0604020202020204" pitchFamily="34" charset="0"/>
                <a:cs typeface="Arial" panose="020B0604020202020204" pitchFamily="34" charset="0"/>
              </a:rPr>
              <a:t>) </a:t>
            </a:r>
          </a:p>
          <a:p>
            <a:pPr marL="214313" indent="-214313" algn="just">
              <a:spcAft>
                <a:spcPts val="300"/>
              </a:spcAft>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Several waveform objective functions can be used. </a:t>
            </a:r>
          </a:p>
          <a:p>
            <a:pPr marL="214313" indent="-214313" algn="just">
              <a:spcAft>
                <a:spcPts val="300"/>
              </a:spcAft>
              <a:buSzPct val="120000"/>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The software solves for the moment tensor for major  types of sources (ISO, DC, CLVD) and source-receiver distances.</a:t>
            </a:r>
          </a:p>
          <a:p>
            <a:pPr marL="214313" indent="-214313" algn="just">
              <a:spcAft>
                <a:spcPts val="300"/>
              </a:spcAft>
              <a:buSzPct val="120000"/>
              <a:buFont typeface="Arial" panose="020B0604020202020204" pitchFamily="34" charset="0"/>
              <a:buChar char="•"/>
            </a:pPr>
            <a:r>
              <a:rPr lang="en-US" sz="1400" dirty="0" err="1">
                <a:effectLst/>
                <a:latin typeface="Arial" panose="020B0604020202020204" pitchFamily="34" charset="0"/>
                <a:ea typeface="Calibri" panose="020F0502020204030204" pitchFamily="34" charset="0"/>
                <a:cs typeface="Arial" panose="020B0604020202020204" pitchFamily="34" charset="0"/>
              </a:rPr>
              <a:t>Teleseismic</a:t>
            </a:r>
            <a:r>
              <a:rPr lang="en-US" sz="1400" dirty="0">
                <a:effectLst/>
                <a:latin typeface="Arial" panose="020B0604020202020204" pitchFamily="34" charset="0"/>
                <a:ea typeface="Calibri" panose="020F0502020204030204" pitchFamily="34" charset="0"/>
                <a:cs typeface="Arial" panose="020B0604020202020204" pitchFamily="34" charset="0"/>
              </a:rPr>
              <a:t> body and regional surface waves are used.</a:t>
            </a:r>
          </a:p>
          <a:p>
            <a:pPr marL="214313" indent="-214313" algn="just">
              <a:spcAft>
                <a:spcPts val="300"/>
              </a:spcAft>
              <a:buSzPct val="120000"/>
              <a:buFont typeface="Arial" panose="020B0604020202020204" pitchFamily="34" charset="0"/>
              <a:buChar char="•"/>
            </a:pPr>
            <a:r>
              <a:rPr lang="en-US" dirty="0">
                <a:latin typeface="Arial" panose="020B0604020202020204" pitchFamily="34" charset="0"/>
                <a:cs typeface="Arial" panose="020B0604020202020204" pitchFamily="34" charset="0"/>
              </a:rPr>
              <a:t>Convenient scripting mechanism for retrieval FDSN and IMS data is supplied.</a:t>
            </a:r>
          </a:p>
        </p:txBody>
      </p:sp>
      <p:pic>
        <p:nvPicPr>
          <p:cNvPr id="8" name="Picture 7">
            <a:extLst>
              <a:ext uri="{FF2B5EF4-FFF2-40B4-BE49-F238E27FC236}">
                <a16:creationId xmlns:a16="http://schemas.microsoft.com/office/drawing/2014/main" id="{F74639D4-1E40-D8F4-91F1-17D72419994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0465" y="4041084"/>
            <a:ext cx="4146365" cy="2383244"/>
          </a:xfrm>
          <a:prstGeom prst="rect">
            <a:avLst/>
          </a:prstGeom>
        </p:spPr>
      </p:pic>
      <p:sp>
        <p:nvSpPr>
          <p:cNvPr id="9" name="TextBox 8">
            <a:extLst>
              <a:ext uri="{FF2B5EF4-FFF2-40B4-BE49-F238E27FC236}">
                <a16:creationId xmlns:a16="http://schemas.microsoft.com/office/drawing/2014/main" id="{57825187-DC6F-9B89-F5D9-B38E914FA81F}"/>
              </a:ext>
            </a:extLst>
          </p:cNvPr>
          <p:cNvSpPr txBox="1"/>
          <p:nvPr/>
        </p:nvSpPr>
        <p:spPr>
          <a:xfrm>
            <a:off x="401608" y="1165282"/>
            <a:ext cx="3674378" cy="2862322"/>
          </a:xfrm>
          <a:prstGeom prst="rect">
            <a:avLst/>
          </a:prstGeom>
          <a:noFill/>
        </p:spPr>
        <p:txBody>
          <a:bodyPr wrap="square" rtlCol="0">
            <a:spAutoFit/>
          </a:body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Source mechanism and event depth are two parameters which may be crucial for the event discrimination task. To introduce them into the PTS commissioning, we have continued development, testing and tuning of ParMT software suite for IDC Expert Technical Analysis and Special Studies.</a:t>
            </a:r>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0862D5C-64C4-4C4D-9E1B-9822794F7B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1006" y="1270930"/>
            <a:ext cx="2880042" cy="2549439"/>
          </a:xfrm>
          <a:prstGeom prst="rect">
            <a:avLst/>
          </a:prstGeom>
          <a:ln w="12700">
            <a:solidFill>
              <a:schemeClr val="tx1">
                <a:alpha val="49000"/>
              </a:schemeClr>
            </a:solidFill>
          </a:ln>
        </p:spPr>
      </p:pic>
      <p:pic>
        <p:nvPicPr>
          <p:cNvPr id="11" name="Picture 10">
            <a:extLst>
              <a:ext uri="{FF2B5EF4-FFF2-40B4-BE49-F238E27FC236}">
                <a16:creationId xmlns:a16="http://schemas.microsoft.com/office/drawing/2014/main" id="{2579C65F-5198-4208-81E5-3677474F1E46}"/>
              </a:ext>
            </a:extLst>
          </p:cNvPr>
          <p:cNvPicPr>
            <a:picLocks noChangeAspect="1"/>
          </p:cNvPicPr>
          <p:nvPr/>
        </p:nvPicPr>
        <p:blipFill rotWithShape="1">
          <a:blip r:embed="rId7"/>
          <a:srcRect l="12598" r="16484"/>
          <a:stretch/>
        </p:blipFill>
        <p:spPr>
          <a:xfrm>
            <a:off x="9279923" y="3887317"/>
            <a:ext cx="1394222" cy="1232260"/>
          </a:xfrm>
          <a:prstGeom prst="rect">
            <a:avLst/>
          </a:prstGeom>
        </p:spPr>
      </p:pic>
      <p:pic>
        <p:nvPicPr>
          <p:cNvPr id="12" name="Picture 11">
            <a:extLst>
              <a:ext uri="{FF2B5EF4-FFF2-40B4-BE49-F238E27FC236}">
                <a16:creationId xmlns:a16="http://schemas.microsoft.com/office/drawing/2014/main" id="{4BB74904-5D49-435E-818F-F40DCC12231C}"/>
              </a:ext>
            </a:extLst>
          </p:cNvPr>
          <p:cNvPicPr>
            <a:picLocks noChangeAspect="1"/>
          </p:cNvPicPr>
          <p:nvPr/>
        </p:nvPicPr>
        <p:blipFill rotWithShape="1">
          <a:blip r:embed="rId8"/>
          <a:srcRect l="13686" r="11970"/>
          <a:stretch/>
        </p:blipFill>
        <p:spPr>
          <a:xfrm>
            <a:off x="10718309" y="3902620"/>
            <a:ext cx="1394222" cy="1247723"/>
          </a:xfrm>
          <a:prstGeom prst="rect">
            <a:avLst/>
          </a:prstGeom>
        </p:spPr>
      </p:pic>
      <p:pic>
        <p:nvPicPr>
          <p:cNvPr id="13" name="Picture 12">
            <a:extLst>
              <a:ext uri="{FF2B5EF4-FFF2-40B4-BE49-F238E27FC236}">
                <a16:creationId xmlns:a16="http://schemas.microsoft.com/office/drawing/2014/main" id="{FCD3DF08-C671-45EA-B963-C65B11F0D87E}"/>
              </a:ext>
            </a:extLst>
          </p:cNvPr>
          <p:cNvPicPr>
            <a:picLocks noChangeAspect="1"/>
          </p:cNvPicPr>
          <p:nvPr/>
        </p:nvPicPr>
        <p:blipFill>
          <a:blip r:embed="rId9"/>
          <a:stretch>
            <a:fillRect/>
          </a:stretch>
        </p:blipFill>
        <p:spPr>
          <a:xfrm>
            <a:off x="9293338" y="5316133"/>
            <a:ext cx="2848197" cy="1424099"/>
          </a:xfrm>
          <a:prstGeom prst="rect">
            <a:avLst/>
          </a:prstGeom>
        </p:spPr>
      </p:pic>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Words>
  <Application>Microsoft Office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Ilya Dricker</cp:lastModifiedBy>
  <cp:revision>27</cp:revision>
  <dcterms:created xsi:type="dcterms:W3CDTF">2023-04-18T13:25:54Z</dcterms:created>
  <dcterms:modified xsi:type="dcterms:W3CDTF">2023-06-10T15:16:16Z</dcterms:modified>
</cp:coreProperties>
</file>