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10" d="100"/>
          <a:sy n="110"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5" name="Footer Placeholder 4">
            <a:extLst>
              <a:ext uri="{FF2B5EF4-FFF2-40B4-BE49-F238E27FC236}">
                <a16:creationId xmlns:a16="http://schemas.microsoft.com/office/drawing/2014/main" xmlns=""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5" name="Footer Placeholder 4">
            <a:extLst>
              <a:ext uri="{FF2B5EF4-FFF2-40B4-BE49-F238E27FC236}">
                <a16:creationId xmlns:a16="http://schemas.microsoft.com/office/drawing/2014/main" xmlns=""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5" name="Footer Placeholder 4">
            <a:extLst>
              <a:ext uri="{FF2B5EF4-FFF2-40B4-BE49-F238E27FC236}">
                <a16:creationId xmlns:a16="http://schemas.microsoft.com/office/drawing/2014/main" xmlns=""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5" name="Footer Placeholder 4">
            <a:extLst>
              <a:ext uri="{FF2B5EF4-FFF2-40B4-BE49-F238E27FC236}">
                <a16:creationId xmlns:a16="http://schemas.microsoft.com/office/drawing/2014/main" xmlns=""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5" name="Footer Placeholder 4">
            <a:extLst>
              <a:ext uri="{FF2B5EF4-FFF2-40B4-BE49-F238E27FC236}">
                <a16:creationId xmlns:a16="http://schemas.microsoft.com/office/drawing/2014/main" xmlns=""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6" name="Footer Placeholder 5">
            <a:extLst>
              <a:ext uri="{FF2B5EF4-FFF2-40B4-BE49-F238E27FC236}">
                <a16:creationId xmlns:a16="http://schemas.microsoft.com/office/drawing/2014/main" xmlns=""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8" name="Footer Placeholder 7">
            <a:extLst>
              <a:ext uri="{FF2B5EF4-FFF2-40B4-BE49-F238E27FC236}">
                <a16:creationId xmlns:a16="http://schemas.microsoft.com/office/drawing/2014/main" xmlns=""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9" name="Slide Number Placeholder 8">
            <a:extLst>
              <a:ext uri="{FF2B5EF4-FFF2-40B4-BE49-F238E27FC236}">
                <a16:creationId xmlns:a16="http://schemas.microsoft.com/office/drawing/2014/main" xmlns=""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4" name="Footer Placeholder 3">
            <a:extLst>
              <a:ext uri="{FF2B5EF4-FFF2-40B4-BE49-F238E27FC236}">
                <a16:creationId xmlns:a16="http://schemas.microsoft.com/office/drawing/2014/main" xmlns=""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5" name="Slide Number Placeholder 4">
            <a:extLst>
              <a:ext uri="{FF2B5EF4-FFF2-40B4-BE49-F238E27FC236}">
                <a16:creationId xmlns:a16="http://schemas.microsoft.com/office/drawing/2014/main" xmlns=""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3" name="Footer Placeholder 2">
            <a:extLst>
              <a:ext uri="{FF2B5EF4-FFF2-40B4-BE49-F238E27FC236}">
                <a16:creationId xmlns:a16="http://schemas.microsoft.com/office/drawing/2014/main" xmlns=""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4" name="Slide Number Placeholder 3">
            <a:extLst>
              <a:ext uri="{FF2B5EF4-FFF2-40B4-BE49-F238E27FC236}">
                <a16:creationId xmlns:a16="http://schemas.microsoft.com/office/drawing/2014/main" xmlns=""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6" name="Footer Placeholder 5">
            <a:extLst>
              <a:ext uri="{FF2B5EF4-FFF2-40B4-BE49-F238E27FC236}">
                <a16:creationId xmlns:a16="http://schemas.microsoft.com/office/drawing/2014/main" xmlns=""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09.06.2023</a:t>
            </a:fld>
            <a:endParaRPr lang="x-none"/>
          </a:p>
        </p:txBody>
      </p:sp>
      <p:sp>
        <p:nvSpPr>
          <p:cNvPr id="6" name="Footer Placeholder 5">
            <a:extLst>
              <a:ext uri="{FF2B5EF4-FFF2-40B4-BE49-F238E27FC236}">
                <a16:creationId xmlns:a16="http://schemas.microsoft.com/office/drawing/2014/main" xmlns=""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xmlns=""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xmlns=""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xmlns=""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xmlns=""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P2.3-199</a:t>
            </a:r>
            <a:endParaRPr lang="x-none" sz="11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5C76C91B-333D-CF33-4FE9-81CDD42E9314}"/>
              </a:ext>
            </a:extLst>
          </p:cNvPr>
          <p:cNvSpPr txBox="1"/>
          <p:nvPr/>
        </p:nvSpPr>
        <p:spPr>
          <a:xfrm>
            <a:off x="2026439" y="48363"/>
            <a:ext cx="8547316" cy="1015663"/>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Seismic events in Central Kazakhstan by data of The National Nuclear Center monitoring network of the Republic of Kazakhstan</a:t>
            </a:r>
            <a:endParaRPr lang="x-none" sz="1600" b="1" dirty="0">
              <a:solidFill>
                <a:schemeClr val="bg1"/>
              </a:solidFill>
              <a:latin typeface="Arial" panose="020B0604020202020204" pitchFamily="34" charset="0"/>
              <a:cs typeface="Arial" panose="020B0604020202020204" pitchFamily="34" charset="0"/>
            </a:endParaRPr>
          </a:p>
          <a:p>
            <a:pPr algn="ctr"/>
            <a:r>
              <a:rPr lang="en-US" sz="1600" dirty="0" err="1">
                <a:solidFill>
                  <a:schemeClr val="bg1"/>
                </a:solidFill>
                <a:latin typeface="Arial" panose="020B0604020202020204" pitchFamily="34" charset="0"/>
                <a:cs typeface="Arial" panose="020B0604020202020204" pitchFamily="34" charset="0"/>
              </a:rPr>
              <a:t>Uzbekov</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Abylay</a:t>
            </a:r>
            <a:r>
              <a:rPr lang="ru-RU" sz="1600" dirty="0">
                <a:solidFill>
                  <a:schemeClr val="bg1"/>
                </a:solidFill>
                <a:latin typeface="Arial" panose="020B0604020202020204" pitchFamily="34" charset="0"/>
                <a:cs typeface="Arial" panose="020B0604020202020204" pitchFamily="34" charset="0"/>
              </a:rPr>
              <a:t>, </a:t>
            </a:r>
            <a:r>
              <a:rPr lang="en-US" sz="1600" dirty="0">
                <a:solidFill>
                  <a:schemeClr val="bg1"/>
                </a:solidFill>
                <a:latin typeface="Arial" panose="020B0604020202020204" pitchFamily="34" charset="0"/>
                <a:cs typeface="Arial" panose="020B0604020202020204" pitchFamily="34" charset="0"/>
              </a:rPr>
              <a:t>Mikhailova Natalya </a:t>
            </a:r>
            <a:endParaRPr lang="x-none" sz="1600" dirty="0">
              <a:solidFill>
                <a:schemeClr val="bg1"/>
              </a:solidFill>
              <a:latin typeface="Arial" panose="020B0604020202020204" pitchFamily="34" charset="0"/>
              <a:cs typeface="Arial" panose="020B0604020202020204" pitchFamily="34" charset="0"/>
            </a:endParaRPr>
          </a:p>
          <a:p>
            <a:pPr algn="ctr"/>
            <a:r>
              <a:rPr lang="en-US" sz="1200" dirty="0" smtClean="0">
                <a:solidFill>
                  <a:schemeClr val="bg1"/>
                </a:solidFill>
                <a:latin typeface="Arial" panose="020B0604020202020204" pitchFamily="34" charset="0"/>
                <a:cs typeface="Arial" panose="020B0604020202020204" pitchFamily="34" charset="0"/>
              </a:rPr>
              <a:t>National </a:t>
            </a:r>
            <a:r>
              <a:rPr lang="en-US" sz="1200" dirty="0">
                <a:solidFill>
                  <a:schemeClr val="bg1"/>
                </a:solidFill>
                <a:latin typeface="Arial" panose="020B0604020202020204" pitchFamily="34" charset="0"/>
                <a:cs typeface="Arial" panose="020B0604020202020204" pitchFamily="34" charset="0"/>
              </a:rPr>
              <a:t>Nuclear Center of the Republic of </a:t>
            </a:r>
            <a:r>
              <a:rPr lang="en-US" sz="1200" dirty="0" smtClean="0">
                <a:solidFill>
                  <a:schemeClr val="bg1"/>
                </a:solidFill>
                <a:latin typeface="Arial" panose="020B0604020202020204" pitchFamily="34" charset="0"/>
                <a:cs typeface="Arial" panose="020B0604020202020204" pitchFamily="34" charset="0"/>
              </a:rPr>
              <a:t>Kazakhstan</a:t>
            </a:r>
            <a:endParaRPr lang="x-none" sz="1200" dirty="0">
              <a:solidFill>
                <a:schemeClr val="bg1"/>
              </a:solidFill>
              <a:latin typeface="Arial" panose="020B0604020202020204" pitchFamily="34" charset="0"/>
              <a:cs typeface="Arial" panose="020B0604020202020204" pitchFamily="34" charset="0"/>
            </a:endParaRPr>
          </a:p>
        </p:txBody>
      </p:sp>
      <p:sp>
        <p:nvSpPr>
          <p:cNvPr id="2" name="Прямоугольник 1">
            <a:extLst>
              <a:ext uri="{FF2B5EF4-FFF2-40B4-BE49-F238E27FC236}">
                <a16:creationId xmlns:a16="http://schemas.microsoft.com/office/drawing/2014/main" xmlns="" id="{42037E86-18C9-42FB-8250-0078383827D9}"/>
              </a:ext>
            </a:extLst>
          </p:cNvPr>
          <p:cNvSpPr/>
          <p:nvPr/>
        </p:nvSpPr>
        <p:spPr>
          <a:xfrm>
            <a:off x="235132" y="1346441"/>
            <a:ext cx="11675315" cy="2031325"/>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In recent decades, different nature events were recorded on this territory by the NNC RK stations network. The major part of events are mining explosions, there are also induced and nature earthquakes.</a:t>
            </a:r>
          </a:p>
          <a:p>
            <a:pPr indent="461963">
              <a:buFont typeface="Arial" panose="020B0604020202020204" pitchFamily="34" charset="0"/>
              <a:buChar char="•"/>
            </a:pPr>
            <a:r>
              <a:rPr lang="en-US" dirty="0" smtClean="0">
                <a:latin typeface="Arial" panose="020B0604020202020204" pitchFamily="34" charset="0"/>
                <a:ea typeface="Calibri" panose="020F0502020204030204" pitchFamily="34" charset="0"/>
                <a:cs typeface="Arial" panose="020B0604020202020204" pitchFamily="34" charset="0"/>
              </a:rPr>
              <a:t>The </a:t>
            </a:r>
            <a:r>
              <a:rPr lang="en-US" dirty="0">
                <a:latin typeface="Arial" panose="020B0604020202020204" pitchFamily="34" charset="0"/>
                <a:ea typeface="Calibri" panose="020F0502020204030204" pitchFamily="34" charset="0"/>
                <a:cs typeface="Arial" panose="020B0604020202020204" pitchFamily="34" charset="0"/>
              </a:rPr>
              <a:t>criteria of natural events appearance at seismically low active region of Central Kazakhstan were studied in view of tectonics and anomalies of geophysical fields.</a:t>
            </a:r>
            <a:endParaRPr lang="ru-RU" dirty="0">
              <a:latin typeface="Arial" panose="020B0604020202020204" pitchFamily="34" charset="0"/>
              <a:ea typeface="Calibri" panose="020F0502020204030204" pitchFamily="34" charset="0"/>
              <a:cs typeface="Arial" panose="020B0604020202020204" pitchFamily="34" charset="0"/>
            </a:endParaRPr>
          </a:p>
          <a:p>
            <a:pPr indent="461963">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The earthquakes focal are confined to deep faults or faults cross nodes, to the places of about-turn stress sign and orientation of geophysical fields anomalies</a:t>
            </a:r>
            <a:r>
              <a:rPr lang="en-US" dirty="0">
                <a:latin typeface="Arial" panose="020B0604020202020204" pitchFamily="34" charset="0"/>
                <a:ea typeface="Calibri" panose="020F0502020204030204" pitchFamily="34" charset="0"/>
                <a:cs typeface="Arial" panose="020B0604020202020204" pitchFamily="34" charset="0"/>
              </a:rPr>
              <a:t>.</a:t>
            </a:r>
          </a:p>
          <a:p>
            <a:pPr lvl="0" indent="461963">
              <a:buFont typeface="Arial" panose="020B0604020202020204" pitchFamily="34" charset="0"/>
              <a:buChar char="•"/>
            </a:pPr>
            <a:r>
              <a:rPr lang="en-US" dirty="0">
                <a:latin typeface="Arial" panose="020B0604020202020204" pitchFamily="34" charset="0"/>
                <a:ea typeface="Calibri" panose="020F0502020204030204" pitchFamily="34" charset="0"/>
                <a:cs typeface="Arial" panose="020B0604020202020204" pitchFamily="34" charset="0"/>
              </a:rPr>
              <a:t>20 mechanisms of earthquakes focal were constructed for Central Kazakhstan. </a:t>
            </a:r>
          </a:p>
        </p:txBody>
      </p:sp>
      <p:sp>
        <p:nvSpPr>
          <p:cNvPr id="5" name="Прямоугольник 4">
            <a:extLst>
              <a:ext uri="{FF2B5EF4-FFF2-40B4-BE49-F238E27FC236}">
                <a16:creationId xmlns:a16="http://schemas.microsoft.com/office/drawing/2014/main" xmlns="" id="{0CD656B2-105C-4DA0-A739-159C1A951F07}"/>
              </a:ext>
            </a:extLst>
          </p:cNvPr>
          <p:cNvSpPr/>
          <p:nvPr/>
        </p:nvSpPr>
        <p:spPr>
          <a:xfrm>
            <a:off x="1944117" y="6039489"/>
            <a:ext cx="8303766" cy="369332"/>
          </a:xfrm>
          <a:prstGeom prst="rect">
            <a:avLst/>
          </a:prstGeom>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a:t>
            </a:r>
            <a:r>
              <a:rPr lang="en-GB" dirty="0" smtClean="0">
                <a:latin typeface="Arial" panose="020B0604020202020204" pitchFamily="34" charset="0"/>
                <a:cs typeface="Arial" panose="020B0604020202020204" pitchFamily="34" charset="0"/>
              </a:rPr>
              <a:t>P2.3. </a:t>
            </a:r>
            <a:endParaRPr lang="en-GB" dirty="0">
              <a:latin typeface="Arial" panose="020B0604020202020204" pitchFamily="34" charset="0"/>
              <a:cs typeface="Arial" panose="020B0604020202020204" pitchFamily="34" charset="0"/>
            </a:endParaRPr>
          </a:p>
        </p:txBody>
      </p:sp>
      <p:pic>
        <p:nvPicPr>
          <p:cNvPr id="7" name="Рисунок 6">
            <a:extLst>
              <a:ext uri="{FF2B5EF4-FFF2-40B4-BE49-F238E27FC236}">
                <a16:creationId xmlns:a16="http://schemas.microsoft.com/office/drawing/2014/main" xmlns="" id="{9525ABC0-2A57-44EE-A831-61D479C70395}"/>
              </a:ext>
            </a:extLst>
          </p:cNvPr>
          <p:cNvPicPr>
            <a:picLocks noChangeAspect="1"/>
          </p:cNvPicPr>
          <p:nvPr/>
        </p:nvPicPr>
        <p:blipFill>
          <a:blip r:embed="rId2"/>
          <a:stretch>
            <a:fillRect/>
          </a:stretch>
        </p:blipFill>
        <p:spPr>
          <a:xfrm>
            <a:off x="6300097" y="3863866"/>
            <a:ext cx="2280269" cy="1450124"/>
          </a:xfrm>
          <a:prstGeom prst="rect">
            <a:avLst/>
          </a:prstGeom>
          <a:ln>
            <a:noFill/>
          </a:ln>
          <a:effectLst>
            <a:outerShdw blurRad="292100" dist="139700" dir="2700000" algn="tl" rotWithShape="0">
              <a:srgbClr val="333333">
                <a:alpha val="65000"/>
              </a:srgbClr>
            </a:outerShdw>
          </a:effectLst>
        </p:spPr>
      </p:pic>
      <p:pic>
        <p:nvPicPr>
          <p:cNvPr id="9" name="Рисунок 8">
            <a:extLst>
              <a:ext uri="{FF2B5EF4-FFF2-40B4-BE49-F238E27FC236}">
                <a16:creationId xmlns:a16="http://schemas.microsoft.com/office/drawing/2014/main" xmlns="" id="{BA550C58-422D-C2E8-E661-26B55156095F}"/>
              </a:ext>
            </a:extLst>
          </p:cNvPr>
          <p:cNvPicPr>
            <a:picLocks noChangeAspect="1"/>
          </p:cNvPicPr>
          <p:nvPr/>
        </p:nvPicPr>
        <p:blipFill>
          <a:blip r:embed="rId3"/>
          <a:stretch>
            <a:fillRect/>
          </a:stretch>
        </p:blipFill>
        <p:spPr>
          <a:xfrm>
            <a:off x="4073025" y="3863866"/>
            <a:ext cx="1652736" cy="16527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2798</TotalTime>
  <Words>151</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ABL</cp:lastModifiedBy>
  <cp:revision>31</cp:revision>
  <dcterms:created xsi:type="dcterms:W3CDTF">2023-04-18T13:25:54Z</dcterms:created>
  <dcterms:modified xsi:type="dcterms:W3CDTF">2023-06-09T05:20:00Z</dcterms:modified>
</cp:coreProperties>
</file>