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7" r:id="rId8"/>
    <p:sldId id="268" r:id="rId9"/>
    <p:sldId id="269" r:id="rId10"/>
    <p:sldId id="270" r:id="rId11"/>
    <p:sldId id="272" r:id="rId12"/>
    <p:sldId id="265" r:id="rId13"/>
    <p:sldId id="273" r:id="rId14"/>
    <p:sldId id="274" r:id="rId15"/>
    <p:sldId id="266" r:id="rId16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7"/>
            <p14:sldId id="268"/>
            <p14:sldId id="269"/>
            <p14:sldId id="270"/>
            <p14:sldId id="272"/>
            <p14:sldId id="265"/>
            <p14:sldId id="273"/>
            <p14:sldId id="27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79"/>
    <p:restoredTop sz="94668"/>
  </p:normalViewPr>
  <p:slideViewPr>
    <p:cSldViewPr snapToGrid="0">
      <p:cViewPr varScale="1">
        <p:scale>
          <a:sx n="149" d="100"/>
          <a:sy n="149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11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11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6.emf"/><Relationship Id="rId7" Type="http://schemas.openxmlformats.org/officeDocument/2006/relationships/image" Target="../media/image3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2.jpeg"/><Relationship Id="rId7" Type="http://schemas.openxmlformats.org/officeDocument/2006/relationships/image" Target="../media/image2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of the P/S Discriminant at Local Distances Using Simulated Waveforms</a:t>
            </a:r>
            <a:endParaRPr lang="en-AT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Pitarka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William R. Walter</a:t>
            </a:r>
            <a:endParaRPr lang="en-A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 Livermore National Laboratory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used high-frequency (0-10Hz) ground motion simulations to emulate the RV/DC experiment in order to investigate the generation and propagation of seismic waves at local distances, and the performance of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P/S source discriminant</a:t>
            </a:r>
            <a:r>
              <a:rPr lang="en-US" sz="500" dirty="0">
                <a:effectLst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numerical experiments were performed using high-performance computing on the LLNL computer clusters and SW4 a highly efficient finite-difference computer program</a:t>
            </a:r>
            <a:endParaRPr lang="en-US" sz="1200" dirty="0">
              <a:latin typeface="+mn-lt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Our simulations suggest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that at local distances the P/S discriminant is mainly affected by the degradation of the radiation  pattern of 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direct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 and S waves due to wave scattering effects in the shallow crust</a:t>
            </a:r>
            <a:endParaRPr lang="en-US" sz="1200" dirty="0">
              <a:latin typeface="+mn-lt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+mn-lt"/>
              </a:rPr>
              <a:t>P/S ratio averaging  over a broad azimuthal range tend to minimize the effects spatial variations of P and S radiation patterns on the P/S.  Consequently spatial averaging might enhance the performance of the local P/S discriminant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383833-2D94-D81B-EB05-C957739FE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1237C-FEFE-766C-32FE-F031FA13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EE1B5A-8654-80A1-D7F9-5F4588A14C96}"/>
              </a:ext>
            </a:extLst>
          </p:cNvPr>
          <p:cNvSpPr txBox="1">
            <a:spLocks/>
          </p:cNvSpPr>
          <p:nvPr/>
        </p:nvSpPr>
        <p:spPr>
          <a:xfrm>
            <a:off x="2085246" y="71388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Variation of Simulated P/S on a Circular Array of Stations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02C3F4-B4C7-150A-9615-15D542CDD22C}"/>
              </a:ext>
            </a:extLst>
          </p:cNvPr>
          <p:cNvGrpSpPr/>
          <p:nvPr/>
        </p:nvGrpSpPr>
        <p:grpSpPr>
          <a:xfrm>
            <a:off x="146558" y="1110410"/>
            <a:ext cx="10149736" cy="5486570"/>
            <a:chOff x="146557" y="167415"/>
            <a:chExt cx="12045443" cy="65113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7D1C22-BA9F-5651-C559-7514AF1399CC}"/>
                </a:ext>
              </a:extLst>
            </p:cNvPr>
            <p:cNvGrpSpPr/>
            <p:nvPr/>
          </p:nvGrpSpPr>
          <p:grpSpPr>
            <a:xfrm>
              <a:off x="146557" y="167415"/>
              <a:ext cx="12045443" cy="5024034"/>
              <a:chOff x="576" y="1156460"/>
              <a:chExt cx="12045443" cy="5024034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DC4DE59-0564-0420-E06D-31E7946A06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2083" y="2908027"/>
                <a:ext cx="3357305" cy="12021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2119A24-36B5-4479-DC1F-3C6752A086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380" t="8265" r="39285" b="62809"/>
              <a:stretch/>
            </p:blipFill>
            <p:spPr>
              <a:xfrm>
                <a:off x="343390" y="4196740"/>
                <a:ext cx="2778610" cy="198375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1DAE171-214F-3C67-1600-921D03ACDE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378" t="8265" r="37192" b="64179"/>
              <a:stretch/>
            </p:blipFill>
            <p:spPr>
              <a:xfrm>
                <a:off x="3227310" y="4196740"/>
                <a:ext cx="2880058" cy="188979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951D84A-2B9C-2CD3-F195-5D046AD920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380" t="8265" r="39285" b="64179"/>
              <a:stretch/>
            </p:blipFill>
            <p:spPr>
              <a:xfrm>
                <a:off x="6173288" y="4197557"/>
                <a:ext cx="2778610" cy="18897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B2E479D-BB70-EF75-6551-ED53F43FE0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378" t="8265" r="37192" b="64179"/>
              <a:stretch/>
            </p:blipFill>
            <p:spPr>
              <a:xfrm>
                <a:off x="9158656" y="4196739"/>
                <a:ext cx="2880058" cy="188979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42C8EC-B5A3-CA12-82FC-2C7CDCE45714}"/>
                  </a:ext>
                </a:extLst>
              </p:cNvPr>
              <p:cNvSpPr txBox="1"/>
              <p:nvPr/>
            </p:nvSpPr>
            <p:spPr>
              <a:xfrm>
                <a:off x="1149923" y="1174562"/>
                <a:ext cx="1658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Array C1 (5 km)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4FE8D3-CB76-A57A-62CA-EEDC707ED942}"/>
                  </a:ext>
                </a:extLst>
              </p:cNvPr>
              <p:cNvSpPr txBox="1"/>
              <p:nvPr/>
            </p:nvSpPr>
            <p:spPr>
              <a:xfrm>
                <a:off x="5299109" y="1156460"/>
                <a:ext cx="1775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Array C2 (10 km)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075367E-BBAE-E409-58D1-DEB27BD8BFD9}"/>
                  </a:ext>
                </a:extLst>
              </p:cNvPr>
              <p:cNvGrpSpPr/>
              <p:nvPr/>
            </p:nvGrpSpPr>
            <p:grpSpPr>
              <a:xfrm>
                <a:off x="8014068" y="1216527"/>
                <a:ext cx="4031951" cy="2521815"/>
                <a:chOff x="8163468" y="1115252"/>
                <a:chExt cx="3454032" cy="2160351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7837E736-5755-F17C-7902-B878603C0AAE}"/>
                    </a:ext>
                  </a:extLst>
                </p:cNvPr>
                <p:cNvGrpSpPr/>
                <p:nvPr/>
              </p:nvGrpSpPr>
              <p:grpSpPr>
                <a:xfrm>
                  <a:off x="8163468" y="1115252"/>
                  <a:ext cx="3454032" cy="2160351"/>
                  <a:chOff x="6671327" y="3737339"/>
                  <a:chExt cx="4795034" cy="2999091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C2E27F5A-21C7-4C69-5BE8-F4116832E3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11811" t="39682" r="20207" b="30270"/>
                  <a:stretch/>
                </p:blipFill>
                <p:spPr>
                  <a:xfrm>
                    <a:off x="6671327" y="3737339"/>
                    <a:ext cx="4795034" cy="2999091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A36F0D02-A1D4-5C59-C59A-51A8E66CDEC0}"/>
                      </a:ext>
                    </a:extLst>
                  </p:cNvPr>
                  <p:cNvSpPr/>
                  <p:nvPr/>
                </p:nvSpPr>
                <p:spPr>
                  <a:xfrm>
                    <a:off x="9221531" y="3977536"/>
                    <a:ext cx="1393520" cy="139352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9547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Triangle 27">
                  <a:extLst>
                    <a:ext uri="{FF2B5EF4-FFF2-40B4-BE49-F238E27FC236}">
                      <a16:creationId xmlns:a16="http://schemas.microsoft.com/office/drawing/2014/main" id="{7E637B78-F530-4C16-6C05-43617FF39718}"/>
                    </a:ext>
                  </a:extLst>
                </p:cNvPr>
                <p:cNvSpPr/>
                <p:nvPr/>
              </p:nvSpPr>
              <p:spPr>
                <a:xfrm>
                  <a:off x="9846382" y="1634418"/>
                  <a:ext cx="88202" cy="7603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riangle 28">
                  <a:extLst>
                    <a:ext uri="{FF2B5EF4-FFF2-40B4-BE49-F238E27FC236}">
                      <a16:creationId xmlns:a16="http://schemas.microsoft.com/office/drawing/2014/main" id="{4AA1CEDF-7CA3-3AE6-1C52-86DC941D030F}"/>
                    </a:ext>
                  </a:extLst>
                </p:cNvPr>
                <p:cNvSpPr/>
                <p:nvPr/>
              </p:nvSpPr>
              <p:spPr>
                <a:xfrm>
                  <a:off x="9892165" y="2015486"/>
                  <a:ext cx="94263" cy="81261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riangle 29">
                  <a:extLst>
                    <a:ext uri="{FF2B5EF4-FFF2-40B4-BE49-F238E27FC236}">
                      <a16:creationId xmlns:a16="http://schemas.microsoft.com/office/drawing/2014/main" id="{25F3848F-E600-2AE9-BA69-69F1233CC9D5}"/>
                    </a:ext>
                  </a:extLst>
                </p:cNvPr>
                <p:cNvSpPr/>
                <p:nvPr/>
              </p:nvSpPr>
              <p:spPr>
                <a:xfrm>
                  <a:off x="10468814" y="2195427"/>
                  <a:ext cx="112283" cy="9679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7BC1BBAC-8752-BF2C-12FC-D79AED4DFC66}"/>
                    </a:ext>
                  </a:extLst>
                </p:cNvPr>
                <p:cNvSpPr/>
                <p:nvPr/>
              </p:nvSpPr>
              <p:spPr>
                <a:xfrm>
                  <a:off x="10851803" y="1691554"/>
                  <a:ext cx="84966" cy="7324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05BB7BA-2238-C4B3-3869-0AC727C9DA6C}"/>
                  </a:ext>
                </a:extLst>
              </p:cNvPr>
              <p:cNvGrpSpPr/>
              <p:nvPr/>
            </p:nvGrpSpPr>
            <p:grpSpPr>
              <a:xfrm>
                <a:off x="576" y="1223196"/>
                <a:ext cx="7936582" cy="3095428"/>
                <a:chOff x="-18764" y="1037101"/>
                <a:chExt cx="7936582" cy="3095428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6DED45CC-CF06-CC36-258E-96D49C1DF9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59229" y="2868689"/>
                  <a:ext cx="3108095" cy="11467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8BEABAFD-6E2F-265F-6445-0C70DAF17D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32347" y="3098262"/>
                  <a:ext cx="867602" cy="103426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50D3EBBA-C9C8-0B61-4C6D-531BF002AB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6672" y="2868689"/>
                  <a:ext cx="1299438" cy="126384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FD97BD58-A2E3-9D70-A62A-50D0F4341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5309" r="3294" b="78018"/>
                <a:stretch/>
              </p:blipFill>
              <p:spPr>
                <a:xfrm>
                  <a:off x="-18764" y="1037101"/>
                  <a:ext cx="7936582" cy="2701241"/>
                </a:xfrm>
                <a:prstGeom prst="rect">
                  <a:avLst/>
                </a:prstGeom>
              </p:spPr>
            </p:pic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EF1B6AA-B6F8-11E4-200C-128BD3F8E769}"/>
                    </a:ext>
                  </a:extLst>
                </p:cNvPr>
                <p:cNvGrpSpPr/>
                <p:nvPr/>
              </p:nvGrpSpPr>
              <p:grpSpPr>
                <a:xfrm>
                  <a:off x="4646088" y="2645940"/>
                  <a:ext cx="2526538" cy="468898"/>
                  <a:chOff x="4646088" y="2645940"/>
                  <a:chExt cx="2526538" cy="468898"/>
                </a:xfrm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E0E2D819-A15B-B7D2-4CE9-25DBCC186D57}"/>
                      </a:ext>
                    </a:extLst>
                  </p:cNvPr>
                  <p:cNvSpPr/>
                  <p:nvPr/>
                </p:nvSpPr>
                <p:spPr>
                  <a:xfrm>
                    <a:off x="4646088" y="2717791"/>
                    <a:ext cx="380471" cy="38047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9547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6235A86E-0E0D-F9D5-6A1F-DEDF3D402812}"/>
                      </a:ext>
                    </a:extLst>
                  </p:cNvPr>
                  <p:cNvSpPr/>
                  <p:nvPr/>
                </p:nvSpPr>
                <p:spPr>
                  <a:xfrm>
                    <a:off x="5797565" y="2645940"/>
                    <a:ext cx="380471" cy="38047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9547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8C0F5CE-3FCE-1EA0-CDD1-CCF2CD2DBC80}"/>
                      </a:ext>
                    </a:extLst>
                  </p:cNvPr>
                  <p:cNvSpPr/>
                  <p:nvPr/>
                </p:nvSpPr>
                <p:spPr>
                  <a:xfrm>
                    <a:off x="6792155" y="2734367"/>
                    <a:ext cx="380471" cy="38047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9547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BC415B-BF5F-2AA7-8571-AEB212BCAE7F}"/>
                </a:ext>
              </a:extLst>
            </p:cNvPr>
            <p:cNvSpPr txBox="1"/>
            <p:nvPr/>
          </p:nvSpPr>
          <p:spPr>
            <a:xfrm>
              <a:off x="806151" y="5692528"/>
              <a:ext cx="11335332" cy="98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Figure 6</a:t>
              </a:r>
              <a:r>
                <a:rPr lang="en-US" sz="1200" dirty="0"/>
                <a:t>. Investigation of the azimuthal variations of the P/S ratio on two circular arrays of stations. Array C1 has a radius of 5 km, and array C2  indicated by the green circle has a 10km radius.</a:t>
              </a:r>
            </a:p>
            <a:p>
              <a:r>
                <a:rPr lang="en-US" sz="1200" dirty="0"/>
                <a:t>Top panels:  P/S ratios computed for the explosion (red dots) and earthquake (black dots). Bottom panels compare the synthetic seismograms at stations where the P/S ratio is very similar for both sources ( stations C.02.02, C.02.11, and C.02.19) and very different at station C.01.15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25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1237C-FEFE-766C-32FE-F031FA13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5B05AE8-DD31-12E1-1C43-6FD89E2AA7E6}"/>
              </a:ext>
            </a:extLst>
          </p:cNvPr>
          <p:cNvSpPr txBox="1">
            <a:spLocks/>
          </p:cNvSpPr>
          <p:nvPr/>
        </p:nvSpPr>
        <p:spPr>
          <a:xfrm>
            <a:off x="1905388" y="16438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Averaging of Simulated P/S in the Frequency Range 0-10Hz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D785D6-B250-06E5-1914-CE39DEBF5382}"/>
              </a:ext>
            </a:extLst>
          </p:cNvPr>
          <p:cNvGrpSpPr/>
          <p:nvPr/>
        </p:nvGrpSpPr>
        <p:grpSpPr>
          <a:xfrm>
            <a:off x="573625" y="1821174"/>
            <a:ext cx="9353271" cy="4592799"/>
            <a:chOff x="225281" y="989816"/>
            <a:chExt cx="10995684" cy="53992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D56984-E1C6-4F76-844B-1F21D9E1EAC6}"/>
                </a:ext>
              </a:extLst>
            </p:cNvPr>
            <p:cNvGrpSpPr/>
            <p:nvPr/>
          </p:nvGrpSpPr>
          <p:grpSpPr>
            <a:xfrm>
              <a:off x="225281" y="989816"/>
              <a:ext cx="10766364" cy="4685039"/>
              <a:chOff x="225281" y="989816"/>
              <a:chExt cx="10766364" cy="468503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93C2980-A9D3-2A77-445E-3F6DF510B9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938" r="44577" b="75479"/>
              <a:stretch/>
            </p:blipFill>
            <p:spPr>
              <a:xfrm>
                <a:off x="225281" y="989816"/>
                <a:ext cx="7086126" cy="4685039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1108C-B402-EB72-8E4E-542FC253DEAC}"/>
                  </a:ext>
                </a:extLst>
              </p:cNvPr>
              <p:cNvSpPr txBox="1"/>
              <p:nvPr/>
            </p:nvSpPr>
            <p:spPr>
              <a:xfrm>
                <a:off x="6976831" y="1552327"/>
                <a:ext cx="4014814" cy="7598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-The average P/S is higher for the explosion source</a:t>
                </a:r>
              </a:p>
              <a:p>
                <a:r>
                  <a:rPr lang="en-US" sz="1200" dirty="0"/>
                  <a:t>-There are several areas where P/S for </a:t>
                </a:r>
                <a:r>
                  <a:rPr lang="en-US" sz="1200" dirty="0" err="1"/>
                  <a:t>Earthq</a:t>
                </a:r>
                <a:r>
                  <a:rPr lang="en-US" sz="1200" dirty="0"/>
                  <a:t>.</a:t>
                </a:r>
              </a:p>
              <a:p>
                <a:r>
                  <a:rPr lang="en-US" sz="1200" dirty="0"/>
                  <a:t>       and </a:t>
                </a:r>
                <a:r>
                  <a:rPr lang="en-US" sz="1200" dirty="0" err="1"/>
                  <a:t>Expl</a:t>
                </a:r>
                <a:r>
                  <a:rPr lang="en-US" sz="1200" dirty="0"/>
                  <a:t>. sources are similar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6DD5BE-DC39-8567-8894-068A100D6280}"/>
                  </a:ext>
                </a:extLst>
              </p:cNvPr>
              <p:cNvSpPr txBox="1"/>
              <p:nvPr/>
            </p:nvSpPr>
            <p:spPr>
              <a:xfrm>
                <a:off x="6976831" y="2730292"/>
                <a:ext cx="4014814" cy="97691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Conclusion:</a:t>
                </a:r>
              </a:p>
              <a:p>
                <a:r>
                  <a:rPr lang="en-US" sz="1200" dirty="0"/>
                  <a:t>Good station coverage and P/S averaging </a:t>
                </a:r>
              </a:p>
              <a:p>
                <a:r>
                  <a:rPr lang="en-US" sz="1200" dirty="0"/>
                  <a:t>improves the performance of P/S discriminant</a:t>
                </a:r>
              </a:p>
              <a:p>
                <a:r>
                  <a:rPr lang="en-US" sz="1200" dirty="0"/>
                  <a:t>at local distances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DB610D-3071-84F8-CA55-3B180F4FFDEA}"/>
                </a:ext>
              </a:extLst>
            </p:cNvPr>
            <p:cNvSpPr txBox="1"/>
            <p:nvPr/>
          </p:nvSpPr>
          <p:spPr>
            <a:xfrm>
              <a:off x="853349" y="5412182"/>
              <a:ext cx="10367616" cy="976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Figure 7.</a:t>
              </a:r>
              <a:r>
                <a:rPr lang="en-US" sz="1200" dirty="0"/>
                <a:t> Effect of spatial averaging of the local P/S ratio for the explosion (red trace) and earthquake (black trace). </a:t>
              </a:r>
            </a:p>
            <a:p>
              <a:r>
                <a:rPr lang="en-US" sz="1200" dirty="0"/>
                <a:t>The colored dots indicate  individual measurements of the P/S at different location over the domain covered by the TV-DC GFM model.</a:t>
              </a:r>
            </a:p>
            <a:p>
              <a:r>
                <a:rPr lang="en-US" sz="1200" dirty="0"/>
                <a:t>The separation between the red and black line at epicentral distances &gt; 6km suggests that station averaging can improve the performance </a:t>
              </a:r>
            </a:p>
            <a:p>
              <a:r>
                <a:rPr lang="en-US" sz="1200" dirty="0"/>
                <a:t>of the local  P/S discriminant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1237C-FEFE-766C-32FE-F031FA13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A9BEC-8B7E-D956-F6B3-8FEC4F3EE0A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B1942-C0E0-6A7E-38A7-16CE95A4EB9A}"/>
              </a:ext>
            </a:extLst>
          </p:cNvPr>
          <p:cNvSpPr txBox="1"/>
          <p:nvPr/>
        </p:nvSpPr>
        <p:spPr>
          <a:xfrm>
            <a:off x="413410" y="2011577"/>
            <a:ext cx="1037640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b="1" i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 panose="020F0502020204030204" pitchFamily="34" charset="0"/>
                <a:cs typeface="Times New Roman"/>
              </a:rPr>
              <a:t>Our simulations suggest</a:t>
            </a:r>
            <a:r>
              <a:rPr lang="en-US" dirty="0">
                <a:effectLst/>
                <a:ea typeface="Calibri" panose="020F0502020204030204" pitchFamily="34" charset="0"/>
                <a:cs typeface="Times New Roman"/>
              </a:rPr>
              <a:t> that at local distances the P/S discriminant is mainly affected by the degradation of the radiation</a:t>
            </a:r>
            <a:r>
              <a:rPr lang="en-US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en-US" dirty="0">
                <a:effectLst/>
                <a:ea typeface="Calibri" panose="020F0502020204030204" pitchFamily="34" charset="0"/>
                <a:cs typeface="Times New Roman"/>
              </a:rPr>
              <a:t> pattern of </a:t>
            </a:r>
            <a:r>
              <a:rPr lang="en-US" dirty="0">
                <a:ea typeface="Calibri" panose="020F0502020204030204" pitchFamily="34" charset="0"/>
                <a:cs typeface="Times New Roman"/>
              </a:rPr>
              <a:t>direct </a:t>
            </a:r>
            <a:r>
              <a:rPr lang="en-US" dirty="0">
                <a:effectLst/>
                <a:ea typeface="Calibri" panose="020F0502020204030204" pitchFamily="34" charset="0"/>
                <a:cs typeface="Times New Roman"/>
              </a:rPr>
              <a:t>P and S waves due to wave scattering effects in the shallow crust.</a:t>
            </a:r>
            <a:r>
              <a:rPr lang="en-US" dirty="0"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342900" indent="-342900">
              <a:buFont typeface="Arial"/>
              <a:buChar char="•"/>
            </a:pPr>
            <a:endParaRPr lang="en-US" dirty="0"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ea typeface="Calibri" panose="020F0502020204030204" pitchFamily="34" charset="0"/>
                <a:cs typeface="Times New Roman"/>
              </a:rPr>
              <a:t>P/S</a:t>
            </a:r>
            <a:r>
              <a:rPr lang="en-US" dirty="0">
                <a:effectLst/>
                <a:ea typeface="Calibri" panose="020F0502020204030204" pitchFamily="34" charset="0"/>
                <a:cs typeface="Times New Roman"/>
              </a:rPr>
              <a:t> averaging over </a:t>
            </a:r>
            <a:r>
              <a:rPr lang="en-US" dirty="0">
                <a:ea typeface="Calibri" panose="020F0502020204030204" pitchFamily="34" charset="0"/>
                <a:cs typeface="Times New Roman"/>
              </a:rPr>
              <a:t>a network of stations with good azimuthal coverage </a:t>
            </a:r>
            <a:r>
              <a:rPr lang="en-US" dirty="0">
                <a:effectLst/>
                <a:ea typeface="Calibri" panose="020F0502020204030204" pitchFamily="34" charset="0"/>
                <a:cs typeface="Times New Roman"/>
              </a:rPr>
              <a:t>improves the overall performance of the discriminant in the considered local distance range</a:t>
            </a:r>
            <a:r>
              <a:rPr lang="en-US" dirty="0">
                <a:ea typeface="Calibri" panose="020F0502020204030204" pitchFamily="34" charset="0"/>
                <a:cs typeface="Times New Roman"/>
              </a:rPr>
              <a:t> 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338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1237C-FEFE-766C-32FE-F031FA13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64EC66-AC42-D7E3-A8E3-D672F491E700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5D40A-615F-F5FC-3482-773C1E1E2603}"/>
              </a:ext>
            </a:extLst>
          </p:cNvPr>
          <p:cNvSpPr txBox="1"/>
          <p:nvPr/>
        </p:nvSpPr>
        <p:spPr>
          <a:xfrm>
            <a:off x="282781" y="2121454"/>
            <a:ext cx="1037640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 i="1" dirty="0"/>
          </a:p>
          <a:p>
            <a:pPr marL="63500" indent="-63500">
              <a:buAutoNum type="arabicPeriod"/>
            </a:pPr>
            <a:r>
              <a:rPr lang="en-US" dirty="0"/>
              <a:t> Hybrid velocity models that combine deterministic and stochastic properties of the underground structure  is  necessary for modeling wave signatures affecting the P/S discriminant.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>
                <a:cs typeface="Arial Rounded MT Bold"/>
              </a:rPr>
              <a:t>2. For shallow RV earthquakes and explosion, regional wave scattering effects degrade the P and S wave radiation patterns causing the seismic P/S discriminant to be less dependent on the source radiation pattern and less effective with distance. 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P/S ratio averaging over a broad azimuthal range tend to minimize the effects  spatial variations of P and S radiation patterns.  Consequently, spatial averaging might enhance the performance of the local P/S discriminant.  </a:t>
            </a:r>
          </a:p>
        </p:txBody>
      </p:sp>
    </p:spTree>
    <p:extLst>
      <p:ext uri="{BB962C8B-B14F-4D97-AF65-F5344CB8AC3E}">
        <p14:creationId xmlns:p14="http://schemas.microsoft.com/office/powerpoint/2010/main" val="175217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225666" y="742181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br>
              <a:rPr lang="en-AT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5332E-5729-8235-4D6C-C9FDD6CB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523AC-20EA-669A-8E4C-EBEEE4E537B5}"/>
              </a:ext>
            </a:extLst>
          </p:cNvPr>
          <p:cNvSpPr txBox="1"/>
          <p:nvPr/>
        </p:nvSpPr>
        <p:spPr>
          <a:xfrm>
            <a:off x="402771" y="1937657"/>
            <a:ext cx="9339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Petersson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N. A., and B.E. </a:t>
            </a:r>
            <a:r>
              <a:rPr lang="en-US" sz="18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Sjogreen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2018). SW4 Users Guide, Version 2.01, Lawrence Livermore National Laboratory, LLNL‐SM‐741439.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Pitarka</a:t>
            </a:r>
            <a:r>
              <a:rPr lang="en-US" sz="18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A., and R. </a:t>
            </a:r>
            <a:r>
              <a:rPr lang="en-US" sz="18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Mellors</a:t>
            </a:r>
            <a:r>
              <a:rPr lang="en-US" sz="18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(2021)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Using Dense Array Waveform Correlations to Build a Velocity Model With Stochastic Variability, </a:t>
            </a:r>
            <a:r>
              <a:rPr lang="en-US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Bull. </a:t>
            </a:r>
            <a:r>
              <a:rPr lang="en-US" sz="18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Seismo</a:t>
            </a:r>
            <a:r>
              <a:rPr lang="en-US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Soc. Am.,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1–21,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10.1785/0120200206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143030-3528-A2D8-8674-F5B42320E11C}"/>
              </a:ext>
            </a:extLst>
          </p:cNvPr>
          <p:cNvSpPr txBox="1">
            <a:spLocks/>
          </p:cNvSpPr>
          <p:nvPr/>
        </p:nvSpPr>
        <p:spPr>
          <a:xfrm>
            <a:off x="531756" y="5831423"/>
            <a:ext cx="10047565" cy="553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+mn-lt"/>
              </a:rPr>
              <a:t>This work was performed under the auspices of the U.S. Department of Energy by Lawrence Livermore National Laboratory Contract DE-AC52-07NA27344. Lawrence Livermore National Security, LLC. LLNL</a:t>
            </a:r>
            <a:r>
              <a:rPr lang="en-US" sz="1100" dirty="0"/>
              <a:t>-PRES-831342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D9D2D-BBDB-9F5F-985E-1B14498C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A74F07-3848-3CB0-95CF-4B443D2D3BB4}"/>
              </a:ext>
            </a:extLst>
          </p:cNvPr>
          <p:cNvSpPr txBox="1"/>
          <p:nvPr/>
        </p:nvSpPr>
        <p:spPr>
          <a:xfrm>
            <a:off x="620485" y="1768572"/>
            <a:ext cx="98064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In this study we investigate the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impact of wave propagation effects on the performance of the P-S ratio local discriminant during the third phase  of the Source Physics Experiment (SPE), the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Rock Valley  Direct Comparison (RV/DC), that is being conducted at the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Nevada National Security Site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SPE RV/DC project addresses the goal of development and testing seismic source discrimination techniques.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During the experiment a chemical explosion will be detonated near the hypocenter of a shallow earthquake.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experiment will provide ground truth data needed for calibrating existing source discrimination techniques and improvements of physics-based computer codes that are used in seismic sources modeling and simulation of source and wave propagation related waveform signatures.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direct waveform comparison on a dense network of seismic sensors will enable the investigation of seismic source signatures and discrimination between explosion and earthquakes sharing the same propagation path.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25D99-FABF-ED06-6A49-BA98B116A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D0454C-4277-068B-703E-435C953EBB12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B6CE9-9DB1-B30D-1E1D-E85AEEE45EC3}"/>
              </a:ext>
            </a:extLst>
          </p:cNvPr>
          <p:cNvSpPr txBox="1"/>
          <p:nvPr/>
        </p:nvSpPr>
        <p:spPr>
          <a:xfrm>
            <a:off x="859974" y="1997839"/>
            <a:ext cx="9354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objective of this study is the investigation of differences in the P/S ratio at local distances for collocated isotropic (explosion) and double-couple (earthquake) point sources using ground motion simulations on a 0-10Hz frequency range. 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simulated waveforms can be used to investigate the implication of structural complexities in spatial variations of the P/S ratio and the potential improvements  of the P/S discriminant through stations averaging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47036-FF81-4C88-2BC7-45D03FA39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A55F46-9125-B76C-D5C9-04A8BEB1433C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D4F02-8F00-B29D-CE76-41B381DF93DE}"/>
              </a:ext>
            </a:extLst>
          </p:cNvPr>
          <p:cNvSpPr txBox="1"/>
          <p:nvPr/>
        </p:nvSpPr>
        <p:spPr>
          <a:xfrm>
            <a:off x="383603" y="1923535"/>
            <a:ext cx="102125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i="1" dirty="0"/>
          </a:p>
          <a:p>
            <a:pPr algn="just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used high-frequency (0-10Hz) ground motion simulations to emulate the RV/DC experiment in order to investigate the generation and propagation of seismic waves at local distances, and the performance of the P/S source discriminant. The numerical experiments were performed using high-performance computing on the LLNL computer clusters and SW4 (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Petersson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Sjogreen,2018) a highly efficient finite-difference computer program that allows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nelastic wave propagation modeling in heterogenous media with surface topography. We used the Geological Framework Model (GFM) a local velocity model developed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for the Rock Valley area which for the purpose of this study we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modified in order to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include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small-scale heterogeneity in the upper 7 km of the crust. The heterogeneity is modeled by  correlated depth-dependent stochastic velocity and density perturbations to the original GFM.  </a:t>
            </a:r>
          </a:p>
          <a:p>
            <a:pPr algn="just"/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13EB6-6CB7-DA74-1164-0A1700CD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2754A7-03EF-D3A5-A77D-77B516F7FD42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Valley Geological Framework Model (GFM)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2AE5F9-0370-EE79-1031-D40E8D43FC52}"/>
              </a:ext>
            </a:extLst>
          </p:cNvPr>
          <p:cNvGrpSpPr/>
          <p:nvPr/>
        </p:nvGrpSpPr>
        <p:grpSpPr>
          <a:xfrm>
            <a:off x="413222" y="1347648"/>
            <a:ext cx="9801295" cy="5166564"/>
            <a:chOff x="202676" y="313983"/>
            <a:chExt cx="11450786" cy="60360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F27F788-2B66-336C-688C-564AC70C0870}"/>
                </a:ext>
              </a:extLst>
            </p:cNvPr>
            <p:cNvGrpSpPr/>
            <p:nvPr/>
          </p:nvGrpSpPr>
          <p:grpSpPr>
            <a:xfrm>
              <a:off x="202676" y="313983"/>
              <a:ext cx="4583265" cy="5885454"/>
              <a:chOff x="96016" y="790069"/>
              <a:chExt cx="4583265" cy="588545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13690D3-B1CF-2B6A-5599-14C4957D9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16" y="2429053"/>
                <a:ext cx="3529690" cy="42464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9C63E66-9F20-F73B-0764-ECFBD7BFAF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92" r="4167" b="26388"/>
              <a:stretch/>
            </p:blipFill>
            <p:spPr>
              <a:xfrm>
                <a:off x="158837" y="790069"/>
                <a:ext cx="3656744" cy="1829233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5FD3F9-C5A3-7DED-3E98-1BB329903455}"/>
                  </a:ext>
                </a:extLst>
              </p:cNvPr>
              <p:cNvSpPr txBox="1"/>
              <p:nvPr/>
            </p:nvSpPr>
            <p:spPr>
              <a:xfrm>
                <a:off x="1478269" y="801281"/>
                <a:ext cx="2227681" cy="215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Rock Valley looking south from Skull mountain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34BCD92-4DCA-C975-6457-D082F25282B7}"/>
                  </a:ext>
                </a:extLst>
              </p:cNvPr>
              <p:cNvSpPr txBox="1"/>
              <p:nvPr/>
            </p:nvSpPr>
            <p:spPr>
              <a:xfrm>
                <a:off x="186256" y="823147"/>
                <a:ext cx="1074707" cy="1986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From: L. Prothro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B3F4456-BB5D-4C17-8037-4065FD70E963}"/>
                  </a:ext>
                </a:extLst>
              </p:cNvPr>
              <p:cNvGrpSpPr/>
              <p:nvPr/>
            </p:nvGrpSpPr>
            <p:grpSpPr>
              <a:xfrm>
                <a:off x="2595050" y="3145486"/>
                <a:ext cx="2084231" cy="2347346"/>
                <a:chOff x="2595050" y="3145486"/>
                <a:chExt cx="2084231" cy="2347346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3F5A7B4-2746-F651-928E-17B194A88641}"/>
                    </a:ext>
                  </a:extLst>
                </p:cNvPr>
                <p:cNvSpPr txBox="1"/>
                <p:nvPr/>
              </p:nvSpPr>
              <p:spPr>
                <a:xfrm>
                  <a:off x="3468028" y="3145486"/>
                  <a:ext cx="1077732" cy="1849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Vp1600m/s, Vs=500m/s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CF14EC6-134D-F564-2B70-08820A5AB9AC}"/>
                    </a:ext>
                  </a:extLst>
                </p:cNvPr>
                <p:cNvSpPr txBox="1"/>
                <p:nvPr/>
              </p:nvSpPr>
              <p:spPr>
                <a:xfrm>
                  <a:off x="3468028" y="3955977"/>
                  <a:ext cx="1125888" cy="1849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err="1"/>
                    <a:t>Vp</a:t>
                  </a:r>
                  <a:r>
                    <a:rPr lang="en-US" sz="1000" dirty="0"/>
                    <a:t>=1800m/s, Vs=900m/s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9445BA1-97BB-E565-37A4-D5AD546CBC30}"/>
                    </a:ext>
                  </a:extLst>
                </p:cNvPr>
                <p:cNvSpPr txBox="1"/>
                <p:nvPr/>
              </p:nvSpPr>
              <p:spPr>
                <a:xfrm>
                  <a:off x="3468028" y="4815808"/>
                  <a:ext cx="1175249" cy="1849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err="1"/>
                    <a:t>Vp</a:t>
                  </a:r>
                  <a:r>
                    <a:rPr lang="en-US" sz="1000" dirty="0"/>
                    <a:t>=2200m/s, Vs=1200m/s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AB22C4F-ECC1-2E6B-22B7-165C9C32EACD}"/>
                    </a:ext>
                  </a:extLst>
                </p:cNvPr>
                <p:cNvSpPr txBox="1"/>
                <p:nvPr/>
              </p:nvSpPr>
              <p:spPr>
                <a:xfrm>
                  <a:off x="3504032" y="5307913"/>
                  <a:ext cx="1175249" cy="1849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err="1"/>
                    <a:t>Vp</a:t>
                  </a:r>
                  <a:r>
                    <a:rPr lang="en-US" sz="1000" dirty="0"/>
                    <a:t>=5000m/s, Vs=2900m/s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9F4F0E3-DC3D-767A-7C11-DFFDFDFC7FDC}"/>
                    </a:ext>
                  </a:extLst>
                </p:cNvPr>
                <p:cNvSpPr txBox="1"/>
                <p:nvPr/>
              </p:nvSpPr>
              <p:spPr>
                <a:xfrm>
                  <a:off x="2595050" y="3276717"/>
                  <a:ext cx="8418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/>
                    <a:t>    </a:t>
                  </a:r>
                  <a:r>
                    <a:rPr lang="en-US" sz="800" b="1" dirty="0"/>
                    <a:t>(+/-200m/s)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354F8F1-C4BE-6823-3F28-979F111AE533}"/>
                    </a:ext>
                  </a:extLst>
                </p:cNvPr>
                <p:cNvSpPr txBox="1"/>
                <p:nvPr/>
              </p:nvSpPr>
              <p:spPr>
                <a:xfrm>
                  <a:off x="2637342" y="4282649"/>
                  <a:ext cx="1144455" cy="365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   </a:t>
                  </a:r>
                  <a:r>
                    <a:rPr lang="en-US" sz="800" b="1" dirty="0"/>
                    <a:t>(+/-600m/s)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EEE8BF8-BDB9-4183-5F54-F55A65E3CC13}"/>
                    </a:ext>
                  </a:extLst>
                </p:cNvPr>
                <p:cNvSpPr txBox="1"/>
                <p:nvPr/>
              </p:nvSpPr>
              <p:spPr>
                <a:xfrm>
                  <a:off x="2637341" y="4949222"/>
                  <a:ext cx="1144455" cy="365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   </a:t>
                  </a:r>
                  <a:r>
                    <a:rPr lang="en-US" sz="800" b="1" dirty="0"/>
                    <a:t>(+/-700m/s)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5BB613-1DB9-AA69-2ED2-0AC86C6AF8C4}"/>
                </a:ext>
              </a:extLst>
            </p:cNvPr>
            <p:cNvGrpSpPr/>
            <p:nvPr/>
          </p:nvGrpSpPr>
          <p:grpSpPr>
            <a:xfrm>
              <a:off x="4679301" y="347061"/>
              <a:ext cx="6974161" cy="4923499"/>
              <a:chOff x="5217839" y="1248659"/>
              <a:chExt cx="6974161" cy="492349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0050C11-A6F2-5A64-C8E1-84F67ABA5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4625" y="1248659"/>
                <a:ext cx="3656744" cy="2433357"/>
              </a:xfrm>
              <a:prstGeom prst="rect">
                <a:avLst/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FCCAAE0-C8AB-E387-0B8B-91A8EEB641B6}"/>
                  </a:ext>
                </a:extLst>
              </p:cNvPr>
              <p:cNvSpPr/>
              <p:nvPr/>
            </p:nvSpPr>
            <p:spPr>
              <a:xfrm>
                <a:off x="5948916" y="1270126"/>
                <a:ext cx="3382670" cy="2022769"/>
              </a:xfrm>
              <a:custGeom>
                <a:avLst/>
                <a:gdLst>
                  <a:gd name="connsiteX0" fmla="*/ 6196012 w 6943725"/>
                  <a:gd name="connsiteY0" fmla="*/ 0 h 3781425"/>
                  <a:gd name="connsiteX1" fmla="*/ 5957887 w 6943725"/>
                  <a:gd name="connsiteY1" fmla="*/ 338137 h 3781425"/>
                  <a:gd name="connsiteX2" fmla="*/ 5786437 w 6943725"/>
                  <a:gd name="connsiteY2" fmla="*/ 557212 h 3781425"/>
                  <a:gd name="connsiteX3" fmla="*/ 5705475 w 6943725"/>
                  <a:gd name="connsiteY3" fmla="*/ 728662 h 3781425"/>
                  <a:gd name="connsiteX4" fmla="*/ 5472112 w 6943725"/>
                  <a:gd name="connsiteY4" fmla="*/ 995362 h 3781425"/>
                  <a:gd name="connsiteX5" fmla="*/ 5319712 w 6943725"/>
                  <a:gd name="connsiteY5" fmla="*/ 1143000 h 3781425"/>
                  <a:gd name="connsiteX6" fmla="*/ 4919662 w 6943725"/>
                  <a:gd name="connsiteY6" fmla="*/ 1219200 h 3781425"/>
                  <a:gd name="connsiteX7" fmla="*/ 4600575 w 6943725"/>
                  <a:gd name="connsiteY7" fmla="*/ 1285875 h 3781425"/>
                  <a:gd name="connsiteX8" fmla="*/ 4248150 w 6943725"/>
                  <a:gd name="connsiteY8" fmla="*/ 1352550 h 3781425"/>
                  <a:gd name="connsiteX9" fmla="*/ 3914775 w 6943725"/>
                  <a:gd name="connsiteY9" fmla="*/ 1519237 h 3781425"/>
                  <a:gd name="connsiteX10" fmla="*/ 3709987 w 6943725"/>
                  <a:gd name="connsiteY10" fmla="*/ 1638300 h 3781425"/>
                  <a:gd name="connsiteX11" fmla="*/ 3414712 w 6943725"/>
                  <a:gd name="connsiteY11" fmla="*/ 1719262 h 3781425"/>
                  <a:gd name="connsiteX12" fmla="*/ 3186112 w 6943725"/>
                  <a:gd name="connsiteY12" fmla="*/ 1824037 h 3781425"/>
                  <a:gd name="connsiteX13" fmla="*/ 2681287 w 6943725"/>
                  <a:gd name="connsiteY13" fmla="*/ 2076450 h 3781425"/>
                  <a:gd name="connsiteX14" fmla="*/ 2386012 w 6943725"/>
                  <a:gd name="connsiteY14" fmla="*/ 2162175 h 3781425"/>
                  <a:gd name="connsiteX15" fmla="*/ 2028825 w 6943725"/>
                  <a:gd name="connsiteY15" fmla="*/ 2247900 h 3781425"/>
                  <a:gd name="connsiteX16" fmla="*/ 1852612 w 6943725"/>
                  <a:gd name="connsiteY16" fmla="*/ 2286000 h 3781425"/>
                  <a:gd name="connsiteX17" fmla="*/ 1743075 w 6943725"/>
                  <a:gd name="connsiteY17" fmla="*/ 2371725 h 3781425"/>
                  <a:gd name="connsiteX18" fmla="*/ 1609725 w 6943725"/>
                  <a:gd name="connsiteY18" fmla="*/ 2490787 h 3781425"/>
                  <a:gd name="connsiteX19" fmla="*/ 1500187 w 6943725"/>
                  <a:gd name="connsiteY19" fmla="*/ 2600325 h 3781425"/>
                  <a:gd name="connsiteX20" fmla="*/ 1309687 w 6943725"/>
                  <a:gd name="connsiteY20" fmla="*/ 2667000 h 3781425"/>
                  <a:gd name="connsiteX21" fmla="*/ 976312 w 6943725"/>
                  <a:gd name="connsiteY21" fmla="*/ 2667000 h 3781425"/>
                  <a:gd name="connsiteX22" fmla="*/ 800100 w 6943725"/>
                  <a:gd name="connsiteY22" fmla="*/ 2647950 h 3781425"/>
                  <a:gd name="connsiteX23" fmla="*/ 495300 w 6943725"/>
                  <a:gd name="connsiteY23" fmla="*/ 2628900 h 3781425"/>
                  <a:gd name="connsiteX24" fmla="*/ 214312 w 6943725"/>
                  <a:gd name="connsiteY24" fmla="*/ 2657475 h 3781425"/>
                  <a:gd name="connsiteX25" fmla="*/ 133350 w 6943725"/>
                  <a:gd name="connsiteY25" fmla="*/ 2667000 h 3781425"/>
                  <a:gd name="connsiteX26" fmla="*/ 19050 w 6943725"/>
                  <a:gd name="connsiteY26" fmla="*/ 2695575 h 3781425"/>
                  <a:gd name="connsiteX27" fmla="*/ 0 w 6943725"/>
                  <a:gd name="connsiteY27" fmla="*/ 3609975 h 3781425"/>
                  <a:gd name="connsiteX28" fmla="*/ 0 w 6943725"/>
                  <a:gd name="connsiteY28" fmla="*/ 3776662 h 3781425"/>
                  <a:gd name="connsiteX29" fmla="*/ 485775 w 6943725"/>
                  <a:gd name="connsiteY29" fmla="*/ 3781425 h 3781425"/>
                  <a:gd name="connsiteX30" fmla="*/ 1009650 w 6943725"/>
                  <a:gd name="connsiteY30" fmla="*/ 3776662 h 3781425"/>
                  <a:gd name="connsiteX31" fmla="*/ 1176337 w 6943725"/>
                  <a:gd name="connsiteY31" fmla="*/ 3733800 h 3781425"/>
                  <a:gd name="connsiteX32" fmla="*/ 1243012 w 6943725"/>
                  <a:gd name="connsiteY32" fmla="*/ 3467100 h 3781425"/>
                  <a:gd name="connsiteX33" fmla="*/ 1323975 w 6943725"/>
                  <a:gd name="connsiteY33" fmla="*/ 3276600 h 3781425"/>
                  <a:gd name="connsiteX34" fmla="*/ 1438275 w 6943725"/>
                  <a:gd name="connsiteY34" fmla="*/ 3195637 h 3781425"/>
                  <a:gd name="connsiteX35" fmla="*/ 1724025 w 6943725"/>
                  <a:gd name="connsiteY35" fmla="*/ 3024187 h 3781425"/>
                  <a:gd name="connsiteX36" fmla="*/ 1947862 w 6943725"/>
                  <a:gd name="connsiteY36" fmla="*/ 2962275 h 3781425"/>
                  <a:gd name="connsiteX37" fmla="*/ 2114550 w 6943725"/>
                  <a:gd name="connsiteY37" fmla="*/ 2938462 h 3781425"/>
                  <a:gd name="connsiteX38" fmla="*/ 2309812 w 6943725"/>
                  <a:gd name="connsiteY38" fmla="*/ 2881312 h 3781425"/>
                  <a:gd name="connsiteX39" fmla="*/ 2547937 w 6943725"/>
                  <a:gd name="connsiteY39" fmla="*/ 2762250 h 3781425"/>
                  <a:gd name="connsiteX40" fmla="*/ 2709862 w 6943725"/>
                  <a:gd name="connsiteY40" fmla="*/ 2695575 h 3781425"/>
                  <a:gd name="connsiteX41" fmla="*/ 2905125 w 6943725"/>
                  <a:gd name="connsiteY41" fmla="*/ 2571750 h 3781425"/>
                  <a:gd name="connsiteX42" fmla="*/ 3143250 w 6943725"/>
                  <a:gd name="connsiteY42" fmla="*/ 2443162 h 3781425"/>
                  <a:gd name="connsiteX43" fmla="*/ 3295650 w 6943725"/>
                  <a:gd name="connsiteY43" fmla="*/ 2347912 h 3781425"/>
                  <a:gd name="connsiteX44" fmla="*/ 3386137 w 6943725"/>
                  <a:gd name="connsiteY44" fmla="*/ 2271712 h 3781425"/>
                  <a:gd name="connsiteX45" fmla="*/ 3638550 w 6943725"/>
                  <a:gd name="connsiteY45" fmla="*/ 2305050 h 3781425"/>
                  <a:gd name="connsiteX46" fmla="*/ 3905250 w 6943725"/>
                  <a:gd name="connsiteY46" fmla="*/ 2419350 h 3781425"/>
                  <a:gd name="connsiteX47" fmla="*/ 4014787 w 6943725"/>
                  <a:gd name="connsiteY47" fmla="*/ 2386012 h 3781425"/>
                  <a:gd name="connsiteX48" fmla="*/ 4133850 w 6943725"/>
                  <a:gd name="connsiteY48" fmla="*/ 2386012 h 3781425"/>
                  <a:gd name="connsiteX49" fmla="*/ 4195762 w 6943725"/>
                  <a:gd name="connsiteY49" fmla="*/ 2319337 h 3781425"/>
                  <a:gd name="connsiteX50" fmla="*/ 4248150 w 6943725"/>
                  <a:gd name="connsiteY50" fmla="*/ 2281237 h 3781425"/>
                  <a:gd name="connsiteX51" fmla="*/ 4371975 w 6943725"/>
                  <a:gd name="connsiteY51" fmla="*/ 2333625 h 3781425"/>
                  <a:gd name="connsiteX52" fmla="*/ 4467225 w 6943725"/>
                  <a:gd name="connsiteY52" fmla="*/ 2390775 h 3781425"/>
                  <a:gd name="connsiteX53" fmla="*/ 4552950 w 6943725"/>
                  <a:gd name="connsiteY53" fmla="*/ 2400300 h 3781425"/>
                  <a:gd name="connsiteX54" fmla="*/ 4681537 w 6943725"/>
                  <a:gd name="connsiteY54" fmla="*/ 2357437 h 3781425"/>
                  <a:gd name="connsiteX55" fmla="*/ 4819650 w 6943725"/>
                  <a:gd name="connsiteY55" fmla="*/ 2305050 h 3781425"/>
                  <a:gd name="connsiteX56" fmla="*/ 4976812 w 6943725"/>
                  <a:gd name="connsiteY56" fmla="*/ 2233612 h 3781425"/>
                  <a:gd name="connsiteX57" fmla="*/ 5129212 w 6943725"/>
                  <a:gd name="connsiteY57" fmla="*/ 2205037 h 3781425"/>
                  <a:gd name="connsiteX58" fmla="*/ 5181600 w 6943725"/>
                  <a:gd name="connsiteY58" fmla="*/ 2152650 h 3781425"/>
                  <a:gd name="connsiteX59" fmla="*/ 5243512 w 6943725"/>
                  <a:gd name="connsiteY59" fmla="*/ 2085975 h 3781425"/>
                  <a:gd name="connsiteX60" fmla="*/ 5372100 w 6943725"/>
                  <a:gd name="connsiteY60" fmla="*/ 2100262 h 3781425"/>
                  <a:gd name="connsiteX61" fmla="*/ 5524500 w 6943725"/>
                  <a:gd name="connsiteY61" fmla="*/ 2057400 h 3781425"/>
                  <a:gd name="connsiteX62" fmla="*/ 5619750 w 6943725"/>
                  <a:gd name="connsiteY62" fmla="*/ 2000250 h 3781425"/>
                  <a:gd name="connsiteX63" fmla="*/ 5753100 w 6943725"/>
                  <a:gd name="connsiteY63" fmla="*/ 1995487 h 3781425"/>
                  <a:gd name="connsiteX64" fmla="*/ 5924550 w 6943725"/>
                  <a:gd name="connsiteY64" fmla="*/ 1952625 h 3781425"/>
                  <a:gd name="connsiteX65" fmla="*/ 5976937 w 6943725"/>
                  <a:gd name="connsiteY65" fmla="*/ 1905000 h 3781425"/>
                  <a:gd name="connsiteX66" fmla="*/ 6091237 w 6943725"/>
                  <a:gd name="connsiteY66" fmla="*/ 1914525 h 3781425"/>
                  <a:gd name="connsiteX67" fmla="*/ 6286500 w 6943725"/>
                  <a:gd name="connsiteY67" fmla="*/ 1900237 h 3781425"/>
                  <a:gd name="connsiteX68" fmla="*/ 6496050 w 6943725"/>
                  <a:gd name="connsiteY68" fmla="*/ 1919287 h 3781425"/>
                  <a:gd name="connsiteX69" fmla="*/ 6596062 w 6943725"/>
                  <a:gd name="connsiteY69" fmla="*/ 1900237 h 3781425"/>
                  <a:gd name="connsiteX70" fmla="*/ 6743700 w 6943725"/>
                  <a:gd name="connsiteY70" fmla="*/ 1885950 h 3781425"/>
                  <a:gd name="connsiteX71" fmla="*/ 6900862 w 6943725"/>
                  <a:gd name="connsiteY71" fmla="*/ 1857375 h 3781425"/>
                  <a:gd name="connsiteX72" fmla="*/ 6934200 w 6943725"/>
                  <a:gd name="connsiteY72" fmla="*/ 1852612 h 3781425"/>
                  <a:gd name="connsiteX73" fmla="*/ 6938962 w 6943725"/>
                  <a:gd name="connsiteY73" fmla="*/ 1028700 h 3781425"/>
                  <a:gd name="connsiteX74" fmla="*/ 6943725 w 6943725"/>
                  <a:gd name="connsiteY74" fmla="*/ 19050 h 3781425"/>
                  <a:gd name="connsiteX75" fmla="*/ 6196012 w 6943725"/>
                  <a:gd name="connsiteY75" fmla="*/ 0 h 3781425"/>
                  <a:gd name="connsiteX0" fmla="*/ 6196012 w 6943725"/>
                  <a:gd name="connsiteY0" fmla="*/ 0 h 3862388"/>
                  <a:gd name="connsiteX1" fmla="*/ 5957887 w 6943725"/>
                  <a:gd name="connsiteY1" fmla="*/ 338137 h 3862388"/>
                  <a:gd name="connsiteX2" fmla="*/ 5786437 w 6943725"/>
                  <a:gd name="connsiteY2" fmla="*/ 557212 h 3862388"/>
                  <a:gd name="connsiteX3" fmla="*/ 5705475 w 6943725"/>
                  <a:gd name="connsiteY3" fmla="*/ 728662 h 3862388"/>
                  <a:gd name="connsiteX4" fmla="*/ 5472112 w 6943725"/>
                  <a:gd name="connsiteY4" fmla="*/ 995362 h 3862388"/>
                  <a:gd name="connsiteX5" fmla="*/ 5319712 w 6943725"/>
                  <a:gd name="connsiteY5" fmla="*/ 1143000 h 3862388"/>
                  <a:gd name="connsiteX6" fmla="*/ 4919662 w 6943725"/>
                  <a:gd name="connsiteY6" fmla="*/ 1219200 h 3862388"/>
                  <a:gd name="connsiteX7" fmla="*/ 4600575 w 6943725"/>
                  <a:gd name="connsiteY7" fmla="*/ 1285875 h 3862388"/>
                  <a:gd name="connsiteX8" fmla="*/ 4248150 w 6943725"/>
                  <a:gd name="connsiteY8" fmla="*/ 1352550 h 3862388"/>
                  <a:gd name="connsiteX9" fmla="*/ 3914775 w 6943725"/>
                  <a:gd name="connsiteY9" fmla="*/ 1519237 h 3862388"/>
                  <a:gd name="connsiteX10" fmla="*/ 3709987 w 6943725"/>
                  <a:gd name="connsiteY10" fmla="*/ 1638300 h 3862388"/>
                  <a:gd name="connsiteX11" fmla="*/ 3414712 w 6943725"/>
                  <a:gd name="connsiteY11" fmla="*/ 1719262 h 3862388"/>
                  <a:gd name="connsiteX12" fmla="*/ 3186112 w 6943725"/>
                  <a:gd name="connsiteY12" fmla="*/ 1824037 h 3862388"/>
                  <a:gd name="connsiteX13" fmla="*/ 2681287 w 6943725"/>
                  <a:gd name="connsiteY13" fmla="*/ 2076450 h 3862388"/>
                  <a:gd name="connsiteX14" fmla="*/ 2386012 w 6943725"/>
                  <a:gd name="connsiteY14" fmla="*/ 2162175 h 3862388"/>
                  <a:gd name="connsiteX15" fmla="*/ 2028825 w 6943725"/>
                  <a:gd name="connsiteY15" fmla="*/ 2247900 h 3862388"/>
                  <a:gd name="connsiteX16" fmla="*/ 1852612 w 6943725"/>
                  <a:gd name="connsiteY16" fmla="*/ 2286000 h 3862388"/>
                  <a:gd name="connsiteX17" fmla="*/ 1743075 w 6943725"/>
                  <a:gd name="connsiteY17" fmla="*/ 2371725 h 3862388"/>
                  <a:gd name="connsiteX18" fmla="*/ 1609725 w 6943725"/>
                  <a:gd name="connsiteY18" fmla="*/ 2490787 h 3862388"/>
                  <a:gd name="connsiteX19" fmla="*/ 1500187 w 6943725"/>
                  <a:gd name="connsiteY19" fmla="*/ 2600325 h 3862388"/>
                  <a:gd name="connsiteX20" fmla="*/ 1309687 w 6943725"/>
                  <a:gd name="connsiteY20" fmla="*/ 2667000 h 3862388"/>
                  <a:gd name="connsiteX21" fmla="*/ 976312 w 6943725"/>
                  <a:gd name="connsiteY21" fmla="*/ 2667000 h 3862388"/>
                  <a:gd name="connsiteX22" fmla="*/ 800100 w 6943725"/>
                  <a:gd name="connsiteY22" fmla="*/ 2647950 h 3862388"/>
                  <a:gd name="connsiteX23" fmla="*/ 495300 w 6943725"/>
                  <a:gd name="connsiteY23" fmla="*/ 2628900 h 3862388"/>
                  <a:gd name="connsiteX24" fmla="*/ 214312 w 6943725"/>
                  <a:gd name="connsiteY24" fmla="*/ 2657475 h 3862388"/>
                  <a:gd name="connsiteX25" fmla="*/ 133350 w 6943725"/>
                  <a:gd name="connsiteY25" fmla="*/ 2667000 h 3862388"/>
                  <a:gd name="connsiteX26" fmla="*/ 19050 w 6943725"/>
                  <a:gd name="connsiteY26" fmla="*/ 2695575 h 3862388"/>
                  <a:gd name="connsiteX27" fmla="*/ 0 w 6943725"/>
                  <a:gd name="connsiteY27" fmla="*/ 3609975 h 3862388"/>
                  <a:gd name="connsiteX28" fmla="*/ 0 w 6943725"/>
                  <a:gd name="connsiteY28" fmla="*/ 3776662 h 3862388"/>
                  <a:gd name="connsiteX29" fmla="*/ 490538 w 6943725"/>
                  <a:gd name="connsiteY29" fmla="*/ 3862388 h 3862388"/>
                  <a:gd name="connsiteX30" fmla="*/ 1009650 w 6943725"/>
                  <a:gd name="connsiteY30" fmla="*/ 3776662 h 3862388"/>
                  <a:gd name="connsiteX31" fmla="*/ 1176337 w 6943725"/>
                  <a:gd name="connsiteY31" fmla="*/ 3733800 h 3862388"/>
                  <a:gd name="connsiteX32" fmla="*/ 1243012 w 6943725"/>
                  <a:gd name="connsiteY32" fmla="*/ 3467100 h 3862388"/>
                  <a:gd name="connsiteX33" fmla="*/ 1323975 w 6943725"/>
                  <a:gd name="connsiteY33" fmla="*/ 3276600 h 3862388"/>
                  <a:gd name="connsiteX34" fmla="*/ 1438275 w 6943725"/>
                  <a:gd name="connsiteY34" fmla="*/ 3195637 h 3862388"/>
                  <a:gd name="connsiteX35" fmla="*/ 1724025 w 6943725"/>
                  <a:gd name="connsiteY35" fmla="*/ 3024187 h 3862388"/>
                  <a:gd name="connsiteX36" fmla="*/ 1947862 w 6943725"/>
                  <a:gd name="connsiteY36" fmla="*/ 2962275 h 3862388"/>
                  <a:gd name="connsiteX37" fmla="*/ 2114550 w 6943725"/>
                  <a:gd name="connsiteY37" fmla="*/ 2938462 h 3862388"/>
                  <a:gd name="connsiteX38" fmla="*/ 2309812 w 6943725"/>
                  <a:gd name="connsiteY38" fmla="*/ 2881312 h 3862388"/>
                  <a:gd name="connsiteX39" fmla="*/ 2547937 w 6943725"/>
                  <a:gd name="connsiteY39" fmla="*/ 2762250 h 3862388"/>
                  <a:gd name="connsiteX40" fmla="*/ 2709862 w 6943725"/>
                  <a:gd name="connsiteY40" fmla="*/ 2695575 h 3862388"/>
                  <a:gd name="connsiteX41" fmla="*/ 2905125 w 6943725"/>
                  <a:gd name="connsiteY41" fmla="*/ 2571750 h 3862388"/>
                  <a:gd name="connsiteX42" fmla="*/ 3143250 w 6943725"/>
                  <a:gd name="connsiteY42" fmla="*/ 2443162 h 3862388"/>
                  <a:gd name="connsiteX43" fmla="*/ 3295650 w 6943725"/>
                  <a:gd name="connsiteY43" fmla="*/ 2347912 h 3862388"/>
                  <a:gd name="connsiteX44" fmla="*/ 3386137 w 6943725"/>
                  <a:gd name="connsiteY44" fmla="*/ 2271712 h 3862388"/>
                  <a:gd name="connsiteX45" fmla="*/ 3638550 w 6943725"/>
                  <a:gd name="connsiteY45" fmla="*/ 2305050 h 3862388"/>
                  <a:gd name="connsiteX46" fmla="*/ 3905250 w 6943725"/>
                  <a:gd name="connsiteY46" fmla="*/ 2419350 h 3862388"/>
                  <a:gd name="connsiteX47" fmla="*/ 4014787 w 6943725"/>
                  <a:gd name="connsiteY47" fmla="*/ 2386012 h 3862388"/>
                  <a:gd name="connsiteX48" fmla="*/ 4133850 w 6943725"/>
                  <a:gd name="connsiteY48" fmla="*/ 2386012 h 3862388"/>
                  <a:gd name="connsiteX49" fmla="*/ 4195762 w 6943725"/>
                  <a:gd name="connsiteY49" fmla="*/ 2319337 h 3862388"/>
                  <a:gd name="connsiteX50" fmla="*/ 4248150 w 6943725"/>
                  <a:gd name="connsiteY50" fmla="*/ 2281237 h 3862388"/>
                  <a:gd name="connsiteX51" fmla="*/ 4371975 w 6943725"/>
                  <a:gd name="connsiteY51" fmla="*/ 2333625 h 3862388"/>
                  <a:gd name="connsiteX52" fmla="*/ 4467225 w 6943725"/>
                  <a:gd name="connsiteY52" fmla="*/ 2390775 h 3862388"/>
                  <a:gd name="connsiteX53" fmla="*/ 4552950 w 6943725"/>
                  <a:gd name="connsiteY53" fmla="*/ 2400300 h 3862388"/>
                  <a:gd name="connsiteX54" fmla="*/ 4681537 w 6943725"/>
                  <a:gd name="connsiteY54" fmla="*/ 2357437 h 3862388"/>
                  <a:gd name="connsiteX55" fmla="*/ 4819650 w 6943725"/>
                  <a:gd name="connsiteY55" fmla="*/ 2305050 h 3862388"/>
                  <a:gd name="connsiteX56" fmla="*/ 4976812 w 6943725"/>
                  <a:gd name="connsiteY56" fmla="*/ 2233612 h 3862388"/>
                  <a:gd name="connsiteX57" fmla="*/ 5129212 w 6943725"/>
                  <a:gd name="connsiteY57" fmla="*/ 2205037 h 3862388"/>
                  <a:gd name="connsiteX58" fmla="*/ 5181600 w 6943725"/>
                  <a:gd name="connsiteY58" fmla="*/ 2152650 h 3862388"/>
                  <a:gd name="connsiteX59" fmla="*/ 5243512 w 6943725"/>
                  <a:gd name="connsiteY59" fmla="*/ 2085975 h 3862388"/>
                  <a:gd name="connsiteX60" fmla="*/ 5372100 w 6943725"/>
                  <a:gd name="connsiteY60" fmla="*/ 2100262 h 3862388"/>
                  <a:gd name="connsiteX61" fmla="*/ 5524500 w 6943725"/>
                  <a:gd name="connsiteY61" fmla="*/ 2057400 h 3862388"/>
                  <a:gd name="connsiteX62" fmla="*/ 5619750 w 6943725"/>
                  <a:gd name="connsiteY62" fmla="*/ 2000250 h 3862388"/>
                  <a:gd name="connsiteX63" fmla="*/ 5753100 w 6943725"/>
                  <a:gd name="connsiteY63" fmla="*/ 1995487 h 3862388"/>
                  <a:gd name="connsiteX64" fmla="*/ 5924550 w 6943725"/>
                  <a:gd name="connsiteY64" fmla="*/ 1952625 h 3862388"/>
                  <a:gd name="connsiteX65" fmla="*/ 5976937 w 6943725"/>
                  <a:gd name="connsiteY65" fmla="*/ 1905000 h 3862388"/>
                  <a:gd name="connsiteX66" fmla="*/ 6091237 w 6943725"/>
                  <a:gd name="connsiteY66" fmla="*/ 1914525 h 3862388"/>
                  <a:gd name="connsiteX67" fmla="*/ 6286500 w 6943725"/>
                  <a:gd name="connsiteY67" fmla="*/ 1900237 h 3862388"/>
                  <a:gd name="connsiteX68" fmla="*/ 6496050 w 6943725"/>
                  <a:gd name="connsiteY68" fmla="*/ 1919287 h 3862388"/>
                  <a:gd name="connsiteX69" fmla="*/ 6596062 w 6943725"/>
                  <a:gd name="connsiteY69" fmla="*/ 1900237 h 3862388"/>
                  <a:gd name="connsiteX70" fmla="*/ 6743700 w 6943725"/>
                  <a:gd name="connsiteY70" fmla="*/ 1885950 h 3862388"/>
                  <a:gd name="connsiteX71" fmla="*/ 6900862 w 6943725"/>
                  <a:gd name="connsiteY71" fmla="*/ 1857375 h 3862388"/>
                  <a:gd name="connsiteX72" fmla="*/ 6934200 w 6943725"/>
                  <a:gd name="connsiteY72" fmla="*/ 1852612 h 3862388"/>
                  <a:gd name="connsiteX73" fmla="*/ 6938962 w 6943725"/>
                  <a:gd name="connsiteY73" fmla="*/ 1028700 h 3862388"/>
                  <a:gd name="connsiteX74" fmla="*/ 6943725 w 6943725"/>
                  <a:gd name="connsiteY74" fmla="*/ 19050 h 3862388"/>
                  <a:gd name="connsiteX75" fmla="*/ 6196012 w 6943725"/>
                  <a:gd name="connsiteY75" fmla="*/ 0 h 3862388"/>
                  <a:gd name="connsiteX0" fmla="*/ 6196012 w 6943725"/>
                  <a:gd name="connsiteY0" fmla="*/ 0 h 3862668"/>
                  <a:gd name="connsiteX1" fmla="*/ 5957887 w 6943725"/>
                  <a:gd name="connsiteY1" fmla="*/ 338137 h 3862668"/>
                  <a:gd name="connsiteX2" fmla="*/ 5786437 w 6943725"/>
                  <a:gd name="connsiteY2" fmla="*/ 557212 h 3862668"/>
                  <a:gd name="connsiteX3" fmla="*/ 5705475 w 6943725"/>
                  <a:gd name="connsiteY3" fmla="*/ 728662 h 3862668"/>
                  <a:gd name="connsiteX4" fmla="*/ 5472112 w 6943725"/>
                  <a:gd name="connsiteY4" fmla="*/ 995362 h 3862668"/>
                  <a:gd name="connsiteX5" fmla="*/ 5319712 w 6943725"/>
                  <a:gd name="connsiteY5" fmla="*/ 1143000 h 3862668"/>
                  <a:gd name="connsiteX6" fmla="*/ 4919662 w 6943725"/>
                  <a:gd name="connsiteY6" fmla="*/ 1219200 h 3862668"/>
                  <a:gd name="connsiteX7" fmla="*/ 4600575 w 6943725"/>
                  <a:gd name="connsiteY7" fmla="*/ 1285875 h 3862668"/>
                  <a:gd name="connsiteX8" fmla="*/ 4248150 w 6943725"/>
                  <a:gd name="connsiteY8" fmla="*/ 1352550 h 3862668"/>
                  <a:gd name="connsiteX9" fmla="*/ 3914775 w 6943725"/>
                  <a:gd name="connsiteY9" fmla="*/ 1519237 h 3862668"/>
                  <a:gd name="connsiteX10" fmla="*/ 3709987 w 6943725"/>
                  <a:gd name="connsiteY10" fmla="*/ 1638300 h 3862668"/>
                  <a:gd name="connsiteX11" fmla="*/ 3414712 w 6943725"/>
                  <a:gd name="connsiteY11" fmla="*/ 1719262 h 3862668"/>
                  <a:gd name="connsiteX12" fmla="*/ 3186112 w 6943725"/>
                  <a:gd name="connsiteY12" fmla="*/ 1824037 h 3862668"/>
                  <a:gd name="connsiteX13" fmla="*/ 2681287 w 6943725"/>
                  <a:gd name="connsiteY13" fmla="*/ 2076450 h 3862668"/>
                  <a:gd name="connsiteX14" fmla="*/ 2386012 w 6943725"/>
                  <a:gd name="connsiteY14" fmla="*/ 2162175 h 3862668"/>
                  <a:gd name="connsiteX15" fmla="*/ 2028825 w 6943725"/>
                  <a:gd name="connsiteY15" fmla="*/ 2247900 h 3862668"/>
                  <a:gd name="connsiteX16" fmla="*/ 1852612 w 6943725"/>
                  <a:gd name="connsiteY16" fmla="*/ 2286000 h 3862668"/>
                  <a:gd name="connsiteX17" fmla="*/ 1743075 w 6943725"/>
                  <a:gd name="connsiteY17" fmla="*/ 2371725 h 3862668"/>
                  <a:gd name="connsiteX18" fmla="*/ 1609725 w 6943725"/>
                  <a:gd name="connsiteY18" fmla="*/ 2490787 h 3862668"/>
                  <a:gd name="connsiteX19" fmla="*/ 1500187 w 6943725"/>
                  <a:gd name="connsiteY19" fmla="*/ 2600325 h 3862668"/>
                  <a:gd name="connsiteX20" fmla="*/ 1309687 w 6943725"/>
                  <a:gd name="connsiteY20" fmla="*/ 2667000 h 3862668"/>
                  <a:gd name="connsiteX21" fmla="*/ 976312 w 6943725"/>
                  <a:gd name="connsiteY21" fmla="*/ 2667000 h 3862668"/>
                  <a:gd name="connsiteX22" fmla="*/ 800100 w 6943725"/>
                  <a:gd name="connsiteY22" fmla="*/ 2647950 h 3862668"/>
                  <a:gd name="connsiteX23" fmla="*/ 495300 w 6943725"/>
                  <a:gd name="connsiteY23" fmla="*/ 2628900 h 3862668"/>
                  <a:gd name="connsiteX24" fmla="*/ 214312 w 6943725"/>
                  <a:gd name="connsiteY24" fmla="*/ 2657475 h 3862668"/>
                  <a:gd name="connsiteX25" fmla="*/ 133350 w 6943725"/>
                  <a:gd name="connsiteY25" fmla="*/ 2667000 h 3862668"/>
                  <a:gd name="connsiteX26" fmla="*/ 19050 w 6943725"/>
                  <a:gd name="connsiteY26" fmla="*/ 2695575 h 3862668"/>
                  <a:gd name="connsiteX27" fmla="*/ 0 w 6943725"/>
                  <a:gd name="connsiteY27" fmla="*/ 3609975 h 3862668"/>
                  <a:gd name="connsiteX28" fmla="*/ 0 w 6943725"/>
                  <a:gd name="connsiteY28" fmla="*/ 3776662 h 3862668"/>
                  <a:gd name="connsiteX29" fmla="*/ 490538 w 6943725"/>
                  <a:gd name="connsiteY29" fmla="*/ 3862388 h 3862668"/>
                  <a:gd name="connsiteX30" fmla="*/ 1009650 w 6943725"/>
                  <a:gd name="connsiteY30" fmla="*/ 3776662 h 3862668"/>
                  <a:gd name="connsiteX31" fmla="*/ 1176337 w 6943725"/>
                  <a:gd name="connsiteY31" fmla="*/ 3733800 h 3862668"/>
                  <a:gd name="connsiteX32" fmla="*/ 1243012 w 6943725"/>
                  <a:gd name="connsiteY32" fmla="*/ 3467100 h 3862668"/>
                  <a:gd name="connsiteX33" fmla="*/ 1323975 w 6943725"/>
                  <a:gd name="connsiteY33" fmla="*/ 3276600 h 3862668"/>
                  <a:gd name="connsiteX34" fmla="*/ 1438275 w 6943725"/>
                  <a:gd name="connsiteY34" fmla="*/ 3195637 h 3862668"/>
                  <a:gd name="connsiteX35" fmla="*/ 1724025 w 6943725"/>
                  <a:gd name="connsiteY35" fmla="*/ 3024187 h 3862668"/>
                  <a:gd name="connsiteX36" fmla="*/ 1947862 w 6943725"/>
                  <a:gd name="connsiteY36" fmla="*/ 2962275 h 3862668"/>
                  <a:gd name="connsiteX37" fmla="*/ 2114550 w 6943725"/>
                  <a:gd name="connsiteY37" fmla="*/ 2938462 h 3862668"/>
                  <a:gd name="connsiteX38" fmla="*/ 2309812 w 6943725"/>
                  <a:gd name="connsiteY38" fmla="*/ 2881312 h 3862668"/>
                  <a:gd name="connsiteX39" fmla="*/ 2547937 w 6943725"/>
                  <a:gd name="connsiteY39" fmla="*/ 2762250 h 3862668"/>
                  <a:gd name="connsiteX40" fmla="*/ 2709862 w 6943725"/>
                  <a:gd name="connsiteY40" fmla="*/ 2695575 h 3862668"/>
                  <a:gd name="connsiteX41" fmla="*/ 2905125 w 6943725"/>
                  <a:gd name="connsiteY41" fmla="*/ 2571750 h 3862668"/>
                  <a:gd name="connsiteX42" fmla="*/ 3143250 w 6943725"/>
                  <a:gd name="connsiteY42" fmla="*/ 2443162 h 3862668"/>
                  <a:gd name="connsiteX43" fmla="*/ 3295650 w 6943725"/>
                  <a:gd name="connsiteY43" fmla="*/ 2347912 h 3862668"/>
                  <a:gd name="connsiteX44" fmla="*/ 3386137 w 6943725"/>
                  <a:gd name="connsiteY44" fmla="*/ 2271712 h 3862668"/>
                  <a:gd name="connsiteX45" fmla="*/ 3638550 w 6943725"/>
                  <a:gd name="connsiteY45" fmla="*/ 2305050 h 3862668"/>
                  <a:gd name="connsiteX46" fmla="*/ 3905250 w 6943725"/>
                  <a:gd name="connsiteY46" fmla="*/ 2419350 h 3862668"/>
                  <a:gd name="connsiteX47" fmla="*/ 4014787 w 6943725"/>
                  <a:gd name="connsiteY47" fmla="*/ 2386012 h 3862668"/>
                  <a:gd name="connsiteX48" fmla="*/ 4133850 w 6943725"/>
                  <a:gd name="connsiteY48" fmla="*/ 2386012 h 3862668"/>
                  <a:gd name="connsiteX49" fmla="*/ 4195762 w 6943725"/>
                  <a:gd name="connsiteY49" fmla="*/ 2319337 h 3862668"/>
                  <a:gd name="connsiteX50" fmla="*/ 4248150 w 6943725"/>
                  <a:gd name="connsiteY50" fmla="*/ 2281237 h 3862668"/>
                  <a:gd name="connsiteX51" fmla="*/ 4371975 w 6943725"/>
                  <a:gd name="connsiteY51" fmla="*/ 2333625 h 3862668"/>
                  <a:gd name="connsiteX52" fmla="*/ 4467225 w 6943725"/>
                  <a:gd name="connsiteY52" fmla="*/ 2390775 h 3862668"/>
                  <a:gd name="connsiteX53" fmla="*/ 4552950 w 6943725"/>
                  <a:gd name="connsiteY53" fmla="*/ 2400300 h 3862668"/>
                  <a:gd name="connsiteX54" fmla="*/ 4681537 w 6943725"/>
                  <a:gd name="connsiteY54" fmla="*/ 2357437 h 3862668"/>
                  <a:gd name="connsiteX55" fmla="*/ 4819650 w 6943725"/>
                  <a:gd name="connsiteY55" fmla="*/ 2305050 h 3862668"/>
                  <a:gd name="connsiteX56" fmla="*/ 4976812 w 6943725"/>
                  <a:gd name="connsiteY56" fmla="*/ 2233612 h 3862668"/>
                  <a:gd name="connsiteX57" fmla="*/ 5129212 w 6943725"/>
                  <a:gd name="connsiteY57" fmla="*/ 2205037 h 3862668"/>
                  <a:gd name="connsiteX58" fmla="*/ 5181600 w 6943725"/>
                  <a:gd name="connsiteY58" fmla="*/ 2152650 h 3862668"/>
                  <a:gd name="connsiteX59" fmla="*/ 5243512 w 6943725"/>
                  <a:gd name="connsiteY59" fmla="*/ 2085975 h 3862668"/>
                  <a:gd name="connsiteX60" fmla="*/ 5372100 w 6943725"/>
                  <a:gd name="connsiteY60" fmla="*/ 2100262 h 3862668"/>
                  <a:gd name="connsiteX61" fmla="*/ 5524500 w 6943725"/>
                  <a:gd name="connsiteY61" fmla="*/ 2057400 h 3862668"/>
                  <a:gd name="connsiteX62" fmla="*/ 5619750 w 6943725"/>
                  <a:gd name="connsiteY62" fmla="*/ 2000250 h 3862668"/>
                  <a:gd name="connsiteX63" fmla="*/ 5753100 w 6943725"/>
                  <a:gd name="connsiteY63" fmla="*/ 1995487 h 3862668"/>
                  <a:gd name="connsiteX64" fmla="*/ 5924550 w 6943725"/>
                  <a:gd name="connsiteY64" fmla="*/ 1952625 h 3862668"/>
                  <a:gd name="connsiteX65" fmla="*/ 5976937 w 6943725"/>
                  <a:gd name="connsiteY65" fmla="*/ 1905000 h 3862668"/>
                  <a:gd name="connsiteX66" fmla="*/ 6091237 w 6943725"/>
                  <a:gd name="connsiteY66" fmla="*/ 1914525 h 3862668"/>
                  <a:gd name="connsiteX67" fmla="*/ 6286500 w 6943725"/>
                  <a:gd name="connsiteY67" fmla="*/ 1900237 h 3862668"/>
                  <a:gd name="connsiteX68" fmla="*/ 6496050 w 6943725"/>
                  <a:gd name="connsiteY68" fmla="*/ 1919287 h 3862668"/>
                  <a:gd name="connsiteX69" fmla="*/ 6596062 w 6943725"/>
                  <a:gd name="connsiteY69" fmla="*/ 1900237 h 3862668"/>
                  <a:gd name="connsiteX70" fmla="*/ 6743700 w 6943725"/>
                  <a:gd name="connsiteY70" fmla="*/ 1885950 h 3862668"/>
                  <a:gd name="connsiteX71" fmla="*/ 6900862 w 6943725"/>
                  <a:gd name="connsiteY71" fmla="*/ 1857375 h 3862668"/>
                  <a:gd name="connsiteX72" fmla="*/ 6934200 w 6943725"/>
                  <a:gd name="connsiteY72" fmla="*/ 1852612 h 3862668"/>
                  <a:gd name="connsiteX73" fmla="*/ 6938962 w 6943725"/>
                  <a:gd name="connsiteY73" fmla="*/ 1028700 h 3862668"/>
                  <a:gd name="connsiteX74" fmla="*/ 6943725 w 6943725"/>
                  <a:gd name="connsiteY74" fmla="*/ 19050 h 3862668"/>
                  <a:gd name="connsiteX75" fmla="*/ 6196012 w 6943725"/>
                  <a:gd name="connsiteY75" fmla="*/ 0 h 3862668"/>
                  <a:gd name="connsiteX0" fmla="*/ 6205537 w 6953250"/>
                  <a:gd name="connsiteY0" fmla="*/ 0 h 4084281"/>
                  <a:gd name="connsiteX1" fmla="*/ 5967412 w 6953250"/>
                  <a:gd name="connsiteY1" fmla="*/ 338137 h 4084281"/>
                  <a:gd name="connsiteX2" fmla="*/ 5795962 w 6953250"/>
                  <a:gd name="connsiteY2" fmla="*/ 557212 h 4084281"/>
                  <a:gd name="connsiteX3" fmla="*/ 5715000 w 6953250"/>
                  <a:gd name="connsiteY3" fmla="*/ 728662 h 4084281"/>
                  <a:gd name="connsiteX4" fmla="*/ 5481637 w 6953250"/>
                  <a:gd name="connsiteY4" fmla="*/ 995362 h 4084281"/>
                  <a:gd name="connsiteX5" fmla="*/ 5329237 w 6953250"/>
                  <a:gd name="connsiteY5" fmla="*/ 1143000 h 4084281"/>
                  <a:gd name="connsiteX6" fmla="*/ 4929187 w 6953250"/>
                  <a:gd name="connsiteY6" fmla="*/ 1219200 h 4084281"/>
                  <a:gd name="connsiteX7" fmla="*/ 4610100 w 6953250"/>
                  <a:gd name="connsiteY7" fmla="*/ 1285875 h 4084281"/>
                  <a:gd name="connsiteX8" fmla="*/ 4257675 w 6953250"/>
                  <a:gd name="connsiteY8" fmla="*/ 1352550 h 4084281"/>
                  <a:gd name="connsiteX9" fmla="*/ 3924300 w 6953250"/>
                  <a:gd name="connsiteY9" fmla="*/ 1519237 h 4084281"/>
                  <a:gd name="connsiteX10" fmla="*/ 3719512 w 6953250"/>
                  <a:gd name="connsiteY10" fmla="*/ 1638300 h 4084281"/>
                  <a:gd name="connsiteX11" fmla="*/ 3424237 w 6953250"/>
                  <a:gd name="connsiteY11" fmla="*/ 1719262 h 4084281"/>
                  <a:gd name="connsiteX12" fmla="*/ 3195637 w 6953250"/>
                  <a:gd name="connsiteY12" fmla="*/ 1824037 h 4084281"/>
                  <a:gd name="connsiteX13" fmla="*/ 2690812 w 6953250"/>
                  <a:gd name="connsiteY13" fmla="*/ 2076450 h 4084281"/>
                  <a:gd name="connsiteX14" fmla="*/ 2395537 w 6953250"/>
                  <a:gd name="connsiteY14" fmla="*/ 2162175 h 4084281"/>
                  <a:gd name="connsiteX15" fmla="*/ 2038350 w 6953250"/>
                  <a:gd name="connsiteY15" fmla="*/ 2247900 h 4084281"/>
                  <a:gd name="connsiteX16" fmla="*/ 1862137 w 6953250"/>
                  <a:gd name="connsiteY16" fmla="*/ 2286000 h 4084281"/>
                  <a:gd name="connsiteX17" fmla="*/ 1752600 w 6953250"/>
                  <a:gd name="connsiteY17" fmla="*/ 2371725 h 4084281"/>
                  <a:gd name="connsiteX18" fmla="*/ 1619250 w 6953250"/>
                  <a:gd name="connsiteY18" fmla="*/ 2490787 h 4084281"/>
                  <a:gd name="connsiteX19" fmla="*/ 1509712 w 6953250"/>
                  <a:gd name="connsiteY19" fmla="*/ 2600325 h 4084281"/>
                  <a:gd name="connsiteX20" fmla="*/ 1319212 w 6953250"/>
                  <a:gd name="connsiteY20" fmla="*/ 2667000 h 4084281"/>
                  <a:gd name="connsiteX21" fmla="*/ 985837 w 6953250"/>
                  <a:gd name="connsiteY21" fmla="*/ 2667000 h 4084281"/>
                  <a:gd name="connsiteX22" fmla="*/ 809625 w 6953250"/>
                  <a:gd name="connsiteY22" fmla="*/ 2647950 h 4084281"/>
                  <a:gd name="connsiteX23" fmla="*/ 504825 w 6953250"/>
                  <a:gd name="connsiteY23" fmla="*/ 2628900 h 4084281"/>
                  <a:gd name="connsiteX24" fmla="*/ 223837 w 6953250"/>
                  <a:gd name="connsiteY24" fmla="*/ 2657475 h 4084281"/>
                  <a:gd name="connsiteX25" fmla="*/ 142875 w 6953250"/>
                  <a:gd name="connsiteY25" fmla="*/ 2667000 h 4084281"/>
                  <a:gd name="connsiteX26" fmla="*/ 28575 w 6953250"/>
                  <a:gd name="connsiteY26" fmla="*/ 2695575 h 4084281"/>
                  <a:gd name="connsiteX27" fmla="*/ 9525 w 6953250"/>
                  <a:gd name="connsiteY27" fmla="*/ 3609975 h 4084281"/>
                  <a:gd name="connsiteX28" fmla="*/ 0 w 6953250"/>
                  <a:gd name="connsiteY28" fmla="*/ 4081462 h 4084281"/>
                  <a:gd name="connsiteX29" fmla="*/ 500063 w 6953250"/>
                  <a:gd name="connsiteY29" fmla="*/ 3862388 h 4084281"/>
                  <a:gd name="connsiteX30" fmla="*/ 1019175 w 6953250"/>
                  <a:gd name="connsiteY30" fmla="*/ 3776662 h 4084281"/>
                  <a:gd name="connsiteX31" fmla="*/ 1185862 w 6953250"/>
                  <a:gd name="connsiteY31" fmla="*/ 3733800 h 4084281"/>
                  <a:gd name="connsiteX32" fmla="*/ 1252537 w 6953250"/>
                  <a:gd name="connsiteY32" fmla="*/ 3467100 h 4084281"/>
                  <a:gd name="connsiteX33" fmla="*/ 1333500 w 6953250"/>
                  <a:gd name="connsiteY33" fmla="*/ 3276600 h 4084281"/>
                  <a:gd name="connsiteX34" fmla="*/ 1447800 w 6953250"/>
                  <a:gd name="connsiteY34" fmla="*/ 3195637 h 4084281"/>
                  <a:gd name="connsiteX35" fmla="*/ 1733550 w 6953250"/>
                  <a:gd name="connsiteY35" fmla="*/ 3024187 h 4084281"/>
                  <a:gd name="connsiteX36" fmla="*/ 1957387 w 6953250"/>
                  <a:gd name="connsiteY36" fmla="*/ 2962275 h 4084281"/>
                  <a:gd name="connsiteX37" fmla="*/ 2124075 w 6953250"/>
                  <a:gd name="connsiteY37" fmla="*/ 2938462 h 4084281"/>
                  <a:gd name="connsiteX38" fmla="*/ 2319337 w 6953250"/>
                  <a:gd name="connsiteY38" fmla="*/ 2881312 h 4084281"/>
                  <a:gd name="connsiteX39" fmla="*/ 2557462 w 6953250"/>
                  <a:gd name="connsiteY39" fmla="*/ 2762250 h 4084281"/>
                  <a:gd name="connsiteX40" fmla="*/ 2719387 w 6953250"/>
                  <a:gd name="connsiteY40" fmla="*/ 2695575 h 4084281"/>
                  <a:gd name="connsiteX41" fmla="*/ 2914650 w 6953250"/>
                  <a:gd name="connsiteY41" fmla="*/ 2571750 h 4084281"/>
                  <a:gd name="connsiteX42" fmla="*/ 3152775 w 6953250"/>
                  <a:gd name="connsiteY42" fmla="*/ 2443162 h 4084281"/>
                  <a:gd name="connsiteX43" fmla="*/ 3305175 w 6953250"/>
                  <a:gd name="connsiteY43" fmla="*/ 2347912 h 4084281"/>
                  <a:gd name="connsiteX44" fmla="*/ 3395662 w 6953250"/>
                  <a:gd name="connsiteY44" fmla="*/ 2271712 h 4084281"/>
                  <a:gd name="connsiteX45" fmla="*/ 3648075 w 6953250"/>
                  <a:gd name="connsiteY45" fmla="*/ 2305050 h 4084281"/>
                  <a:gd name="connsiteX46" fmla="*/ 3914775 w 6953250"/>
                  <a:gd name="connsiteY46" fmla="*/ 2419350 h 4084281"/>
                  <a:gd name="connsiteX47" fmla="*/ 4024312 w 6953250"/>
                  <a:gd name="connsiteY47" fmla="*/ 2386012 h 4084281"/>
                  <a:gd name="connsiteX48" fmla="*/ 4143375 w 6953250"/>
                  <a:gd name="connsiteY48" fmla="*/ 2386012 h 4084281"/>
                  <a:gd name="connsiteX49" fmla="*/ 4205287 w 6953250"/>
                  <a:gd name="connsiteY49" fmla="*/ 2319337 h 4084281"/>
                  <a:gd name="connsiteX50" fmla="*/ 4257675 w 6953250"/>
                  <a:gd name="connsiteY50" fmla="*/ 2281237 h 4084281"/>
                  <a:gd name="connsiteX51" fmla="*/ 4381500 w 6953250"/>
                  <a:gd name="connsiteY51" fmla="*/ 2333625 h 4084281"/>
                  <a:gd name="connsiteX52" fmla="*/ 4476750 w 6953250"/>
                  <a:gd name="connsiteY52" fmla="*/ 2390775 h 4084281"/>
                  <a:gd name="connsiteX53" fmla="*/ 4562475 w 6953250"/>
                  <a:gd name="connsiteY53" fmla="*/ 2400300 h 4084281"/>
                  <a:gd name="connsiteX54" fmla="*/ 4691062 w 6953250"/>
                  <a:gd name="connsiteY54" fmla="*/ 2357437 h 4084281"/>
                  <a:gd name="connsiteX55" fmla="*/ 4829175 w 6953250"/>
                  <a:gd name="connsiteY55" fmla="*/ 2305050 h 4084281"/>
                  <a:gd name="connsiteX56" fmla="*/ 4986337 w 6953250"/>
                  <a:gd name="connsiteY56" fmla="*/ 2233612 h 4084281"/>
                  <a:gd name="connsiteX57" fmla="*/ 5138737 w 6953250"/>
                  <a:gd name="connsiteY57" fmla="*/ 2205037 h 4084281"/>
                  <a:gd name="connsiteX58" fmla="*/ 5191125 w 6953250"/>
                  <a:gd name="connsiteY58" fmla="*/ 2152650 h 4084281"/>
                  <a:gd name="connsiteX59" fmla="*/ 5253037 w 6953250"/>
                  <a:gd name="connsiteY59" fmla="*/ 2085975 h 4084281"/>
                  <a:gd name="connsiteX60" fmla="*/ 5381625 w 6953250"/>
                  <a:gd name="connsiteY60" fmla="*/ 2100262 h 4084281"/>
                  <a:gd name="connsiteX61" fmla="*/ 5534025 w 6953250"/>
                  <a:gd name="connsiteY61" fmla="*/ 2057400 h 4084281"/>
                  <a:gd name="connsiteX62" fmla="*/ 5629275 w 6953250"/>
                  <a:gd name="connsiteY62" fmla="*/ 2000250 h 4084281"/>
                  <a:gd name="connsiteX63" fmla="*/ 5762625 w 6953250"/>
                  <a:gd name="connsiteY63" fmla="*/ 1995487 h 4084281"/>
                  <a:gd name="connsiteX64" fmla="*/ 5934075 w 6953250"/>
                  <a:gd name="connsiteY64" fmla="*/ 1952625 h 4084281"/>
                  <a:gd name="connsiteX65" fmla="*/ 5986462 w 6953250"/>
                  <a:gd name="connsiteY65" fmla="*/ 1905000 h 4084281"/>
                  <a:gd name="connsiteX66" fmla="*/ 6100762 w 6953250"/>
                  <a:gd name="connsiteY66" fmla="*/ 1914525 h 4084281"/>
                  <a:gd name="connsiteX67" fmla="*/ 6296025 w 6953250"/>
                  <a:gd name="connsiteY67" fmla="*/ 1900237 h 4084281"/>
                  <a:gd name="connsiteX68" fmla="*/ 6505575 w 6953250"/>
                  <a:gd name="connsiteY68" fmla="*/ 1919287 h 4084281"/>
                  <a:gd name="connsiteX69" fmla="*/ 6605587 w 6953250"/>
                  <a:gd name="connsiteY69" fmla="*/ 1900237 h 4084281"/>
                  <a:gd name="connsiteX70" fmla="*/ 6753225 w 6953250"/>
                  <a:gd name="connsiteY70" fmla="*/ 1885950 h 4084281"/>
                  <a:gd name="connsiteX71" fmla="*/ 6910387 w 6953250"/>
                  <a:gd name="connsiteY71" fmla="*/ 1857375 h 4084281"/>
                  <a:gd name="connsiteX72" fmla="*/ 6943725 w 6953250"/>
                  <a:gd name="connsiteY72" fmla="*/ 1852612 h 4084281"/>
                  <a:gd name="connsiteX73" fmla="*/ 6948487 w 6953250"/>
                  <a:gd name="connsiteY73" fmla="*/ 1028700 h 4084281"/>
                  <a:gd name="connsiteX74" fmla="*/ 6953250 w 6953250"/>
                  <a:gd name="connsiteY74" fmla="*/ 19050 h 4084281"/>
                  <a:gd name="connsiteX75" fmla="*/ 6205537 w 6953250"/>
                  <a:gd name="connsiteY75" fmla="*/ 0 h 4084281"/>
                  <a:gd name="connsiteX0" fmla="*/ 6205537 w 6953250"/>
                  <a:gd name="connsiteY0" fmla="*/ 0 h 4084281"/>
                  <a:gd name="connsiteX1" fmla="*/ 5967412 w 6953250"/>
                  <a:gd name="connsiteY1" fmla="*/ 338137 h 4084281"/>
                  <a:gd name="connsiteX2" fmla="*/ 5795962 w 6953250"/>
                  <a:gd name="connsiteY2" fmla="*/ 557212 h 4084281"/>
                  <a:gd name="connsiteX3" fmla="*/ 5715000 w 6953250"/>
                  <a:gd name="connsiteY3" fmla="*/ 728662 h 4084281"/>
                  <a:gd name="connsiteX4" fmla="*/ 5481637 w 6953250"/>
                  <a:gd name="connsiteY4" fmla="*/ 995362 h 4084281"/>
                  <a:gd name="connsiteX5" fmla="*/ 5329237 w 6953250"/>
                  <a:gd name="connsiteY5" fmla="*/ 1143000 h 4084281"/>
                  <a:gd name="connsiteX6" fmla="*/ 4929187 w 6953250"/>
                  <a:gd name="connsiteY6" fmla="*/ 1219200 h 4084281"/>
                  <a:gd name="connsiteX7" fmla="*/ 4610100 w 6953250"/>
                  <a:gd name="connsiteY7" fmla="*/ 1285875 h 4084281"/>
                  <a:gd name="connsiteX8" fmla="*/ 4257675 w 6953250"/>
                  <a:gd name="connsiteY8" fmla="*/ 1352550 h 4084281"/>
                  <a:gd name="connsiteX9" fmla="*/ 3924300 w 6953250"/>
                  <a:gd name="connsiteY9" fmla="*/ 1519237 h 4084281"/>
                  <a:gd name="connsiteX10" fmla="*/ 3719512 w 6953250"/>
                  <a:gd name="connsiteY10" fmla="*/ 1638300 h 4084281"/>
                  <a:gd name="connsiteX11" fmla="*/ 3424237 w 6953250"/>
                  <a:gd name="connsiteY11" fmla="*/ 1719262 h 4084281"/>
                  <a:gd name="connsiteX12" fmla="*/ 3195637 w 6953250"/>
                  <a:gd name="connsiteY12" fmla="*/ 1824037 h 4084281"/>
                  <a:gd name="connsiteX13" fmla="*/ 2690812 w 6953250"/>
                  <a:gd name="connsiteY13" fmla="*/ 2076450 h 4084281"/>
                  <a:gd name="connsiteX14" fmla="*/ 2395537 w 6953250"/>
                  <a:gd name="connsiteY14" fmla="*/ 2162175 h 4084281"/>
                  <a:gd name="connsiteX15" fmla="*/ 2038350 w 6953250"/>
                  <a:gd name="connsiteY15" fmla="*/ 2247900 h 4084281"/>
                  <a:gd name="connsiteX16" fmla="*/ 1862137 w 6953250"/>
                  <a:gd name="connsiteY16" fmla="*/ 2286000 h 4084281"/>
                  <a:gd name="connsiteX17" fmla="*/ 1752600 w 6953250"/>
                  <a:gd name="connsiteY17" fmla="*/ 2371725 h 4084281"/>
                  <a:gd name="connsiteX18" fmla="*/ 1619250 w 6953250"/>
                  <a:gd name="connsiteY18" fmla="*/ 2490787 h 4084281"/>
                  <a:gd name="connsiteX19" fmla="*/ 1509712 w 6953250"/>
                  <a:gd name="connsiteY19" fmla="*/ 2600325 h 4084281"/>
                  <a:gd name="connsiteX20" fmla="*/ 1319212 w 6953250"/>
                  <a:gd name="connsiteY20" fmla="*/ 2667000 h 4084281"/>
                  <a:gd name="connsiteX21" fmla="*/ 985837 w 6953250"/>
                  <a:gd name="connsiteY21" fmla="*/ 2667000 h 4084281"/>
                  <a:gd name="connsiteX22" fmla="*/ 809625 w 6953250"/>
                  <a:gd name="connsiteY22" fmla="*/ 2647950 h 4084281"/>
                  <a:gd name="connsiteX23" fmla="*/ 504825 w 6953250"/>
                  <a:gd name="connsiteY23" fmla="*/ 2628900 h 4084281"/>
                  <a:gd name="connsiteX24" fmla="*/ 223837 w 6953250"/>
                  <a:gd name="connsiteY24" fmla="*/ 2657475 h 4084281"/>
                  <a:gd name="connsiteX25" fmla="*/ 142875 w 6953250"/>
                  <a:gd name="connsiteY25" fmla="*/ 2667000 h 4084281"/>
                  <a:gd name="connsiteX26" fmla="*/ 19050 w 6953250"/>
                  <a:gd name="connsiteY26" fmla="*/ 2690812 h 4084281"/>
                  <a:gd name="connsiteX27" fmla="*/ 9525 w 6953250"/>
                  <a:gd name="connsiteY27" fmla="*/ 3609975 h 4084281"/>
                  <a:gd name="connsiteX28" fmla="*/ 0 w 6953250"/>
                  <a:gd name="connsiteY28" fmla="*/ 4081462 h 4084281"/>
                  <a:gd name="connsiteX29" fmla="*/ 500063 w 6953250"/>
                  <a:gd name="connsiteY29" fmla="*/ 3862388 h 4084281"/>
                  <a:gd name="connsiteX30" fmla="*/ 1019175 w 6953250"/>
                  <a:gd name="connsiteY30" fmla="*/ 3776662 h 4084281"/>
                  <a:gd name="connsiteX31" fmla="*/ 1185862 w 6953250"/>
                  <a:gd name="connsiteY31" fmla="*/ 3733800 h 4084281"/>
                  <a:gd name="connsiteX32" fmla="*/ 1252537 w 6953250"/>
                  <a:gd name="connsiteY32" fmla="*/ 3467100 h 4084281"/>
                  <a:gd name="connsiteX33" fmla="*/ 1333500 w 6953250"/>
                  <a:gd name="connsiteY33" fmla="*/ 3276600 h 4084281"/>
                  <a:gd name="connsiteX34" fmla="*/ 1447800 w 6953250"/>
                  <a:gd name="connsiteY34" fmla="*/ 3195637 h 4084281"/>
                  <a:gd name="connsiteX35" fmla="*/ 1733550 w 6953250"/>
                  <a:gd name="connsiteY35" fmla="*/ 3024187 h 4084281"/>
                  <a:gd name="connsiteX36" fmla="*/ 1957387 w 6953250"/>
                  <a:gd name="connsiteY36" fmla="*/ 2962275 h 4084281"/>
                  <a:gd name="connsiteX37" fmla="*/ 2124075 w 6953250"/>
                  <a:gd name="connsiteY37" fmla="*/ 2938462 h 4084281"/>
                  <a:gd name="connsiteX38" fmla="*/ 2319337 w 6953250"/>
                  <a:gd name="connsiteY38" fmla="*/ 2881312 h 4084281"/>
                  <a:gd name="connsiteX39" fmla="*/ 2557462 w 6953250"/>
                  <a:gd name="connsiteY39" fmla="*/ 2762250 h 4084281"/>
                  <a:gd name="connsiteX40" fmla="*/ 2719387 w 6953250"/>
                  <a:gd name="connsiteY40" fmla="*/ 2695575 h 4084281"/>
                  <a:gd name="connsiteX41" fmla="*/ 2914650 w 6953250"/>
                  <a:gd name="connsiteY41" fmla="*/ 2571750 h 4084281"/>
                  <a:gd name="connsiteX42" fmla="*/ 3152775 w 6953250"/>
                  <a:gd name="connsiteY42" fmla="*/ 2443162 h 4084281"/>
                  <a:gd name="connsiteX43" fmla="*/ 3305175 w 6953250"/>
                  <a:gd name="connsiteY43" fmla="*/ 2347912 h 4084281"/>
                  <a:gd name="connsiteX44" fmla="*/ 3395662 w 6953250"/>
                  <a:gd name="connsiteY44" fmla="*/ 2271712 h 4084281"/>
                  <a:gd name="connsiteX45" fmla="*/ 3648075 w 6953250"/>
                  <a:gd name="connsiteY45" fmla="*/ 2305050 h 4084281"/>
                  <a:gd name="connsiteX46" fmla="*/ 3914775 w 6953250"/>
                  <a:gd name="connsiteY46" fmla="*/ 2419350 h 4084281"/>
                  <a:gd name="connsiteX47" fmla="*/ 4024312 w 6953250"/>
                  <a:gd name="connsiteY47" fmla="*/ 2386012 h 4084281"/>
                  <a:gd name="connsiteX48" fmla="*/ 4143375 w 6953250"/>
                  <a:gd name="connsiteY48" fmla="*/ 2386012 h 4084281"/>
                  <a:gd name="connsiteX49" fmla="*/ 4205287 w 6953250"/>
                  <a:gd name="connsiteY49" fmla="*/ 2319337 h 4084281"/>
                  <a:gd name="connsiteX50" fmla="*/ 4257675 w 6953250"/>
                  <a:gd name="connsiteY50" fmla="*/ 2281237 h 4084281"/>
                  <a:gd name="connsiteX51" fmla="*/ 4381500 w 6953250"/>
                  <a:gd name="connsiteY51" fmla="*/ 2333625 h 4084281"/>
                  <a:gd name="connsiteX52" fmla="*/ 4476750 w 6953250"/>
                  <a:gd name="connsiteY52" fmla="*/ 2390775 h 4084281"/>
                  <a:gd name="connsiteX53" fmla="*/ 4562475 w 6953250"/>
                  <a:gd name="connsiteY53" fmla="*/ 2400300 h 4084281"/>
                  <a:gd name="connsiteX54" fmla="*/ 4691062 w 6953250"/>
                  <a:gd name="connsiteY54" fmla="*/ 2357437 h 4084281"/>
                  <a:gd name="connsiteX55" fmla="*/ 4829175 w 6953250"/>
                  <a:gd name="connsiteY55" fmla="*/ 2305050 h 4084281"/>
                  <a:gd name="connsiteX56" fmla="*/ 4986337 w 6953250"/>
                  <a:gd name="connsiteY56" fmla="*/ 2233612 h 4084281"/>
                  <a:gd name="connsiteX57" fmla="*/ 5138737 w 6953250"/>
                  <a:gd name="connsiteY57" fmla="*/ 2205037 h 4084281"/>
                  <a:gd name="connsiteX58" fmla="*/ 5191125 w 6953250"/>
                  <a:gd name="connsiteY58" fmla="*/ 2152650 h 4084281"/>
                  <a:gd name="connsiteX59" fmla="*/ 5253037 w 6953250"/>
                  <a:gd name="connsiteY59" fmla="*/ 2085975 h 4084281"/>
                  <a:gd name="connsiteX60" fmla="*/ 5381625 w 6953250"/>
                  <a:gd name="connsiteY60" fmla="*/ 2100262 h 4084281"/>
                  <a:gd name="connsiteX61" fmla="*/ 5534025 w 6953250"/>
                  <a:gd name="connsiteY61" fmla="*/ 2057400 h 4084281"/>
                  <a:gd name="connsiteX62" fmla="*/ 5629275 w 6953250"/>
                  <a:gd name="connsiteY62" fmla="*/ 2000250 h 4084281"/>
                  <a:gd name="connsiteX63" fmla="*/ 5762625 w 6953250"/>
                  <a:gd name="connsiteY63" fmla="*/ 1995487 h 4084281"/>
                  <a:gd name="connsiteX64" fmla="*/ 5934075 w 6953250"/>
                  <a:gd name="connsiteY64" fmla="*/ 1952625 h 4084281"/>
                  <a:gd name="connsiteX65" fmla="*/ 5986462 w 6953250"/>
                  <a:gd name="connsiteY65" fmla="*/ 1905000 h 4084281"/>
                  <a:gd name="connsiteX66" fmla="*/ 6100762 w 6953250"/>
                  <a:gd name="connsiteY66" fmla="*/ 1914525 h 4084281"/>
                  <a:gd name="connsiteX67" fmla="*/ 6296025 w 6953250"/>
                  <a:gd name="connsiteY67" fmla="*/ 1900237 h 4084281"/>
                  <a:gd name="connsiteX68" fmla="*/ 6505575 w 6953250"/>
                  <a:gd name="connsiteY68" fmla="*/ 1919287 h 4084281"/>
                  <a:gd name="connsiteX69" fmla="*/ 6605587 w 6953250"/>
                  <a:gd name="connsiteY69" fmla="*/ 1900237 h 4084281"/>
                  <a:gd name="connsiteX70" fmla="*/ 6753225 w 6953250"/>
                  <a:gd name="connsiteY70" fmla="*/ 1885950 h 4084281"/>
                  <a:gd name="connsiteX71" fmla="*/ 6910387 w 6953250"/>
                  <a:gd name="connsiteY71" fmla="*/ 1857375 h 4084281"/>
                  <a:gd name="connsiteX72" fmla="*/ 6943725 w 6953250"/>
                  <a:gd name="connsiteY72" fmla="*/ 1852612 h 4084281"/>
                  <a:gd name="connsiteX73" fmla="*/ 6948487 w 6953250"/>
                  <a:gd name="connsiteY73" fmla="*/ 1028700 h 4084281"/>
                  <a:gd name="connsiteX74" fmla="*/ 6953250 w 6953250"/>
                  <a:gd name="connsiteY74" fmla="*/ 19050 h 4084281"/>
                  <a:gd name="connsiteX75" fmla="*/ 6205537 w 6953250"/>
                  <a:gd name="connsiteY75" fmla="*/ 0 h 4084281"/>
                  <a:gd name="connsiteX0" fmla="*/ 6205537 w 6953250"/>
                  <a:gd name="connsiteY0" fmla="*/ 0 h 4084281"/>
                  <a:gd name="connsiteX1" fmla="*/ 5967412 w 6953250"/>
                  <a:gd name="connsiteY1" fmla="*/ 338137 h 4084281"/>
                  <a:gd name="connsiteX2" fmla="*/ 5795962 w 6953250"/>
                  <a:gd name="connsiteY2" fmla="*/ 557212 h 4084281"/>
                  <a:gd name="connsiteX3" fmla="*/ 5715000 w 6953250"/>
                  <a:gd name="connsiteY3" fmla="*/ 728662 h 4084281"/>
                  <a:gd name="connsiteX4" fmla="*/ 5481637 w 6953250"/>
                  <a:gd name="connsiteY4" fmla="*/ 995362 h 4084281"/>
                  <a:gd name="connsiteX5" fmla="*/ 5329237 w 6953250"/>
                  <a:gd name="connsiteY5" fmla="*/ 1143000 h 4084281"/>
                  <a:gd name="connsiteX6" fmla="*/ 4929187 w 6953250"/>
                  <a:gd name="connsiteY6" fmla="*/ 1219200 h 4084281"/>
                  <a:gd name="connsiteX7" fmla="*/ 4610100 w 6953250"/>
                  <a:gd name="connsiteY7" fmla="*/ 1285875 h 4084281"/>
                  <a:gd name="connsiteX8" fmla="*/ 4257675 w 6953250"/>
                  <a:gd name="connsiteY8" fmla="*/ 1352550 h 4084281"/>
                  <a:gd name="connsiteX9" fmla="*/ 3924300 w 6953250"/>
                  <a:gd name="connsiteY9" fmla="*/ 1519237 h 4084281"/>
                  <a:gd name="connsiteX10" fmla="*/ 3719512 w 6953250"/>
                  <a:gd name="connsiteY10" fmla="*/ 1638300 h 4084281"/>
                  <a:gd name="connsiteX11" fmla="*/ 3424237 w 6953250"/>
                  <a:gd name="connsiteY11" fmla="*/ 1719262 h 4084281"/>
                  <a:gd name="connsiteX12" fmla="*/ 3195637 w 6953250"/>
                  <a:gd name="connsiteY12" fmla="*/ 1824037 h 4084281"/>
                  <a:gd name="connsiteX13" fmla="*/ 2690812 w 6953250"/>
                  <a:gd name="connsiteY13" fmla="*/ 2076450 h 4084281"/>
                  <a:gd name="connsiteX14" fmla="*/ 2395537 w 6953250"/>
                  <a:gd name="connsiteY14" fmla="*/ 2162175 h 4084281"/>
                  <a:gd name="connsiteX15" fmla="*/ 2038350 w 6953250"/>
                  <a:gd name="connsiteY15" fmla="*/ 2247900 h 4084281"/>
                  <a:gd name="connsiteX16" fmla="*/ 1862137 w 6953250"/>
                  <a:gd name="connsiteY16" fmla="*/ 2286000 h 4084281"/>
                  <a:gd name="connsiteX17" fmla="*/ 1752600 w 6953250"/>
                  <a:gd name="connsiteY17" fmla="*/ 2371725 h 4084281"/>
                  <a:gd name="connsiteX18" fmla="*/ 1619250 w 6953250"/>
                  <a:gd name="connsiteY18" fmla="*/ 2490787 h 4084281"/>
                  <a:gd name="connsiteX19" fmla="*/ 1509712 w 6953250"/>
                  <a:gd name="connsiteY19" fmla="*/ 2600325 h 4084281"/>
                  <a:gd name="connsiteX20" fmla="*/ 1319212 w 6953250"/>
                  <a:gd name="connsiteY20" fmla="*/ 2667000 h 4084281"/>
                  <a:gd name="connsiteX21" fmla="*/ 985837 w 6953250"/>
                  <a:gd name="connsiteY21" fmla="*/ 2667000 h 4084281"/>
                  <a:gd name="connsiteX22" fmla="*/ 809625 w 6953250"/>
                  <a:gd name="connsiteY22" fmla="*/ 2647950 h 4084281"/>
                  <a:gd name="connsiteX23" fmla="*/ 504825 w 6953250"/>
                  <a:gd name="connsiteY23" fmla="*/ 2628900 h 4084281"/>
                  <a:gd name="connsiteX24" fmla="*/ 223837 w 6953250"/>
                  <a:gd name="connsiteY24" fmla="*/ 2657475 h 4084281"/>
                  <a:gd name="connsiteX25" fmla="*/ 142875 w 6953250"/>
                  <a:gd name="connsiteY25" fmla="*/ 2667000 h 4084281"/>
                  <a:gd name="connsiteX26" fmla="*/ 19050 w 6953250"/>
                  <a:gd name="connsiteY26" fmla="*/ 2690812 h 4084281"/>
                  <a:gd name="connsiteX27" fmla="*/ 9525 w 6953250"/>
                  <a:gd name="connsiteY27" fmla="*/ 3609975 h 4084281"/>
                  <a:gd name="connsiteX28" fmla="*/ 0 w 6953250"/>
                  <a:gd name="connsiteY28" fmla="*/ 4081462 h 4084281"/>
                  <a:gd name="connsiteX29" fmla="*/ 500063 w 6953250"/>
                  <a:gd name="connsiteY29" fmla="*/ 3862388 h 4084281"/>
                  <a:gd name="connsiteX30" fmla="*/ 1019175 w 6953250"/>
                  <a:gd name="connsiteY30" fmla="*/ 3776662 h 4084281"/>
                  <a:gd name="connsiteX31" fmla="*/ 1185862 w 6953250"/>
                  <a:gd name="connsiteY31" fmla="*/ 3733800 h 4084281"/>
                  <a:gd name="connsiteX32" fmla="*/ 1252537 w 6953250"/>
                  <a:gd name="connsiteY32" fmla="*/ 3467100 h 4084281"/>
                  <a:gd name="connsiteX33" fmla="*/ 1333500 w 6953250"/>
                  <a:gd name="connsiteY33" fmla="*/ 3276600 h 4084281"/>
                  <a:gd name="connsiteX34" fmla="*/ 1447800 w 6953250"/>
                  <a:gd name="connsiteY34" fmla="*/ 3195637 h 4084281"/>
                  <a:gd name="connsiteX35" fmla="*/ 1733550 w 6953250"/>
                  <a:gd name="connsiteY35" fmla="*/ 3024187 h 4084281"/>
                  <a:gd name="connsiteX36" fmla="*/ 1957387 w 6953250"/>
                  <a:gd name="connsiteY36" fmla="*/ 2962275 h 4084281"/>
                  <a:gd name="connsiteX37" fmla="*/ 2124075 w 6953250"/>
                  <a:gd name="connsiteY37" fmla="*/ 2938462 h 4084281"/>
                  <a:gd name="connsiteX38" fmla="*/ 2319337 w 6953250"/>
                  <a:gd name="connsiteY38" fmla="*/ 2881312 h 4084281"/>
                  <a:gd name="connsiteX39" fmla="*/ 2557462 w 6953250"/>
                  <a:gd name="connsiteY39" fmla="*/ 2762250 h 4084281"/>
                  <a:gd name="connsiteX40" fmla="*/ 2719387 w 6953250"/>
                  <a:gd name="connsiteY40" fmla="*/ 2695575 h 4084281"/>
                  <a:gd name="connsiteX41" fmla="*/ 2914650 w 6953250"/>
                  <a:gd name="connsiteY41" fmla="*/ 2571750 h 4084281"/>
                  <a:gd name="connsiteX42" fmla="*/ 3152775 w 6953250"/>
                  <a:gd name="connsiteY42" fmla="*/ 2443162 h 4084281"/>
                  <a:gd name="connsiteX43" fmla="*/ 3305175 w 6953250"/>
                  <a:gd name="connsiteY43" fmla="*/ 2347912 h 4084281"/>
                  <a:gd name="connsiteX44" fmla="*/ 3395662 w 6953250"/>
                  <a:gd name="connsiteY44" fmla="*/ 2271712 h 4084281"/>
                  <a:gd name="connsiteX45" fmla="*/ 3648075 w 6953250"/>
                  <a:gd name="connsiteY45" fmla="*/ 2305050 h 4084281"/>
                  <a:gd name="connsiteX46" fmla="*/ 3914775 w 6953250"/>
                  <a:gd name="connsiteY46" fmla="*/ 2419350 h 4084281"/>
                  <a:gd name="connsiteX47" fmla="*/ 4024312 w 6953250"/>
                  <a:gd name="connsiteY47" fmla="*/ 2386012 h 4084281"/>
                  <a:gd name="connsiteX48" fmla="*/ 4143375 w 6953250"/>
                  <a:gd name="connsiteY48" fmla="*/ 2386012 h 4084281"/>
                  <a:gd name="connsiteX49" fmla="*/ 4205287 w 6953250"/>
                  <a:gd name="connsiteY49" fmla="*/ 2319337 h 4084281"/>
                  <a:gd name="connsiteX50" fmla="*/ 4257675 w 6953250"/>
                  <a:gd name="connsiteY50" fmla="*/ 2281237 h 4084281"/>
                  <a:gd name="connsiteX51" fmla="*/ 4381500 w 6953250"/>
                  <a:gd name="connsiteY51" fmla="*/ 2333625 h 4084281"/>
                  <a:gd name="connsiteX52" fmla="*/ 4476750 w 6953250"/>
                  <a:gd name="connsiteY52" fmla="*/ 2390775 h 4084281"/>
                  <a:gd name="connsiteX53" fmla="*/ 4562475 w 6953250"/>
                  <a:gd name="connsiteY53" fmla="*/ 2400300 h 4084281"/>
                  <a:gd name="connsiteX54" fmla="*/ 4691062 w 6953250"/>
                  <a:gd name="connsiteY54" fmla="*/ 2357437 h 4084281"/>
                  <a:gd name="connsiteX55" fmla="*/ 4829175 w 6953250"/>
                  <a:gd name="connsiteY55" fmla="*/ 2305050 h 4084281"/>
                  <a:gd name="connsiteX56" fmla="*/ 4986337 w 6953250"/>
                  <a:gd name="connsiteY56" fmla="*/ 2233612 h 4084281"/>
                  <a:gd name="connsiteX57" fmla="*/ 5138737 w 6953250"/>
                  <a:gd name="connsiteY57" fmla="*/ 2205037 h 4084281"/>
                  <a:gd name="connsiteX58" fmla="*/ 5191125 w 6953250"/>
                  <a:gd name="connsiteY58" fmla="*/ 2152650 h 4084281"/>
                  <a:gd name="connsiteX59" fmla="*/ 5253037 w 6953250"/>
                  <a:gd name="connsiteY59" fmla="*/ 2085975 h 4084281"/>
                  <a:gd name="connsiteX60" fmla="*/ 5381625 w 6953250"/>
                  <a:gd name="connsiteY60" fmla="*/ 2100262 h 4084281"/>
                  <a:gd name="connsiteX61" fmla="*/ 5534025 w 6953250"/>
                  <a:gd name="connsiteY61" fmla="*/ 2057400 h 4084281"/>
                  <a:gd name="connsiteX62" fmla="*/ 5629275 w 6953250"/>
                  <a:gd name="connsiteY62" fmla="*/ 2000250 h 4084281"/>
                  <a:gd name="connsiteX63" fmla="*/ 5762625 w 6953250"/>
                  <a:gd name="connsiteY63" fmla="*/ 1995487 h 4084281"/>
                  <a:gd name="connsiteX64" fmla="*/ 5934075 w 6953250"/>
                  <a:gd name="connsiteY64" fmla="*/ 1952625 h 4084281"/>
                  <a:gd name="connsiteX65" fmla="*/ 5986462 w 6953250"/>
                  <a:gd name="connsiteY65" fmla="*/ 1905000 h 4084281"/>
                  <a:gd name="connsiteX66" fmla="*/ 6100762 w 6953250"/>
                  <a:gd name="connsiteY66" fmla="*/ 1914525 h 4084281"/>
                  <a:gd name="connsiteX67" fmla="*/ 6296025 w 6953250"/>
                  <a:gd name="connsiteY67" fmla="*/ 1900237 h 4084281"/>
                  <a:gd name="connsiteX68" fmla="*/ 6505575 w 6953250"/>
                  <a:gd name="connsiteY68" fmla="*/ 1919287 h 4084281"/>
                  <a:gd name="connsiteX69" fmla="*/ 6605587 w 6953250"/>
                  <a:gd name="connsiteY69" fmla="*/ 1900237 h 4084281"/>
                  <a:gd name="connsiteX70" fmla="*/ 6753225 w 6953250"/>
                  <a:gd name="connsiteY70" fmla="*/ 1885950 h 4084281"/>
                  <a:gd name="connsiteX71" fmla="*/ 6910387 w 6953250"/>
                  <a:gd name="connsiteY71" fmla="*/ 1857375 h 4084281"/>
                  <a:gd name="connsiteX72" fmla="*/ 6943725 w 6953250"/>
                  <a:gd name="connsiteY72" fmla="*/ 1852612 h 4084281"/>
                  <a:gd name="connsiteX73" fmla="*/ 6948487 w 6953250"/>
                  <a:gd name="connsiteY73" fmla="*/ 1028700 h 4084281"/>
                  <a:gd name="connsiteX74" fmla="*/ 6953250 w 6953250"/>
                  <a:gd name="connsiteY74" fmla="*/ 19050 h 4084281"/>
                  <a:gd name="connsiteX75" fmla="*/ 6205537 w 6953250"/>
                  <a:gd name="connsiteY75" fmla="*/ 0 h 4084281"/>
                  <a:gd name="connsiteX0" fmla="*/ 6205537 w 6953250"/>
                  <a:gd name="connsiteY0" fmla="*/ 0 h 4084251"/>
                  <a:gd name="connsiteX1" fmla="*/ 5967412 w 6953250"/>
                  <a:gd name="connsiteY1" fmla="*/ 338137 h 4084251"/>
                  <a:gd name="connsiteX2" fmla="*/ 5795962 w 6953250"/>
                  <a:gd name="connsiteY2" fmla="*/ 557212 h 4084251"/>
                  <a:gd name="connsiteX3" fmla="*/ 5715000 w 6953250"/>
                  <a:gd name="connsiteY3" fmla="*/ 728662 h 4084251"/>
                  <a:gd name="connsiteX4" fmla="*/ 5481637 w 6953250"/>
                  <a:gd name="connsiteY4" fmla="*/ 995362 h 4084251"/>
                  <a:gd name="connsiteX5" fmla="*/ 5329237 w 6953250"/>
                  <a:gd name="connsiteY5" fmla="*/ 1143000 h 4084251"/>
                  <a:gd name="connsiteX6" fmla="*/ 4929187 w 6953250"/>
                  <a:gd name="connsiteY6" fmla="*/ 1219200 h 4084251"/>
                  <a:gd name="connsiteX7" fmla="*/ 4610100 w 6953250"/>
                  <a:gd name="connsiteY7" fmla="*/ 1285875 h 4084251"/>
                  <a:gd name="connsiteX8" fmla="*/ 4257675 w 6953250"/>
                  <a:gd name="connsiteY8" fmla="*/ 1352550 h 4084251"/>
                  <a:gd name="connsiteX9" fmla="*/ 3924300 w 6953250"/>
                  <a:gd name="connsiteY9" fmla="*/ 1519237 h 4084251"/>
                  <a:gd name="connsiteX10" fmla="*/ 3719512 w 6953250"/>
                  <a:gd name="connsiteY10" fmla="*/ 1638300 h 4084251"/>
                  <a:gd name="connsiteX11" fmla="*/ 3424237 w 6953250"/>
                  <a:gd name="connsiteY11" fmla="*/ 1719262 h 4084251"/>
                  <a:gd name="connsiteX12" fmla="*/ 3195637 w 6953250"/>
                  <a:gd name="connsiteY12" fmla="*/ 1824037 h 4084251"/>
                  <a:gd name="connsiteX13" fmla="*/ 2690812 w 6953250"/>
                  <a:gd name="connsiteY13" fmla="*/ 2076450 h 4084251"/>
                  <a:gd name="connsiteX14" fmla="*/ 2395537 w 6953250"/>
                  <a:gd name="connsiteY14" fmla="*/ 2162175 h 4084251"/>
                  <a:gd name="connsiteX15" fmla="*/ 2038350 w 6953250"/>
                  <a:gd name="connsiteY15" fmla="*/ 2247900 h 4084251"/>
                  <a:gd name="connsiteX16" fmla="*/ 1862137 w 6953250"/>
                  <a:gd name="connsiteY16" fmla="*/ 2286000 h 4084251"/>
                  <a:gd name="connsiteX17" fmla="*/ 1752600 w 6953250"/>
                  <a:gd name="connsiteY17" fmla="*/ 2371725 h 4084251"/>
                  <a:gd name="connsiteX18" fmla="*/ 1619250 w 6953250"/>
                  <a:gd name="connsiteY18" fmla="*/ 2490787 h 4084251"/>
                  <a:gd name="connsiteX19" fmla="*/ 1509712 w 6953250"/>
                  <a:gd name="connsiteY19" fmla="*/ 2600325 h 4084251"/>
                  <a:gd name="connsiteX20" fmla="*/ 1319212 w 6953250"/>
                  <a:gd name="connsiteY20" fmla="*/ 2667000 h 4084251"/>
                  <a:gd name="connsiteX21" fmla="*/ 985837 w 6953250"/>
                  <a:gd name="connsiteY21" fmla="*/ 2667000 h 4084251"/>
                  <a:gd name="connsiteX22" fmla="*/ 809625 w 6953250"/>
                  <a:gd name="connsiteY22" fmla="*/ 2647950 h 4084251"/>
                  <a:gd name="connsiteX23" fmla="*/ 504825 w 6953250"/>
                  <a:gd name="connsiteY23" fmla="*/ 2628900 h 4084251"/>
                  <a:gd name="connsiteX24" fmla="*/ 223837 w 6953250"/>
                  <a:gd name="connsiteY24" fmla="*/ 2657475 h 4084251"/>
                  <a:gd name="connsiteX25" fmla="*/ 142875 w 6953250"/>
                  <a:gd name="connsiteY25" fmla="*/ 2667000 h 4084251"/>
                  <a:gd name="connsiteX26" fmla="*/ 19050 w 6953250"/>
                  <a:gd name="connsiteY26" fmla="*/ 2690812 h 4084251"/>
                  <a:gd name="connsiteX27" fmla="*/ 9525 w 6953250"/>
                  <a:gd name="connsiteY27" fmla="*/ 3609975 h 4084251"/>
                  <a:gd name="connsiteX28" fmla="*/ 0 w 6953250"/>
                  <a:gd name="connsiteY28" fmla="*/ 4081462 h 4084251"/>
                  <a:gd name="connsiteX29" fmla="*/ 500063 w 6953250"/>
                  <a:gd name="connsiteY29" fmla="*/ 3862388 h 4084251"/>
                  <a:gd name="connsiteX30" fmla="*/ 895350 w 6953250"/>
                  <a:gd name="connsiteY30" fmla="*/ 3790950 h 4084251"/>
                  <a:gd name="connsiteX31" fmla="*/ 1185862 w 6953250"/>
                  <a:gd name="connsiteY31" fmla="*/ 3733800 h 4084251"/>
                  <a:gd name="connsiteX32" fmla="*/ 1252537 w 6953250"/>
                  <a:gd name="connsiteY32" fmla="*/ 3467100 h 4084251"/>
                  <a:gd name="connsiteX33" fmla="*/ 1333500 w 6953250"/>
                  <a:gd name="connsiteY33" fmla="*/ 3276600 h 4084251"/>
                  <a:gd name="connsiteX34" fmla="*/ 1447800 w 6953250"/>
                  <a:gd name="connsiteY34" fmla="*/ 3195637 h 4084251"/>
                  <a:gd name="connsiteX35" fmla="*/ 1733550 w 6953250"/>
                  <a:gd name="connsiteY35" fmla="*/ 3024187 h 4084251"/>
                  <a:gd name="connsiteX36" fmla="*/ 1957387 w 6953250"/>
                  <a:gd name="connsiteY36" fmla="*/ 2962275 h 4084251"/>
                  <a:gd name="connsiteX37" fmla="*/ 2124075 w 6953250"/>
                  <a:gd name="connsiteY37" fmla="*/ 2938462 h 4084251"/>
                  <a:gd name="connsiteX38" fmla="*/ 2319337 w 6953250"/>
                  <a:gd name="connsiteY38" fmla="*/ 2881312 h 4084251"/>
                  <a:gd name="connsiteX39" fmla="*/ 2557462 w 6953250"/>
                  <a:gd name="connsiteY39" fmla="*/ 2762250 h 4084251"/>
                  <a:gd name="connsiteX40" fmla="*/ 2719387 w 6953250"/>
                  <a:gd name="connsiteY40" fmla="*/ 2695575 h 4084251"/>
                  <a:gd name="connsiteX41" fmla="*/ 2914650 w 6953250"/>
                  <a:gd name="connsiteY41" fmla="*/ 2571750 h 4084251"/>
                  <a:gd name="connsiteX42" fmla="*/ 3152775 w 6953250"/>
                  <a:gd name="connsiteY42" fmla="*/ 2443162 h 4084251"/>
                  <a:gd name="connsiteX43" fmla="*/ 3305175 w 6953250"/>
                  <a:gd name="connsiteY43" fmla="*/ 2347912 h 4084251"/>
                  <a:gd name="connsiteX44" fmla="*/ 3395662 w 6953250"/>
                  <a:gd name="connsiteY44" fmla="*/ 2271712 h 4084251"/>
                  <a:gd name="connsiteX45" fmla="*/ 3648075 w 6953250"/>
                  <a:gd name="connsiteY45" fmla="*/ 2305050 h 4084251"/>
                  <a:gd name="connsiteX46" fmla="*/ 3914775 w 6953250"/>
                  <a:gd name="connsiteY46" fmla="*/ 2419350 h 4084251"/>
                  <a:gd name="connsiteX47" fmla="*/ 4024312 w 6953250"/>
                  <a:gd name="connsiteY47" fmla="*/ 2386012 h 4084251"/>
                  <a:gd name="connsiteX48" fmla="*/ 4143375 w 6953250"/>
                  <a:gd name="connsiteY48" fmla="*/ 2386012 h 4084251"/>
                  <a:gd name="connsiteX49" fmla="*/ 4205287 w 6953250"/>
                  <a:gd name="connsiteY49" fmla="*/ 2319337 h 4084251"/>
                  <a:gd name="connsiteX50" fmla="*/ 4257675 w 6953250"/>
                  <a:gd name="connsiteY50" fmla="*/ 2281237 h 4084251"/>
                  <a:gd name="connsiteX51" fmla="*/ 4381500 w 6953250"/>
                  <a:gd name="connsiteY51" fmla="*/ 2333625 h 4084251"/>
                  <a:gd name="connsiteX52" fmla="*/ 4476750 w 6953250"/>
                  <a:gd name="connsiteY52" fmla="*/ 2390775 h 4084251"/>
                  <a:gd name="connsiteX53" fmla="*/ 4562475 w 6953250"/>
                  <a:gd name="connsiteY53" fmla="*/ 2400300 h 4084251"/>
                  <a:gd name="connsiteX54" fmla="*/ 4691062 w 6953250"/>
                  <a:gd name="connsiteY54" fmla="*/ 2357437 h 4084251"/>
                  <a:gd name="connsiteX55" fmla="*/ 4829175 w 6953250"/>
                  <a:gd name="connsiteY55" fmla="*/ 2305050 h 4084251"/>
                  <a:gd name="connsiteX56" fmla="*/ 4986337 w 6953250"/>
                  <a:gd name="connsiteY56" fmla="*/ 2233612 h 4084251"/>
                  <a:gd name="connsiteX57" fmla="*/ 5138737 w 6953250"/>
                  <a:gd name="connsiteY57" fmla="*/ 2205037 h 4084251"/>
                  <a:gd name="connsiteX58" fmla="*/ 5191125 w 6953250"/>
                  <a:gd name="connsiteY58" fmla="*/ 2152650 h 4084251"/>
                  <a:gd name="connsiteX59" fmla="*/ 5253037 w 6953250"/>
                  <a:gd name="connsiteY59" fmla="*/ 2085975 h 4084251"/>
                  <a:gd name="connsiteX60" fmla="*/ 5381625 w 6953250"/>
                  <a:gd name="connsiteY60" fmla="*/ 2100262 h 4084251"/>
                  <a:gd name="connsiteX61" fmla="*/ 5534025 w 6953250"/>
                  <a:gd name="connsiteY61" fmla="*/ 2057400 h 4084251"/>
                  <a:gd name="connsiteX62" fmla="*/ 5629275 w 6953250"/>
                  <a:gd name="connsiteY62" fmla="*/ 2000250 h 4084251"/>
                  <a:gd name="connsiteX63" fmla="*/ 5762625 w 6953250"/>
                  <a:gd name="connsiteY63" fmla="*/ 1995487 h 4084251"/>
                  <a:gd name="connsiteX64" fmla="*/ 5934075 w 6953250"/>
                  <a:gd name="connsiteY64" fmla="*/ 1952625 h 4084251"/>
                  <a:gd name="connsiteX65" fmla="*/ 5986462 w 6953250"/>
                  <a:gd name="connsiteY65" fmla="*/ 1905000 h 4084251"/>
                  <a:gd name="connsiteX66" fmla="*/ 6100762 w 6953250"/>
                  <a:gd name="connsiteY66" fmla="*/ 1914525 h 4084251"/>
                  <a:gd name="connsiteX67" fmla="*/ 6296025 w 6953250"/>
                  <a:gd name="connsiteY67" fmla="*/ 1900237 h 4084251"/>
                  <a:gd name="connsiteX68" fmla="*/ 6505575 w 6953250"/>
                  <a:gd name="connsiteY68" fmla="*/ 1919287 h 4084251"/>
                  <a:gd name="connsiteX69" fmla="*/ 6605587 w 6953250"/>
                  <a:gd name="connsiteY69" fmla="*/ 1900237 h 4084251"/>
                  <a:gd name="connsiteX70" fmla="*/ 6753225 w 6953250"/>
                  <a:gd name="connsiteY70" fmla="*/ 1885950 h 4084251"/>
                  <a:gd name="connsiteX71" fmla="*/ 6910387 w 6953250"/>
                  <a:gd name="connsiteY71" fmla="*/ 1857375 h 4084251"/>
                  <a:gd name="connsiteX72" fmla="*/ 6943725 w 6953250"/>
                  <a:gd name="connsiteY72" fmla="*/ 1852612 h 4084251"/>
                  <a:gd name="connsiteX73" fmla="*/ 6948487 w 6953250"/>
                  <a:gd name="connsiteY73" fmla="*/ 1028700 h 4084251"/>
                  <a:gd name="connsiteX74" fmla="*/ 6953250 w 6953250"/>
                  <a:gd name="connsiteY74" fmla="*/ 19050 h 4084251"/>
                  <a:gd name="connsiteX75" fmla="*/ 6205537 w 6953250"/>
                  <a:gd name="connsiteY75" fmla="*/ 0 h 4084251"/>
                  <a:gd name="connsiteX0" fmla="*/ 6205537 w 6953250"/>
                  <a:gd name="connsiteY0" fmla="*/ 0 h 4084251"/>
                  <a:gd name="connsiteX1" fmla="*/ 5967412 w 6953250"/>
                  <a:gd name="connsiteY1" fmla="*/ 338137 h 4084251"/>
                  <a:gd name="connsiteX2" fmla="*/ 5795962 w 6953250"/>
                  <a:gd name="connsiteY2" fmla="*/ 557212 h 4084251"/>
                  <a:gd name="connsiteX3" fmla="*/ 5715000 w 6953250"/>
                  <a:gd name="connsiteY3" fmla="*/ 728662 h 4084251"/>
                  <a:gd name="connsiteX4" fmla="*/ 5481637 w 6953250"/>
                  <a:gd name="connsiteY4" fmla="*/ 995362 h 4084251"/>
                  <a:gd name="connsiteX5" fmla="*/ 5329237 w 6953250"/>
                  <a:gd name="connsiteY5" fmla="*/ 1143000 h 4084251"/>
                  <a:gd name="connsiteX6" fmla="*/ 4929187 w 6953250"/>
                  <a:gd name="connsiteY6" fmla="*/ 1219200 h 4084251"/>
                  <a:gd name="connsiteX7" fmla="*/ 4610100 w 6953250"/>
                  <a:gd name="connsiteY7" fmla="*/ 1285875 h 4084251"/>
                  <a:gd name="connsiteX8" fmla="*/ 4257675 w 6953250"/>
                  <a:gd name="connsiteY8" fmla="*/ 1352550 h 4084251"/>
                  <a:gd name="connsiteX9" fmla="*/ 3924300 w 6953250"/>
                  <a:gd name="connsiteY9" fmla="*/ 1519237 h 4084251"/>
                  <a:gd name="connsiteX10" fmla="*/ 3719512 w 6953250"/>
                  <a:gd name="connsiteY10" fmla="*/ 1638300 h 4084251"/>
                  <a:gd name="connsiteX11" fmla="*/ 3424237 w 6953250"/>
                  <a:gd name="connsiteY11" fmla="*/ 1719262 h 4084251"/>
                  <a:gd name="connsiteX12" fmla="*/ 3195637 w 6953250"/>
                  <a:gd name="connsiteY12" fmla="*/ 1824037 h 4084251"/>
                  <a:gd name="connsiteX13" fmla="*/ 2690812 w 6953250"/>
                  <a:gd name="connsiteY13" fmla="*/ 2076450 h 4084251"/>
                  <a:gd name="connsiteX14" fmla="*/ 2395537 w 6953250"/>
                  <a:gd name="connsiteY14" fmla="*/ 2162175 h 4084251"/>
                  <a:gd name="connsiteX15" fmla="*/ 2038350 w 6953250"/>
                  <a:gd name="connsiteY15" fmla="*/ 2247900 h 4084251"/>
                  <a:gd name="connsiteX16" fmla="*/ 1862137 w 6953250"/>
                  <a:gd name="connsiteY16" fmla="*/ 2286000 h 4084251"/>
                  <a:gd name="connsiteX17" fmla="*/ 1752600 w 6953250"/>
                  <a:gd name="connsiteY17" fmla="*/ 2371725 h 4084251"/>
                  <a:gd name="connsiteX18" fmla="*/ 1619250 w 6953250"/>
                  <a:gd name="connsiteY18" fmla="*/ 2490787 h 4084251"/>
                  <a:gd name="connsiteX19" fmla="*/ 1509712 w 6953250"/>
                  <a:gd name="connsiteY19" fmla="*/ 2600325 h 4084251"/>
                  <a:gd name="connsiteX20" fmla="*/ 1319212 w 6953250"/>
                  <a:gd name="connsiteY20" fmla="*/ 2667000 h 4084251"/>
                  <a:gd name="connsiteX21" fmla="*/ 985837 w 6953250"/>
                  <a:gd name="connsiteY21" fmla="*/ 2667000 h 4084251"/>
                  <a:gd name="connsiteX22" fmla="*/ 809625 w 6953250"/>
                  <a:gd name="connsiteY22" fmla="*/ 2647950 h 4084251"/>
                  <a:gd name="connsiteX23" fmla="*/ 504825 w 6953250"/>
                  <a:gd name="connsiteY23" fmla="*/ 2628900 h 4084251"/>
                  <a:gd name="connsiteX24" fmla="*/ 223837 w 6953250"/>
                  <a:gd name="connsiteY24" fmla="*/ 2657475 h 4084251"/>
                  <a:gd name="connsiteX25" fmla="*/ 142875 w 6953250"/>
                  <a:gd name="connsiteY25" fmla="*/ 2667000 h 4084251"/>
                  <a:gd name="connsiteX26" fmla="*/ 19050 w 6953250"/>
                  <a:gd name="connsiteY26" fmla="*/ 2690812 h 4084251"/>
                  <a:gd name="connsiteX27" fmla="*/ 9525 w 6953250"/>
                  <a:gd name="connsiteY27" fmla="*/ 3609975 h 4084251"/>
                  <a:gd name="connsiteX28" fmla="*/ 0 w 6953250"/>
                  <a:gd name="connsiteY28" fmla="*/ 4081462 h 4084251"/>
                  <a:gd name="connsiteX29" fmla="*/ 500063 w 6953250"/>
                  <a:gd name="connsiteY29" fmla="*/ 3862388 h 4084251"/>
                  <a:gd name="connsiteX30" fmla="*/ 895350 w 6953250"/>
                  <a:gd name="connsiteY30" fmla="*/ 3790950 h 4084251"/>
                  <a:gd name="connsiteX31" fmla="*/ 1185862 w 6953250"/>
                  <a:gd name="connsiteY31" fmla="*/ 3733800 h 4084251"/>
                  <a:gd name="connsiteX32" fmla="*/ 1252537 w 6953250"/>
                  <a:gd name="connsiteY32" fmla="*/ 3467100 h 4084251"/>
                  <a:gd name="connsiteX33" fmla="*/ 1333500 w 6953250"/>
                  <a:gd name="connsiteY33" fmla="*/ 3276600 h 4084251"/>
                  <a:gd name="connsiteX34" fmla="*/ 1447800 w 6953250"/>
                  <a:gd name="connsiteY34" fmla="*/ 3195637 h 4084251"/>
                  <a:gd name="connsiteX35" fmla="*/ 1733550 w 6953250"/>
                  <a:gd name="connsiteY35" fmla="*/ 3024187 h 4084251"/>
                  <a:gd name="connsiteX36" fmla="*/ 1957387 w 6953250"/>
                  <a:gd name="connsiteY36" fmla="*/ 2962275 h 4084251"/>
                  <a:gd name="connsiteX37" fmla="*/ 2124075 w 6953250"/>
                  <a:gd name="connsiteY37" fmla="*/ 2938462 h 4084251"/>
                  <a:gd name="connsiteX38" fmla="*/ 2319337 w 6953250"/>
                  <a:gd name="connsiteY38" fmla="*/ 2881312 h 4084251"/>
                  <a:gd name="connsiteX39" fmla="*/ 2557462 w 6953250"/>
                  <a:gd name="connsiteY39" fmla="*/ 2762250 h 4084251"/>
                  <a:gd name="connsiteX40" fmla="*/ 2719387 w 6953250"/>
                  <a:gd name="connsiteY40" fmla="*/ 2695575 h 4084251"/>
                  <a:gd name="connsiteX41" fmla="*/ 2914650 w 6953250"/>
                  <a:gd name="connsiteY41" fmla="*/ 2571750 h 4084251"/>
                  <a:gd name="connsiteX42" fmla="*/ 3152775 w 6953250"/>
                  <a:gd name="connsiteY42" fmla="*/ 2443162 h 4084251"/>
                  <a:gd name="connsiteX43" fmla="*/ 3305175 w 6953250"/>
                  <a:gd name="connsiteY43" fmla="*/ 2347912 h 4084251"/>
                  <a:gd name="connsiteX44" fmla="*/ 3395662 w 6953250"/>
                  <a:gd name="connsiteY44" fmla="*/ 2271712 h 4084251"/>
                  <a:gd name="connsiteX45" fmla="*/ 3648075 w 6953250"/>
                  <a:gd name="connsiteY45" fmla="*/ 2305050 h 4084251"/>
                  <a:gd name="connsiteX46" fmla="*/ 3914775 w 6953250"/>
                  <a:gd name="connsiteY46" fmla="*/ 2419350 h 4084251"/>
                  <a:gd name="connsiteX47" fmla="*/ 4024312 w 6953250"/>
                  <a:gd name="connsiteY47" fmla="*/ 2386012 h 4084251"/>
                  <a:gd name="connsiteX48" fmla="*/ 4143375 w 6953250"/>
                  <a:gd name="connsiteY48" fmla="*/ 2386012 h 4084251"/>
                  <a:gd name="connsiteX49" fmla="*/ 4205287 w 6953250"/>
                  <a:gd name="connsiteY49" fmla="*/ 2319337 h 4084251"/>
                  <a:gd name="connsiteX50" fmla="*/ 4257675 w 6953250"/>
                  <a:gd name="connsiteY50" fmla="*/ 2281237 h 4084251"/>
                  <a:gd name="connsiteX51" fmla="*/ 4381500 w 6953250"/>
                  <a:gd name="connsiteY51" fmla="*/ 2333625 h 4084251"/>
                  <a:gd name="connsiteX52" fmla="*/ 4476750 w 6953250"/>
                  <a:gd name="connsiteY52" fmla="*/ 2390775 h 4084251"/>
                  <a:gd name="connsiteX53" fmla="*/ 4562475 w 6953250"/>
                  <a:gd name="connsiteY53" fmla="*/ 2400300 h 4084251"/>
                  <a:gd name="connsiteX54" fmla="*/ 4691062 w 6953250"/>
                  <a:gd name="connsiteY54" fmla="*/ 2357437 h 4084251"/>
                  <a:gd name="connsiteX55" fmla="*/ 4829175 w 6953250"/>
                  <a:gd name="connsiteY55" fmla="*/ 2305050 h 4084251"/>
                  <a:gd name="connsiteX56" fmla="*/ 4986337 w 6953250"/>
                  <a:gd name="connsiteY56" fmla="*/ 2233612 h 4084251"/>
                  <a:gd name="connsiteX57" fmla="*/ 5138737 w 6953250"/>
                  <a:gd name="connsiteY57" fmla="*/ 2205037 h 4084251"/>
                  <a:gd name="connsiteX58" fmla="*/ 5191125 w 6953250"/>
                  <a:gd name="connsiteY58" fmla="*/ 2152650 h 4084251"/>
                  <a:gd name="connsiteX59" fmla="*/ 5253037 w 6953250"/>
                  <a:gd name="connsiteY59" fmla="*/ 2085975 h 4084251"/>
                  <a:gd name="connsiteX60" fmla="*/ 5381625 w 6953250"/>
                  <a:gd name="connsiteY60" fmla="*/ 2100262 h 4084251"/>
                  <a:gd name="connsiteX61" fmla="*/ 5534025 w 6953250"/>
                  <a:gd name="connsiteY61" fmla="*/ 2057400 h 4084251"/>
                  <a:gd name="connsiteX62" fmla="*/ 5629275 w 6953250"/>
                  <a:gd name="connsiteY62" fmla="*/ 2000250 h 4084251"/>
                  <a:gd name="connsiteX63" fmla="*/ 5762625 w 6953250"/>
                  <a:gd name="connsiteY63" fmla="*/ 1995487 h 4084251"/>
                  <a:gd name="connsiteX64" fmla="*/ 5934075 w 6953250"/>
                  <a:gd name="connsiteY64" fmla="*/ 1952625 h 4084251"/>
                  <a:gd name="connsiteX65" fmla="*/ 5986462 w 6953250"/>
                  <a:gd name="connsiteY65" fmla="*/ 1905000 h 4084251"/>
                  <a:gd name="connsiteX66" fmla="*/ 6100762 w 6953250"/>
                  <a:gd name="connsiteY66" fmla="*/ 1914525 h 4084251"/>
                  <a:gd name="connsiteX67" fmla="*/ 6296025 w 6953250"/>
                  <a:gd name="connsiteY67" fmla="*/ 1900237 h 4084251"/>
                  <a:gd name="connsiteX68" fmla="*/ 6505575 w 6953250"/>
                  <a:gd name="connsiteY68" fmla="*/ 1919287 h 4084251"/>
                  <a:gd name="connsiteX69" fmla="*/ 6605587 w 6953250"/>
                  <a:gd name="connsiteY69" fmla="*/ 1900237 h 4084251"/>
                  <a:gd name="connsiteX70" fmla="*/ 6753225 w 6953250"/>
                  <a:gd name="connsiteY70" fmla="*/ 1885950 h 4084251"/>
                  <a:gd name="connsiteX71" fmla="*/ 6910387 w 6953250"/>
                  <a:gd name="connsiteY71" fmla="*/ 1857375 h 4084251"/>
                  <a:gd name="connsiteX72" fmla="*/ 6943725 w 6953250"/>
                  <a:gd name="connsiteY72" fmla="*/ 1852612 h 4084251"/>
                  <a:gd name="connsiteX73" fmla="*/ 6948487 w 6953250"/>
                  <a:gd name="connsiteY73" fmla="*/ 1028700 h 4084251"/>
                  <a:gd name="connsiteX74" fmla="*/ 6953250 w 6953250"/>
                  <a:gd name="connsiteY74" fmla="*/ 19050 h 4084251"/>
                  <a:gd name="connsiteX75" fmla="*/ 6205537 w 6953250"/>
                  <a:gd name="connsiteY75" fmla="*/ 0 h 4084251"/>
                  <a:gd name="connsiteX0" fmla="*/ 6205537 w 6953250"/>
                  <a:gd name="connsiteY0" fmla="*/ 0 h 4084251"/>
                  <a:gd name="connsiteX1" fmla="*/ 5967412 w 6953250"/>
                  <a:gd name="connsiteY1" fmla="*/ 338137 h 4084251"/>
                  <a:gd name="connsiteX2" fmla="*/ 5795962 w 6953250"/>
                  <a:gd name="connsiteY2" fmla="*/ 557212 h 4084251"/>
                  <a:gd name="connsiteX3" fmla="*/ 5715000 w 6953250"/>
                  <a:gd name="connsiteY3" fmla="*/ 728662 h 4084251"/>
                  <a:gd name="connsiteX4" fmla="*/ 5481637 w 6953250"/>
                  <a:gd name="connsiteY4" fmla="*/ 995362 h 4084251"/>
                  <a:gd name="connsiteX5" fmla="*/ 5329237 w 6953250"/>
                  <a:gd name="connsiteY5" fmla="*/ 1143000 h 4084251"/>
                  <a:gd name="connsiteX6" fmla="*/ 4929187 w 6953250"/>
                  <a:gd name="connsiteY6" fmla="*/ 1219200 h 4084251"/>
                  <a:gd name="connsiteX7" fmla="*/ 4610100 w 6953250"/>
                  <a:gd name="connsiteY7" fmla="*/ 1285875 h 4084251"/>
                  <a:gd name="connsiteX8" fmla="*/ 4257675 w 6953250"/>
                  <a:gd name="connsiteY8" fmla="*/ 1352550 h 4084251"/>
                  <a:gd name="connsiteX9" fmla="*/ 3924300 w 6953250"/>
                  <a:gd name="connsiteY9" fmla="*/ 1519237 h 4084251"/>
                  <a:gd name="connsiteX10" fmla="*/ 3719512 w 6953250"/>
                  <a:gd name="connsiteY10" fmla="*/ 1638300 h 4084251"/>
                  <a:gd name="connsiteX11" fmla="*/ 3424237 w 6953250"/>
                  <a:gd name="connsiteY11" fmla="*/ 1719262 h 4084251"/>
                  <a:gd name="connsiteX12" fmla="*/ 3195637 w 6953250"/>
                  <a:gd name="connsiteY12" fmla="*/ 1824037 h 4084251"/>
                  <a:gd name="connsiteX13" fmla="*/ 2690812 w 6953250"/>
                  <a:gd name="connsiteY13" fmla="*/ 2076450 h 4084251"/>
                  <a:gd name="connsiteX14" fmla="*/ 2395537 w 6953250"/>
                  <a:gd name="connsiteY14" fmla="*/ 2162175 h 4084251"/>
                  <a:gd name="connsiteX15" fmla="*/ 2038350 w 6953250"/>
                  <a:gd name="connsiteY15" fmla="*/ 2247900 h 4084251"/>
                  <a:gd name="connsiteX16" fmla="*/ 1862137 w 6953250"/>
                  <a:gd name="connsiteY16" fmla="*/ 2286000 h 4084251"/>
                  <a:gd name="connsiteX17" fmla="*/ 1752600 w 6953250"/>
                  <a:gd name="connsiteY17" fmla="*/ 2371725 h 4084251"/>
                  <a:gd name="connsiteX18" fmla="*/ 1619250 w 6953250"/>
                  <a:gd name="connsiteY18" fmla="*/ 2490787 h 4084251"/>
                  <a:gd name="connsiteX19" fmla="*/ 1509712 w 6953250"/>
                  <a:gd name="connsiteY19" fmla="*/ 2600325 h 4084251"/>
                  <a:gd name="connsiteX20" fmla="*/ 1319212 w 6953250"/>
                  <a:gd name="connsiteY20" fmla="*/ 2667000 h 4084251"/>
                  <a:gd name="connsiteX21" fmla="*/ 985837 w 6953250"/>
                  <a:gd name="connsiteY21" fmla="*/ 2667000 h 4084251"/>
                  <a:gd name="connsiteX22" fmla="*/ 809625 w 6953250"/>
                  <a:gd name="connsiteY22" fmla="*/ 2647950 h 4084251"/>
                  <a:gd name="connsiteX23" fmla="*/ 504825 w 6953250"/>
                  <a:gd name="connsiteY23" fmla="*/ 2628900 h 4084251"/>
                  <a:gd name="connsiteX24" fmla="*/ 223837 w 6953250"/>
                  <a:gd name="connsiteY24" fmla="*/ 2657475 h 4084251"/>
                  <a:gd name="connsiteX25" fmla="*/ 142875 w 6953250"/>
                  <a:gd name="connsiteY25" fmla="*/ 2667000 h 4084251"/>
                  <a:gd name="connsiteX26" fmla="*/ 19050 w 6953250"/>
                  <a:gd name="connsiteY26" fmla="*/ 2690812 h 4084251"/>
                  <a:gd name="connsiteX27" fmla="*/ 9525 w 6953250"/>
                  <a:gd name="connsiteY27" fmla="*/ 3609975 h 4084251"/>
                  <a:gd name="connsiteX28" fmla="*/ 0 w 6953250"/>
                  <a:gd name="connsiteY28" fmla="*/ 4081462 h 4084251"/>
                  <a:gd name="connsiteX29" fmla="*/ 500063 w 6953250"/>
                  <a:gd name="connsiteY29" fmla="*/ 3862388 h 4084251"/>
                  <a:gd name="connsiteX30" fmla="*/ 895350 w 6953250"/>
                  <a:gd name="connsiteY30" fmla="*/ 3790950 h 4084251"/>
                  <a:gd name="connsiteX31" fmla="*/ 1185862 w 6953250"/>
                  <a:gd name="connsiteY31" fmla="*/ 3733800 h 4084251"/>
                  <a:gd name="connsiteX32" fmla="*/ 1252537 w 6953250"/>
                  <a:gd name="connsiteY32" fmla="*/ 3467100 h 4084251"/>
                  <a:gd name="connsiteX33" fmla="*/ 1333500 w 6953250"/>
                  <a:gd name="connsiteY33" fmla="*/ 3276600 h 4084251"/>
                  <a:gd name="connsiteX34" fmla="*/ 1447800 w 6953250"/>
                  <a:gd name="connsiteY34" fmla="*/ 3195637 h 4084251"/>
                  <a:gd name="connsiteX35" fmla="*/ 1733550 w 6953250"/>
                  <a:gd name="connsiteY35" fmla="*/ 3024187 h 4084251"/>
                  <a:gd name="connsiteX36" fmla="*/ 1957387 w 6953250"/>
                  <a:gd name="connsiteY36" fmla="*/ 2962275 h 4084251"/>
                  <a:gd name="connsiteX37" fmla="*/ 2124075 w 6953250"/>
                  <a:gd name="connsiteY37" fmla="*/ 2938462 h 4084251"/>
                  <a:gd name="connsiteX38" fmla="*/ 2319337 w 6953250"/>
                  <a:gd name="connsiteY38" fmla="*/ 2881312 h 4084251"/>
                  <a:gd name="connsiteX39" fmla="*/ 2557462 w 6953250"/>
                  <a:gd name="connsiteY39" fmla="*/ 2762250 h 4084251"/>
                  <a:gd name="connsiteX40" fmla="*/ 2719387 w 6953250"/>
                  <a:gd name="connsiteY40" fmla="*/ 2695575 h 4084251"/>
                  <a:gd name="connsiteX41" fmla="*/ 2914650 w 6953250"/>
                  <a:gd name="connsiteY41" fmla="*/ 2571750 h 4084251"/>
                  <a:gd name="connsiteX42" fmla="*/ 3152775 w 6953250"/>
                  <a:gd name="connsiteY42" fmla="*/ 2443162 h 4084251"/>
                  <a:gd name="connsiteX43" fmla="*/ 3305175 w 6953250"/>
                  <a:gd name="connsiteY43" fmla="*/ 2347912 h 4084251"/>
                  <a:gd name="connsiteX44" fmla="*/ 3395662 w 6953250"/>
                  <a:gd name="connsiteY44" fmla="*/ 2271712 h 4084251"/>
                  <a:gd name="connsiteX45" fmla="*/ 3648075 w 6953250"/>
                  <a:gd name="connsiteY45" fmla="*/ 2305050 h 4084251"/>
                  <a:gd name="connsiteX46" fmla="*/ 3914775 w 6953250"/>
                  <a:gd name="connsiteY46" fmla="*/ 2419350 h 4084251"/>
                  <a:gd name="connsiteX47" fmla="*/ 4024312 w 6953250"/>
                  <a:gd name="connsiteY47" fmla="*/ 2386012 h 4084251"/>
                  <a:gd name="connsiteX48" fmla="*/ 4143375 w 6953250"/>
                  <a:gd name="connsiteY48" fmla="*/ 2386012 h 4084251"/>
                  <a:gd name="connsiteX49" fmla="*/ 4205287 w 6953250"/>
                  <a:gd name="connsiteY49" fmla="*/ 2319337 h 4084251"/>
                  <a:gd name="connsiteX50" fmla="*/ 4257675 w 6953250"/>
                  <a:gd name="connsiteY50" fmla="*/ 2281237 h 4084251"/>
                  <a:gd name="connsiteX51" fmla="*/ 4381500 w 6953250"/>
                  <a:gd name="connsiteY51" fmla="*/ 2333625 h 4084251"/>
                  <a:gd name="connsiteX52" fmla="*/ 4476750 w 6953250"/>
                  <a:gd name="connsiteY52" fmla="*/ 2390775 h 4084251"/>
                  <a:gd name="connsiteX53" fmla="*/ 4562475 w 6953250"/>
                  <a:gd name="connsiteY53" fmla="*/ 2400300 h 4084251"/>
                  <a:gd name="connsiteX54" fmla="*/ 4691062 w 6953250"/>
                  <a:gd name="connsiteY54" fmla="*/ 2357437 h 4084251"/>
                  <a:gd name="connsiteX55" fmla="*/ 4829175 w 6953250"/>
                  <a:gd name="connsiteY55" fmla="*/ 2305050 h 4084251"/>
                  <a:gd name="connsiteX56" fmla="*/ 4986337 w 6953250"/>
                  <a:gd name="connsiteY56" fmla="*/ 2233612 h 4084251"/>
                  <a:gd name="connsiteX57" fmla="*/ 5138737 w 6953250"/>
                  <a:gd name="connsiteY57" fmla="*/ 2205037 h 4084251"/>
                  <a:gd name="connsiteX58" fmla="*/ 5191125 w 6953250"/>
                  <a:gd name="connsiteY58" fmla="*/ 2152650 h 4084251"/>
                  <a:gd name="connsiteX59" fmla="*/ 5253037 w 6953250"/>
                  <a:gd name="connsiteY59" fmla="*/ 2085975 h 4084251"/>
                  <a:gd name="connsiteX60" fmla="*/ 5381625 w 6953250"/>
                  <a:gd name="connsiteY60" fmla="*/ 2100262 h 4084251"/>
                  <a:gd name="connsiteX61" fmla="*/ 5534025 w 6953250"/>
                  <a:gd name="connsiteY61" fmla="*/ 2057400 h 4084251"/>
                  <a:gd name="connsiteX62" fmla="*/ 5629275 w 6953250"/>
                  <a:gd name="connsiteY62" fmla="*/ 2000250 h 4084251"/>
                  <a:gd name="connsiteX63" fmla="*/ 5762625 w 6953250"/>
                  <a:gd name="connsiteY63" fmla="*/ 1995487 h 4084251"/>
                  <a:gd name="connsiteX64" fmla="*/ 5934075 w 6953250"/>
                  <a:gd name="connsiteY64" fmla="*/ 1952625 h 4084251"/>
                  <a:gd name="connsiteX65" fmla="*/ 5986462 w 6953250"/>
                  <a:gd name="connsiteY65" fmla="*/ 1905000 h 4084251"/>
                  <a:gd name="connsiteX66" fmla="*/ 6100762 w 6953250"/>
                  <a:gd name="connsiteY66" fmla="*/ 1914525 h 4084251"/>
                  <a:gd name="connsiteX67" fmla="*/ 6296025 w 6953250"/>
                  <a:gd name="connsiteY67" fmla="*/ 1900237 h 4084251"/>
                  <a:gd name="connsiteX68" fmla="*/ 6505575 w 6953250"/>
                  <a:gd name="connsiteY68" fmla="*/ 1919287 h 4084251"/>
                  <a:gd name="connsiteX69" fmla="*/ 6605587 w 6953250"/>
                  <a:gd name="connsiteY69" fmla="*/ 1900237 h 4084251"/>
                  <a:gd name="connsiteX70" fmla="*/ 6753225 w 6953250"/>
                  <a:gd name="connsiteY70" fmla="*/ 1885950 h 4084251"/>
                  <a:gd name="connsiteX71" fmla="*/ 6910387 w 6953250"/>
                  <a:gd name="connsiteY71" fmla="*/ 1857375 h 4084251"/>
                  <a:gd name="connsiteX72" fmla="*/ 6943725 w 6953250"/>
                  <a:gd name="connsiteY72" fmla="*/ 1852612 h 4084251"/>
                  <a:gd name="connsiteX73" fmla="*/ 6948487 w 6953250"/>
                  <a:gd name="connsiteY73" fmla="*/ 1028700 h 4084251"/>
                  <a:gd name="connsiteX74" fmla="*/ 6953250 w 6953250"/>
                  <a:gd name="connsiteY74" fmla="*/ 19050 h 4084251"/>
                  <a:gd name="connsiteX75" fmla="*/ 6205537 w 6953250"/>
                  <a:gd name="connsiteY75" fmla="*/ 0 h 4084251"/>
                  <a:gd name="connsiteX0" fmla="*/ 6210299 w 6953250"/>
                  <a:gd name="connsiteY0" fmla="*/ 0 h 4136638"/>
                  <a:gd name="connsiteX1" fmla="*/ 5967412 w 6953250"/>
                  <a:gd name="connsiteY1" fmla="*/ 390524 h 4136638"/>
                  <a:gd name="connsiteX2" fmla="*/ 5795962 w 6953250"/>
                  <a:gd name="connsiteY2" fmla="*/ 609599 h 4136638"/>
                  <a:gd name="connsiteX3" fmla="*/ 5715000 w 6953250"/>
                  <a:gd name="connsiteY3" fmla="*/ 781049 h 4136638"/>
                  <a:gd name="connsiteX4" fmla="*/ 5481637 w 6953250"/>
                  <a:gd name="connsiteY4" fmla="*/ 1047749 h 4136638"/>
                  <a:gd name="connsiteX5" fmla="*/ 5329237 w 6953250"/>
                  <a:gd name="connsiteY5" fmla="*/ 1195387 h 4136638"/>
                  <a:gd name="connsiteX6" fmla="*/ 4929187 w 6953250"/>
                  <a:gd name="connsiteY6" fmla="*/ 1271587 h 4136638"/>
                  <a:gd name="connsiteX7" fmla="*/ 4610100 w 6953250"/>
                  <a:gd name="connsiteY7" fmla="*/ 1338262 h 4136638"/>
                  <a:gd name="connsiteX8" fmla="*/ 4257675 w 6953250"/>
                  <a:gd name="connsiteY8" fmla="*/ 1404937 h 4136638"/>
                  <a:gd name="connsiteX9" fmla="*/ 3924300 w 6953250"/>
                  <a:gd name="connsiteY9" fmla="*/ 1571624 h 4136638"/>
                  <a:gd name="connsiteX10" fmla="*/ 3719512 w 6953250"/>
                  <a:gd name="connsiteY10" fmla="*/ 1690687 h 4136638"/>
                  <a:gd name="connsiteX11" fmla="*/ 3424237 w 6953250"/>
                  <a:gd name="connsiteY11" fmla="*/ 1771649 h 4136638"/>
                  <a:gd name="connsiteX12" fmla="*/ 3195637 w 6953250"/>
                  <a:gd name="connsiteY12" fmla="*/ 1876424 h 4136638"/>
                  <a:gd name="connsiteX13" fmla="*/ 2690812 w 6953250"/>
                  <a:gd name="connsiteY13" fmla="*/ 2128837 h 4136638"/>
                  <a:gd name="connsiteX14" fmla="*/ 2395537 w 6953250"/>
                  <a:gd name="connsiteY14" fmla="*/ 2214562 h 4136638"/>
                  <a:gd name="connsiteX15" fmla="*/ 2038350 w 6953250"/>
                  <a:gd name="connsiteY15" fmla="*/ 2300287 h 4136638"/>
                  <a:gd name="connsiteX16" fmla="*/ 1862137 w 6953250"/>
                  <a:gd name="connsiteY16" fmla="*/ 2338387 h 4136638"/>
                  <a:gd name="connsiteX17" fmla="*/ 1752600 w 6953250"/>
                  <a:gd name="connsiteY17" fmla="*/ 2424112 h 4136638"/>
                  <a:gd name="connsiteX18" fmla="*/ 1619250 w 6953250"/>
                  <a:gd name="connsiteY18" fmla="*/ 2543174 h 4136638"/>
                  <a:gd name="connsiteX19" fmla="*/ 1509712 w 6953250"/>
                  <a:gd name="connsiteY19" fmla="*/ 2652712 h 4136638"/>
                  <a:gd name="connsiteX20" fmla="*/ 1319212 w 6953250"/>
                  <a:gd name="connsiteY20" fmla="*/ 2719387 h 4136638"/>
                  <a:gd name="connsiteX21" fmla="*/ 985837 w 6953250"/>
                  <a:gd name="connsiteY21" fmla="*/ 2719387 h 4136638"/>
                  <a:gd name="connsiteX22" fmla="*/ 809625 w 6953250"/>
                  <a:gd name="connsiteY22" fmla="*/ 2700337 h 4136638"/>
                  <a:gd name="connsiteX23" fmla="*/ 504825 w 6953250"/>
                  <a:gd name="connsiteY23" fmla="*/ 2681287 h 4136638"/>
                  <a:gd name="connsiteX24" fmla="*/ 223837 w 6953250"/>
                  <a:gd name="connsiteY24" fmla="*/ 2709862 h 4136638"/>
                  <a:gd name="connsiteX25" fmla="*/ 142875 w 6953250"/>
                  <a:gd name="connsiteY25" fmla="*/ 2719387 h 4136638"/>
                  <a:gd name="connsiteX26" fmla="*/ 19050 w 6953250"/>
                  <a:gd name="connsiteY26" fmla="*/ 2743199 h 4136638"/>
                  <a:gd name="connsiteX27" fmla="*/ 9525 w 6953250"/>
                  <a:gd name="connsiteY27" fmla="*/ 3662362 h 4136638"/>
                  <a:gd name="connsiteX28" fmla="*/ 0 w 6953250"/>
                  <a:gd name="connsiteY28" fmla="*/ 4133849 h 4136638"/>
                  <a:gd name="connsiteX29" fmla="*/ 500063 w 6953250"/>
                  <a:gd name="connsiteY29" fmla="*/ 3914775 h 4136638"/>
                  <a:gd name="connsiteX30" fmla="*/ 895350 w 6953250"/>
                  <a:gd name="connsiteY30" fmla="*/ 3843337 h 4136638"/>
                  <a:gd name="connsiteX31" fmla="*/ 1185862 w 6953250"/>
                  <a:gd name="connsiteY31" fmla="*/ 3786187 h 4136638"/>
                  <a:gd name="connsiteX32" fmla="*/ 1252537 w 6953250"/>
                  <a:gd name="connsiteY32" fmla="*/ 3519487 h 4136638"/>
                  <a:gd name="connsiteX33" fmla="*/ 1333500 w 6953250"/>
                  <a:gd name="connsiteY33" fmla="*/ 3328987 h 4136638"/>
                  <a:gd name="connsiteX34" fmla="*/ 1447800 w 6953250"/>
                  <a:gd name="connsiteY34" fmla="*/ 3248024 h 4136638"/>
                  <a:gd name="connsiteX35" fmla="*/ 1733550 w 6953250"/>
                  <a:gd name="connsiteY35" fmla="*/ 3076574 h 4136638"/>
                  <a:gd name="connsiteX36" fmla="*/ 1957387 w 6953250"/>
                  <a:gd name="connsiteY36" fmla="*/ 3014662 h 4136638"/>
                  <a:gd name="connsiteX37" fmla="*/ 2124075 w 6953250"/>
                  <a:gd name="connsiteY37" fmla="*/ 2990849 h 4136638"/>
                  <a:gd name="connsiteX38" fmla="*/ 2319337 w 6953250"/>
                  <a:gd name="connsiteY38" fmla="*/ 2933699 h 4136638"/>
                  <a:gd name="connsiteX39" fmla="*/ 2557462 w 6953250"/>
                  <a:gd name="connsiteY39" fmla="*/ 2814637 h 4136638"/>
                  <a:gd name="connsiteX40" fmla="*/ 2719387 w 6953250"/>
                  <a:gd name="connsiteY40" fmla="*/ 2747962 h 4136638"/>
                  <a:gd name="connsiteX41" fmla="*/ 2914650 w 6953250"/>
                  <a:gd name="connsiteY41" fmla="*/ 2624137 h 4136638"/>
                  <a:gd name="connsiteX42" fmla="*/ 3152775 w 6953250"/>
                  <a:gd name="connsiteY42" fmla="*/ 2495549 h 4136638"/>
                  <a:gd name="connsiteX43" fmla="*/ 3305175 w 6953250"/>
                  <a:gd name="connsiteY43" fmla="*/ 2400299 h 4136638"/>
                  <a:gd name="connsiteX44" fmla="*/ 3395662 w 6953250"/>
                  <a:gd name="connsiteY44" fmla="*/ 2324099 h 4136638"/>
                  <a:gd name="connsiteX45" fmla="*/ 3648075 w 6953250"/>
                  <a:gd name="connsiteY45" fmla="*/ 2357437 h 4136638"/>
                  <a:gd name="connsiteX46" fmla="*/ 3914775 w 6953250"/>
                  <a:gd name="connsiteY46" fmla="*/ 2471737 h 4136638"/>
                  <a:gd name="connsiteX47" fmla="*/ 4024312 w 6953250"/>
                  <a:gd name="connsiteY47" fmla="*/ 2438399 h 4136638"/>
                  <a:gd name="connsiteX48" fmla="*/ 4143375 w 6953250"/>
                  <a:gd name="connsiteY48" fmla="*/ 2438399 h 4136638"/>
                  <a:gd name="connsiteX49" fmla="*/ 4205287 w 6953250"/>
                  <a:gd name="connsiteY49" fmla="*/ 2371724 h 4136638"/>
                  <a:gd name="connsiteX50" fmla="*/ 4257675 w 6953250"/>
                  <a:gd name="connsiteY50" fmla="*/ 2333624 h 4136638"/>
                  <a:gd name="connsiteX51" fmla="*/ 4381500 w 6953250"/>
                  <a:gd name="connsiteY51" fmla="*/ 2386012 h 4136638"/>
                  <a:gd name="connsiteX52" fmla="*/ 4476750 w 6953250"/>
                  <a:gd name="connsiteY52" fmla="*/ 2443162 h 4136638"/>
                  <a:gd name="connsiteX53" fmla="*/ 4562475 w 6953250"/>
                  <a:gd name="connsiteY53" fmla="*/ 2452687 h 4136638"/>
                  <a:gd name="connsiteX54" fmla="*/ 4691062 w 6953250"/>
                  <a:gd name="connsiteY54" fmla="*/ 2409824 h 4136638"/>
                  <a:gd name="connsiteX55" fmla="*/ 4829175 w 6953250"/>
                  <a:gd name="connsiteY55" fmla="*/ 2357437 h 4136638"/>
                  <a:gd name="connsiteX56" fmla="*/ 4986337 w 6953250"/>
                  <a:gd name="connsiteY56" fmla="*/ 2285999 h 4136638"/>
                  <a:gd name="connsiteX57" fmla="*/ 5138737 w 6953250"/>
                  <a:gd name="connsiteY57" fmla="*/ 2257424 h 4136638"/>
                  <a:gd name="connsiteX58" fmla="*/ 5191125 w 6953250"/>
                  <a:gd name="connsiteY58" fmla="*/ 2205037 h 4136638"/>
                  <a:gd name="connsiteX59" fmla="*/ 5253037 w 6953250"/>
                  <a:gd name="connsiteY59" fmla="*/ 2138362 h 4136638"/>
                  <a:gd name="connsiteX60" fmla="*/ 5381625 w 6953250"/>
                  <a:gd name="connsiteY60" fmla="*/ 2152649 h 4136638"/>
                  <a:gd name="connsiteX61" fmla="*/ 5534025 w 6953250"/>
                  <a:gd name="connsiteY61" fmla="*/ 2109787 h 4136638"/>
                  <a:gd name="connsiteX62" fmla="*/ 5629275 w 6953250"/>
                  <a:gd name="connsiteY62" fmla="*/ 2052637 h 4136638"/>
                  <a:gd name="connsiteX63" fmla="*/ 5762625 w 6953250"/>
                  <a:gd name="connsiteY63" fmla="*/ 2047874 h 4136638"/>
                  <a:gd name="connsiteX64" fmla="*/ 5934075 w 6953250"/>
                  <a:gd name="connsiteY64" fmla="*/ 2005012 h 4136638"/>
                  <a:gd name="connsiteX65" fmla="*/ 5986462 w 6953250"/>
                  <a:gd name="connsiteY65" fmla="*/ 1957387 h 4136638"/>
                  <a:gd name="connsiteX66" fmla="*/ 6100762 w 6953250"/>
                  <a:gd name="connsiteY66" fmla="*/ 1966912 h 4136638"/>
                  <a:gd name="connsiteX67" fmla="*/ 6296025 w 6953250"/>
                  <a:gd name="connsiteY67" fmla="*/ 1952624 h 4136638"/>
                  <a:gd name="connsiteX68" fmla="*/ 6505575 w 6953250"/>
                  <a:gd name="connsiteY68" fmla="*/ 1971674 h 4136638"/>
                  <a:gd name="connsiteX69" fmla="*/ 6605587 w 6953250"/>
                  <a:gd name="connsiteY69" fmla="*/ 1952624 h 4136638"/>
                  <a:gd name="connsiteX70" fmla="*/ 6753225 w 6953250"/>
                  <a:gd name="connsiteY70" fmla="*/ 1938337 h 4136638"/>
                  <a:gd name="connsiteX71" fmla="*/ 6910387 w 6953250"/>
                  <a:gd name="connsiteY71" fmla="*/ 1909762 h 4136638"/>
                  <a:gd name="connsiteX72" fmla="*/ 6943725 w 6953250"/>
                  <a:gd name="connsiteY72" fmla="*/ 1904999 h 4136638"/>
                  <a:gd name="connsiteX73" fmla="*/ 6948487 w 6953250"/>
                  <a:gd name="connsiteY73" fmla="*/ 1081087 h 4136638"/>
                  <a:gd name="connsiteX74" fmla="*/ 6953250 w 6953250"/>
                  <a:gd name="connsiteY74" fmla="*/ 71437 h 4136638"/>
                  <a:gd name="connsiteX75" fmla="*/ 6210299 w 6953250"/>
                  <a:gd name="connsiteY75" fmla="*/ 0 h 4136638"/>
                  <a:gd name="connsiteX0" fmla="*/ 6210299 w 6962775"/>
                  <a:gd name="connsiteY0" fmla="*/ 4763 h 4141401"/>
                  <a:gd name="connsiteX1" fmla="*/ 5967412 w 6962775"/>
                  <a:gd name="connsiteY1" fmla="*/ 395287 h 4141401"/>
                  <a:gd name="connsiteX2" fmla="*/ 5795962 w 6962775"/>
                  <a:gd name="connsiteY2" fmla="*/ 614362 h 4141401"/>
                  <a:gd name="connsiteX3" fmla="*/ 5715000 w 6962775"/>
                  <a:gd name="connsiteY3" fmla="*/ 785812 h 4141401"/>
                  <a:gd name="connsiteX4" fmla="*/ 5481637 w 6962775"/>
                  <a:gd name="connsiteY4" fmla="*/ 1052512 h 4141401"/>
                  <a:gd name="connsiteX5" fmla="*/ 5329237 w 6962775"/>
                  <a:gd name="connsiteY5" fmla="*/ 1200150 h 4141401"/>
                  <a:gd name="connsiteX6" fmla="*/ 4929187 w 6962775"/>
                  <a:gd name="connsiteY6" fmla="*/ 1276350 h 4141401"/>
                  <a:gd name="connsiteX7" fmla="*/ 4610100 w 6962775"/>
                  <a:gd name="connsiteY7" fmla="*/ 1343025 h 4141401"/>
                  <a:gd name="connsiteX8" fmla="*/ 4257675 w 6962775"/>
                  <a:gd name="connsiteY8" fmla="*/ 1409700 h 4141401"/>
                  <a:gd name="connsiteX9" fmla="*/ 3924300 w 6962775"/>
                  <a:gd name="connsiteY9" fmla="*/ 1576387 h 4141401"/>
                  <a:gd name="connsiteX10" fmla="*/ 3719512 w 6962775"/>
                  <a:gd name="connsiteY10" fmla="*/ 1695450 h 4141401"/>
                  <a:gd name="connsiteX11" fmla="*/ 3424237 w 6962775"/>
                  <a:gd name="connsiteY11" fmla="*/ 1776412 h 4141401"/>
                  <a:gd name="connsiteX12" fmla="*/ 3195637 w 6962775"/>
                  <a:gd name="connsiteY12" fmla="*/ 1881187 h 4141401"/>
                  <a:gd name="connsiteX13" fmla="*/ 2690812 w 6962775"/>
                  <a:gd name="connsiteY13" fmla="*/ 2133600 h 4141401"/>
                  <a:gd name="connsiteX14" fmla="*/ 2395537 w 6962775"/>
                  <a:gd name="connsiteY14" fmla="*/ 2219325 h 4141401"/>
                  <a:gd name="connsiteX15" fmla="*/ 2038350 w 6962775"/>
                  <a:gd name="connsiteY15" fmla="*/ 2305050 h 4141401"/>
                  <a:gd name="connsiteX16" fmla="*/ 1862137 w 6962775"/>
                  <a:gd name="connsiteY16" fmla="*/ 2343150 h 4141401"/>
                  <a:gd name="connsiteX17" fmla="*/ 1752600 w 6962775"/>
                  <a:gd name="connsiteY17" fmla="*/ 2428875 h 4141401"/>
                  <a:gd name="connsiteX18" fmla="*/ 1619250 w 6962775"/>
                  <a:gd name="connsiteY18" fmla="*/ 2547937 h 4141401"/>
                  <a:gd name="connsiteX19" fmla="*/ 1509712 w 6962775"/>
                  <a:gd name="connsiteY19" fmla="*/ 2657475 h 4141401"/>
                  <a:gd name="connsiteX20" fmla="*/ 1319212 w 6962775"/>
                  <a:gd name="connsiteY20" fmla="*/ 2724150 h 4141401"/>
                  <a:gd name="connsiteX21" fmla="*/ 985837 w 6962775"/>
                  <a:gd name="connsiteY21" fmla="*/ 2724150 h 4141401"/>
                  <a:gd name="connsiteX22" fmla="*/ 809625 w 6962775"/>
                  <a:gd name="connsiteY22" fmla="*/ 2705100 h 4141401"/>
                  <a:gd name="connsiteX23" fmla="*/ 504825 w 6962775"/>
                  <a:gd name="connsiteY23" fmla="*/ 2686050 h 4141401"/>
                  <a:gd name="connsiteX24" fmla="*/ 223837 w 6962775"/>
                  <a:gd name="connsiteY24" fmla="*/ 2714625 h 4141401"/>
                  <a:gd name="connsiteX25" fmla="*/ 142875 w 6962775"/>
                  <a:gd name="connsiteY25" fmla="*/ 2724150 h 4141401"/>
                  <a:gd name="connsiteX26" fmla="*/ 19050 w 6962775"/>
                  <a:gd name="connsiteY26" fmla="*/ 2747962 h 4141401"/>
                  <a:gd name="connsiteX27" fmla="*/ 9525 w 6962775"/>
                  <a:gd name="connsiteY27" fmla="*/ 3667125 h 4141401"/>
                  <a:gd name="connsiteX28" fmla="*/ 0 w 6962775"/>
                  <a:gd name="connsiteY28" fmla="*/ 4138612 h 4141401"/>
                  <a:gd name="connsiteX29" fmla="*/ 500063 w 6962775"/>
                  <a:gd name="connsiteY29" fmla="*/ 3919538 h 4141401"/>
                  <a:gd name="connsiteX30" fmla="*/ 895350 w 6962775"/>
                  <a:gd name="connsiteY30" fmla="*/ 3848100 h 4141401"/>
                  <a:gd name="connsiteX31" fmla="*/ 1185862 w 6962775"/>
                  <a:gd name="connsiteY31" fmla="*/ 3790950 h 4141401"/>
                  <a:gd name="connsiteX32" fmla="*/ 1252537 w 6962775"/>
                  <a:gd name="connsiteY32" fmla="*/ 3524250 h 4141401"/>
                  <a:gd name="connsiteX33" fmla="*/ 1333500 w 6962775"/>
                  <a:gd name="connsiteY33" fmla="*/ 3333750 h 4141401"/>
                  <a:gd name="connsiteX34" fmla="*/ 1447800 w 6962775"/>
                  <a:gd name="connsiteY34" fmla="*/ 3252787 h 4141401"/>
                  <a:gd name="connsiteX35" fmla="*/ 1733550 w 6962775"/>
                  <a:gd name="connsiteY35" fmla="*/ 3081337 h 4141401"/>
                  <a:gd name="connsiteX36" fmla="*/ 1957387 w 6962775"/>
                  <a:gd name="connsiteY36" fmla="*/ 3019425 h 4141401"/>
                  <a:gd name="connsiteX37" fmla="*/ 2124075 w 6962775"/>
                  <a:gd name="connsiteY37" fmla="*/ 2995612 h 4141401"/>
                  <a:gd name="connsiteX38" fmla="*/ 2319337 w 6962775"/>
                  <a:gd name="connsiteY38" fmla="*/ 2938462 h 4141401"/>
                  <a:gd name="connsiteX39" fmla="*/ 2557462 w 6962775"/>
                  <a:gd name="connsiteY39" fmla="*/ 2819400 h 4141401"/>
                  <a:gd name="connsiteX40" fmla="*/ 2719387 w 6962775"/>
                  <a:gd name="connsiteY40" fmla="*/ 2752725 h 4141401"/>
                  <a:gd name="connsiteX41" fmla="*/ 2914650 w 6962775"/>
                  <a:gd name="connsiteY41" fmla="*/ 2628900 h 4141401"/>
                  <a:gd name="connsiteX42" fmla="*/ 3152775 w 6962775"/>
                  <a:gd name="connsiteY42" fmla="*/ 2500312 h 4141401"/>
                  <a:gd name="connsiteX43" fmla="*/ 3305175 w 6962775"/>
                  <a:gd name="connsiteY43" fmla="*/ 2405062 h 4141401"/>
                  <a:gd name="connsiteX44" fmla="*/ 3395662 w 6962775"/>
                  <a:gd name="connsiteY44" fmla="*/ 2328862 h 4141401"/>
                  <a:gd name="connsiteX45" fmla="*/ 3648075 w 6962775"/>
                  <a:gd name="connsiteY45" fmla="*/ 2362200 h 4141401"/>
                  <a:gd name="connsiteX46" fmla="*/ 3914775 w 6962775"/>
                  <a:gd name="connsiteY46" fmla="*/ 2476500 h 4141401"/>
                  <a:gd name="connsiteX47" fmla="*/ 4024312 w 6962775"/>
                  <a:gd name="connsiteY47" fmla="*/ 2443162 h 4141401"/>
                  <a:gd name="connsiteX48" fmla="*/ 4143375 w 6962775"/>
                  <a:gd name="connsiteY48" fmla="*/ 2443162 h 4141401"/>
                  <a:gd name="connsiteX49" fmla="*/ 4205287 w 6962775"/>
                  <a:gd name="connsiteY49" fmla="*/ 2376487 h 4141401"/>
                  <a:gd name="connsiteX50" fmla="*/ 4257675 w 6962775"/>
                  <a:gd name="connsiteY50" fmla="*/ 2338387 h 4141401"/>
                  <a:gd name="connsiteX51" fmla="*/ 4381500 w 6962775"/>
                  <a:gd name="connsiteY51" fmla="*/ 2390775 h 4141401"/>
                  <a:gd name="connsiteX52" fmla="*/ 4476750 w 6962775"/>
                  <a:gd name="connsiteY52" fmla="*/ 2447925 h 4141401"/>
                  <a:gd name="connsiteX53" fmla="*/ 4562475 w 6962775"/>
                  <a:gd name="connsiteY53" fmla="*/ 2457450 h 4141401"/>
                  <a:gd name="connsiteX54" fmla="*/ 4691062 w 6962775"/>
                  <a:gd name="connsiteY54" fmla="*/ 2414587 h 4141401"/>
                  <a:gd name="connsiteX55" fmla="*/ 4829175 w 6962775"/>
                  <a:gd name="connsiteY55" fmla="*/ 2362200 h 4141401"/>
                  <a:gd name="connsiteX56" fmla="*/ 4986337 w 6962775"/>
                  <a:gd name="connsiteY56" fmla="*/ 2290762 h 4141401"/>
                  <a:gd name="connsiteX57" fmla="*/ 5138737 w 6962775"/>
                  <a:gd name="connsiteY57" fmla="*/ 2262187 h 4141401"/>
                  <a:gd name="connsiteX58" fmla="*/ 5191125 w 6962775"/>
                  <a:gd name="connsiteY58" fmla="*/ 2209800 h 4141401"/>
                  <a:gd name="connsiteX59" fmla="*/ 5253037 w 6962775"/>
                  <a:gd name="connsiteY59" fmla="*/ 2143125 h 4141401"/>
                  <a:gd name="connsiteX60" fmla="*/ 5381625 w 6962775"/>
                  <a:gd name="connsiteY60" fmla="*/ 2157412 h 4141401"/>
                  <a:gd name="connsiteX61" fmla="*/ 5534025 w 6962775"/>
                  <a:gd name="connsiteY61" fmla="*/ 2114550 h 4141401"/>
                  <a:gd name="connsiteX62" fmla="*/ 5629275 w 6962775"/>
                  <a:gd name="connsiteY62" fmla="*/ 2057400 h 4141401"/>
                  <a:gd name="connsiteX63" fmla="*/ 5762625 w 6962775"/>
                  <a:gd name="connsiteY63" fmla="*/ 2052637 h 4141401"/>
                  <a:gd name="connsiteX64" fmla="*/ 5934075 w 6962775"/>
                  <a:gd name="connsiteY64" fmla="*/ 2009775 h 4141401"/>
                  <a:gd name="connsiteX65" fmla="*/ 5986462 w 6962775"/>
                  <a:gd name="connsiteY65" fmla="*/ 1962150 h 4141401"/>
                  <a:gd name="connsiteX66" fmla="*/ 6100762 w 6962775"/>
                  <a:gd name="connsiteY66" fmla="*/ 1971675 h 4141401"/>
                  <a:gd name="connsiteX67" fmla="*/ 6296025 w 6962775"/>
                  <a:gd name="connsiteY67" fmla="*/ 1957387 h 4141401"/>
                  <a:gd name="connsiteX68" fmla="*/ 6505575 w 6962775"/>
                  <a:gd name="connsiteY68" fmla="*/ 1976437 h 4141401"/>
                  <a:gd name="connsiteX69" fmla="*/ 6605587 w 6962775"/>
                  <a:gd name="connsiteY69" fmla="*/ 1957387 h 4141401"/>
                  <a:gd name="connsiteX70" fmla="*/ 6753225 w 6962775"/>
                  <a:gd name="connsiteY70" fmla="*/ 1943100 h 4141401"/>
                  <a:gd name="connsiteX71" fmla="*/ 6910387 w 6962775"/>
                  <a:gd name="connsiteY71" fmla="*/ 1914525 h 4141401"/>
                  <a:gd name="connsiteX72" fmla="*/ 6943725 w 6962775"/>
                  <a:gd name="connsiteY72" fmla="*/ 1909762 h 4141401"/>
                  <a:gd name="connsiteX73" fmla="*/ 6948487 w 6962775"/>
                  <a:gd name="connsiteY73" fmla="*/ 1085850 h 4141401"/>
                  <a:gd name="connsiteX74" fmla="*/ 6962775 w 6962775"/>
                  <a:gd name="connsiteY74" fmla="*/ 0 h 4141401"/>
                  <a:gd name="connsiteX75" fmla="*/ 6210299 w 6962775"/>
                  <a:gd name="connsiteY75" fmla="*/ 4763 h 4141401"/>
                  <a:gd name="connsiteX0" fmla="*/ 6210299 w 6962775"/>
                  <a:gd name="connsiteY0" fmla="*/ 4763 h 4141401"/>
                  <a:gd name="connsiteX1" fmla="*/ 5967412 w 6962775"/>
                  <a:gd name="connsiteY1" fmla="*/ 395287 h 4141401"/>
                  <a:gd name="connsiteX2" fmla="*/ 5795962 w 6962775"/>
                  <a:gd name="connsiteY2" fmla="*/ 614362 h 4141401"/>
                  <a:gd name="connsiteX3" fmla="*/ 5715000 w 6962775"/>
                  <a:gd name="connsiteY3" fmla="*/ 785812 h 4141401"/>
                  <a:gd name="connsiteX4" fmla="*/ 5481637 w 6962775"/>
                  <a:gd name="connsiteY4" fmla="*/ 1052512 h 4141401"/>
                  <a:gd name="connsiteX5" fmla="*/ 5329237 w 6962775"/>
                  <a:gd name="connsiteY5" fmla="*/ 1200150 h 4141401"/>
                  <a:gd name="connsiteX6" fmla="*/ 4929187 w 6962775"/>
                  <a:gd name="connsiteY6" fmla="*/ 1276350 h 4141401"/>
                  <a:gd name="connsiteX7" fmla="*/ 4610100 w 6962775"/>
                  <a:gd name="connsiteY7" fmla="*/ 1343025 h 4141401"/>
                  <a:gd name="connsiteX8" fmla="*/ 4257675 w 6962775"/>
                  <a:gd name="connsiteY8" fmla="*/ 1409700 h 4141401"/>
                  <a:gd name="connsiteX9" fmla="*/ 3924300 w 6962775"/>
                  <a:gd name="connsiteY9" fmla="*/ 1576387 h 4141401"/>
                  <a:gd name="connsiteX10" fmla="*/ 3719512 w 6962775"/>
                  <a:gd name="connsiteY10" fmla="*/ 1695450 h 4141401"/>
                  <a:gd name="connsiteX11" fmla="*/ 3424237 w 6962775"/>
                  <a:gd name="connsiteY11" fmla="*/ 1776412 h 4141401"/>
                  <a:gd name="connsiteX12" fmla="*/ 3195637 w 6962775"/>
                  <a:gd name="connsiteY12" fmla="*/ 1881187 h 4141401"/>
                  <a:gd name="connsiteX13" fmla="*/ 2690812 w 6962775"/>
                  <a:gd name="connsiteY13" fmla="*/ 2133600 h 4141401"/>
                  <a:gd name="connsiteX14" fmla="*/ 2395537 w 6962775"/>
                  <a:gd name="connsiteY14" fmla="*/ 2219325 h 4141401"/>
                  <a:gd name="connsiteX15" fmla="*/ 2038350 w 6962775"/>
                  <a:gd name="connsiteY15" fmla="*/ 2305050 h 4141401"/>
                  <a:gd name="connsiteX16" fmla="*/ 1862137 w 6962775"/>
                  <a:gd name="connsiteY16" fmla="*/ 2343150 h 4141401"/>
                  <a:gd name="connsiteX17" fmla="*/ 1752600 w 6962775"/>
                  <a:gd name="connsiteY17" fmla="*/ 2428875 h 4141401"/>
                  <a:gd name="connsiteX18" fmla="*/ 1619250 w 6962775"/>
                  <a:gd name="connsiteY18" fmla="*/ 2547937 h 4141401"/>
                  <a:gd name="connsiteX19" fmla="*/ 1509712 w 6962775"/>
                  <a:gd name="connsiteY19" fmla="*/ 2657475 h 4141401"/>
                  <a:gd name="connsiteX20" fmla="*/ 1319212 w 6962775"/>
                  <a:gd name="connsiteY20" fmla="*/ 2724150 h 4141401"/>
                  <a:gd name="connsiteX21" fmla="*/ 990600 w 6962775"/>
                  <a:gd name="connsiteY21" fmla="*/ 2781300 h 4141401"/>
                  <a:gd name="connsiteX22" fmla="*/ 809625 w 6962775"/>
                  <a:gd name="connsiteY22" fmla="*/ 2705100 h 4141401"/>
                  <a:gd name="connsiteX23" fmla="*/ 504825 w 6962775"/>
                  <a:gd name="connsiteY23" fmla="*/ 2686050 h 4141401"/>
                  <a:gd name="connsiteX24" fmla="*/ 223837 w 6962775"/>
                  <a:gd name="connsiteY24" fmla="*/ 2714625 h 4141401"/>
                  <a:gd name="connsiteX25" fmla="*/ 142875 w 6962775"/>
                  <a:gd name="connsiteY25" fmla="*/ 2724150 h 4141401"/>
                  <a:gd name="connsiteX26" fmla="*/ 19050 w 6962775"/>
                  <a:gd name="connsiteY26" fmla="*/ 2747962 h 4141401"/>
                  <a:gd name="connsiteX27" fmla="*/ 9525 w 6962775"/>
                  <a:gd name="connsiteY27" fmla="*/ 3667125 h 4141401"/>
                  <a:gd name="connsiteX28" fmla="*/ 0 w 6962775"/>
                  <a:gd name="connsiteY28" fmla="*/ 4138612 h 4141401"/>
                  <a:gd name="connsiteX29" fmla="*/ 500063 w 6962775"/>
                  <a:gd name="connsiteY29" fmla="*/ 3919538 h 4141401"/>
                  <a:gd name="connsiteX30" fmla="*/ 895350 w 6962775"/>
                  <a:gd name="connsiteY30" fmla="*/ 3848100 h 4141401"/>
                  <a:gd name="connsiteX31" fmla="*/ 1185862 w 6962775"/>
                  <a:gd name="connsiteY31" fmla="*/ 3790950 h 4141401"/>
                  <a:gd name="connsiteX32" fmla="*/ 1252537 w 6962775"/>
                  <a:gd name="connsiteY32" fmla="*/ 3524250 h 4141401"/>
                  <a:gd name="connsiteX33" fmla="*/ 1333500 w 6962775"/>
                  <a:gd name="connsiteY33" fmla="*/ 3333750 h 4141401"/>
                  <a:gd name="connsiteX34" fmla="*/ 1447800 w 6962775"/>
                  <a:gd name="connsiteY34" fmla="*/ 3252787 h 4141401"/>
                  <a:gd name="connsiteX35" fmla="*/ 1733550 w 6962775"/>
                  <a:gd name="connsiteY35" fmla="*/ 3081337 h 4141401"/>
                  <a:gd name="connsiteX36" fmla="*/ 1957387 w 6962775"/>
                  <a:gd name="connsiteY36" fmla="*/ 3019425 h 4141401"/>
                  <a:gd name="connsiteX37" fmla="*/ 2124075 w 6962775"/>
                  <a:gd name="connsiteY37" fmla="*/ 2995612 h 4141401"/>
                  <a:gd name="connsiteX38" fmla="*/ 2319337 w 6962775"/>
                  <a:gd name="connsiteY38" fmla="*/ 2938462 h 4141401"/>
                  <a:gd name="connsiteX39" fmla="*/ 2557462 w 6962775"/>
                  <a:gd name="connsiteY39" fmla="*/ 2819400 h 4141401"/>
                  <a:gd name="connsiteX40" fmla="*/ 2719387 w 6962775"/>
                  <a:gd name="connsiteY40" fmla="*/ 2752725 h 4141401"/>
                  <a:gd name="connsiteX41" fmla="*/ 2914650 w 6962775"/>
                  <a:gd name="connsiteY41" fmla="*/ 2628900 h 4141401"/>
                  <a:gd name="connsiteX42" fmla="*/ 3152775 w 6962775"/>
                  <a:gd name="connsiteY42" fmla="*/ 2500312 h 4141401"/>
                  <a:gd name="connsiteX43" fmla="*/ 3305175 w 6962775"/>
                  <a:gd name="connsiteY43" fmla="*/ 2405062 h 4141401"/>
                  <a:gd name="connsiteX44" fmla="*/ 3395662 w 6962775"/>
                  <a:gd name="connsiteY44" fmla="*/ 2328862 h 4141401"/>
                  <a:gd name="connsiteX45" fmla="*/ 3648075 w 6962775"/>
                  <a:gd name="connsiteY45" fmla="*/ 2362200 h 4141401"/>
                  <a:gd name="connsiteX46" fmla="*/ 3914775 w 6962775"/>
                  <a:gd name="connsiteY46" fmla="*/ 2476500 h 4141401"/>
                  <a:gd name="connsiteX47" fmla="*/ 4024312 w 6962775"/>
                  <a:gd name="connsiteY47" fmla="*/ 2443162 h 4141401"/>
                  <a:gd name="connsiteX48" fmla="*/ 4143375 w 6962775"/>
                  <a:gd name="connsiteY48" fmla="*/ 2443162 h 4141401"/>
                  <a:gd name="connsiteX49" fmla="*/ 4205287 w 6962775"/>
                  <a:gd name="connsiteY49" fmla="*/ 2376487 h 4141401"/>
                  <a:gd name="connsiteX50" fmla="*/ 4257675 w 6962775"/>
                  <a:gd name="connsiteY50" fmla="*/ 2338387 h 4141401"/>
                  <a:gd name="connsiteX51" fmla="*/ 4381500 w 6962775"/>
                  <a:gd name="connsiteY51" fmla="*/ 2390775 h 4141401"/>
                  <a:gd name="connsiteX52" fmla="*/ 4476750 w 6962775"/>
                  <a:gd name="connsiteY52" fmla="*/ 2447925 h 4141401"/>
                  <a:gd name="connsiteX53" fmla="*/ 4562475 w 6962775"/>
                  <a:gd name="connsiteY53" fmla="*/ 2457450 h 4141401"/>
                  <a:gd name="connsiteX54" fmla="*/ 4691062 w 6962775"/>
                  <a:gd name="connsiteY54" fmla="*/ 2414587 h 4141401"/>
                  <a:gd name="connsiteX55" fmla="*/ 4829175 w 6962775"/>
                  <a:gd name="connsiteY55" fmla="*/ 2362200 h 4141401"/>
                  <a:gd name="connsiteX56" fmla="*/ 4986337 w 6962775"/>
                  <a:gd name="connsiteY56" fmla="*/ 2290762 h 4141401"/>
                  <a:gd name="connsiteX57" fmla="*/ 5138737 w 6962775"/>
                  <a:gd name="connsiteY57" fmla="*/ 2262187 h 4141401"/>
                  <a:gd name="connsiteX58" fmla="*/ 5191125 w 6962775"/>
                  <a:gd name="connsiteY58" fmla="*/ 2209800 h 4141401"/>
                  <a:gd name="connsiteX59" fmla="*/ 5253037 w 6962775"/>
                  <a:gd name="connsiteY59" fmla="*/ 2143125 h 4141401"/>
                  <a:gd name="connsiteX60" fmla="*/ 5381625 w 6962775"/>
                  <a:gd name="connsiteY60" fmla="*/ 2157412 h 4141401"/>
                  <a:gd name="connsiteX61" fmla="*/ 5534025 w 6962775"/>
                  <a:gd name="connsiteY61" fmla="*/ 2114550 h 4141401"/>
                  <a:gd name="connsiteX62" fmla="*/ 5629275 w 6962775"/>
                  <a:gd name="connsiteY62" fmla="*/ 2057400 h 4141401"/>
                  <a:gd name="connsiteX63" fmla="*/ 5762625 w 6962775"/>
                  <a:gd name="connsiteY63" fmla="*/ 2052637 h 4141401"/>
                  <a:gd name="connsiteX64" fmla="*/ 5934075 w 6962775"/>
                  <a:gd name="connsiteY64" fmla="*/ 2009775 h 4141401"/>
                  <a:gd name="connsiteX65" fmla="*/ 5986462 w 6962775"/>
                  <a:gd name="connsiteY65" fmla="*/ 1962150 h 4141401"/>
                  <a:gd name="connsiteX66" fmla="*/ 6100762 w 6962775"/>
                  <a:gd name="connsiteY66" fmla="*/ 1971675 h 4141401"/>
                  <a:gd name="connsiteX67" fmla="*/ 6296025 w 6962775"/>
                  <a:gd name="connsiteY67" fmla="*/ 1957387 h 4141401"/>
                  <a:gd name="connsiteX68" fmla="*/ 6505575 w 6962775"/>
                  <a:gd name="connsiteY68" fmla="*/ 1976437 h 4141401"/>
                  <a:gd name="connsiteX69" fmla="*/ 6605587 w 6962775"/>
                  <a:gd name="connsiteY69" fmla="*/ 1957387 h 4141401"/>
                  <a:gd name="connsiteX70" fmla="*/ 6753225 w 6962775"/>
                  <a:gd name="connsiteY70" fmla="*/ 1943100 h 4141401"/>
                  <a:gd name="connsiteX71" fmla="*/ 6910387 w 6962775"/>
                  <a:gd name="connsiteY71" fmla="*/ 1914525 h 4141401"/>
                  <a:gd name="connsiteX72" fmla="*/ 6943725 w 6962775"/>
                  <a:gd name="connsiteY72" fmla="*/ 1909762 h 4141401"/>
                  <a:gd name="connsiteX73" fmla="*/ 6948487 w 6962775"/>
                  <a:gd name="connsiteY73" fmla="*/ 1085850 h 4141401"/>
                  <a:gd name="connsiteX74" fmla="*/ 6962775 w 6962775"/>
                  <a:gd name="connsiteY74" fmla="*/ 0 h 4141401"/>
                  <a:gd name="connsiteX75" fmla="*/ 6210299 w 6962775"/>
                  <a:gd name="connsiteY75" fmla="*/ 4763 h 4141401"/>
                  <a:gd name="connsiteX0" fmla="*/ 6210299 w 6962775"/>
                  <a:gd name="connsiteY0" fmla="*/ 4763 h 4141401"/>
                  <a:gd name="connsiteX1" fmla="*/ 5967412 w 6962775"/>
                  <a:gd name="connsiteY1" fmla="*/ 395287 h 4141401"/>
                  <a:gd name="connsiteX2" fmla="*/ 5795962 w 6962775"/>
                  <a:gd name="connsiteY2" fmla="*/ 614362 h 4141401"/>
                  <a:gd name="connsiteX3" fmla="*/ 5715000 w 6962775"/>
                  <a:gd name="connsiteY3" fmla="*/ 785812 h 4141401"/>
                  <a:gd name="connsiteX4" fmla="*/ 5481637 w 6962775"/>
                  <a:gd name="connsiteY4" fmla="*/ 1052512 h 4141401"/>
                  <a:gd name="connsiteX5" fmla="*/ 5329237 w 6962775"/>
                  <a:gd name="connsiteY5" fmla="*/ 1200150 h 4141401"/>
                  <a:gd name="connsiteX6" fmla="*/ 4929187 w 6962775"/>
                  <a:gd name="connsiteY6" fmla="*/ 1276350 h 4141401"/>
                  <a:gd name="connsiteX7" fmla="*/ 4610100 w 6962775"/>
                  <a:gd name="connsiteY7" fmla="*/ 1343025 h 4141401"/>
                  <a:gd name="connsiteX8" fmla="*/ 4257675 w 6962775"/>
                  <a:gd name="connsiteY8" fmla="*/ 1409700 h 4141401"/>
                  <a:gd name="connsiteX9" fmla="*/ 3924300 w 6962775"/>
                  <a:gd name="connsiteY9" fmla="*/ 1576387 h 4141401"/>
                  <a:gd name="connsiteX10" fmla="*/ 3719512 w 6962775"/>
                  <a:gd name="connsiteY10" fmla="*/ 1695450 h 4141401"/>
                  <a:gd name="connsiteX11" fmla="*/ 3424237 w 6962775"/>
                  <a:gd name="connsiteY11" fmla="*/ 1776412 h 4141401"/>
                  <a:gd name="connsiteX12" fmla="*/ 3195637 w 6962775"/>
                  <a:gd name="connsiteY12" fmla="*/ 1881187 h 4141401"/>
                  <a:gd name="connsiteX13" fmla="*/ 2690812 w 6962775"/>
                  <a:gd name="connsiteY13" fmla="*/ 2133600 h 4141401"/>
                  <a:gd name="connsiteX14" fmla="*/ 2395537 w 6962775"/>
                  <a:gd name="connsiteY14" fmla="*/ 2219325 h 4141401"/>
                  <a:gd name="connsiteX15" fmla="*/ 2038350 w 6962775"/>
                  <a:gd name="connsiteY15" fmla="*/ 2305050 h 4141401"/>
                  <a:gd name="connsiteX16" fmla="*/ 1862137 w 6962775"/>
                  <a:gd name="connsiteY16" fmla="*/ 2343150 h 4141401"/>
                  <a:gd name="connsiteX17" fmla="*/ 1752600 w 6962775"/>
                  <a:gd name="connsiteY17" fmla="*/ 2428875 h 4141401"/>
                  <a:gd name="connsiteX18" fmla="*/ 1619250 w 6962775"/>
                  <a:gd name="connsiteY18" fmla="*/ 2547937 h 4141401"/>
                  <a:gd name="connsiteX19" fmla="*/ 1509712 w 6962775"/>
                  <a:gd name="connsiteY19" fmla="*/ 2657475 h 4141401"/>
                  <a:gd name="connsiteX20" fmla="*/ 1285874 w 6962775"/>
                  <a:gd name="connsiteY20" fmla="*/ 2767013 h 4141401"/>
                  <a:gd name="connsiteX21" fmla="*/ 990600 w 6962775"/>
                  <a:gd name="connsiteY21" fmla="*/ 2781300 h 4141401"/>
                  <a:gd name="connsiteX22" fmla="*/ 809625 w 6962775"/>
                  <a:gd name="connsiteY22" fmla="*/ 2705100 h 4141401"/>
                  <a:gd name="connsiteX23" fmla="*/ 504825 w 6962775"/>
                  <a:gd name="connsiteY23" fmla="*/ 2686050 h 4141401"/>
                  <a:gd name="connsiteX24" fmla="*/ 223837 w 6962775"/>
                  <a:gd name="connsiteY24" fmla="*/ 2714625 h 4141401"/>
                  <a:gd name="connsiteX25" fmla="*/ 142875 w 6962775"/>
                  <a:gd name="connsiteY25" fmla="*/ 2724150 h 4141401"/>
                  <a:gd name="connsiteX26" fmla="*/ 19050 w 6962775"/>
                  <a:gd name="connsiteY26" fmla="*/ 2747962 h 4141401"/>
                  <a:gd name="connsiteX27" fmla="*/ 9525 w 6962775"/>
                  <a:gd name="connsiteY27" fmla="*/ 3667125 h 4141401"/>
                  <a:gd name="connsiteX28" fmla="*/ 0 w 6962775"/>
                  <a:gd name="connsiteY28" fmla="*/ 4138612 h 4141401"/>
                  <a:gd name="connsiteX29" fmla="*/ 500063 w 6962775"/>
                  <a:gd name="connsiteY29" fmla="*/ 3919538 h 4141401"/>
                  <a:gd name="connsiteX30" fmla="*/ 895350 w 6962775"/>
                  <a:gd name="connsiteY30" fmla="*/ 3848100 h 4141401"/>
                  <a:gd name="connsiteX31" fmla="*/ 1185862 w 6962775"/>
                  <a:gd name="connsiteY31" fmla="*/ 3790950 h 4141401"/>
                  <a:gd name="connsiteX32" fmla="*/ 1252537 w 6962775"/>
                  <a:gd name="connsiteY32" fmla="*/ 3524250 h 4141401"/>
                  <a:gd name="connsiteX33" fmla="*/ 1333500 w 6962775"/>
                  <a:gd name="connsiteY33" fmla="*/ 3333750 h 4141401"/>
                  <a:gd name="connsiteX34" fmla="*/ 1447800 w 6962775"/>
                  <a:gd name="connsiteY34" fmla="*/ 3252787 h 4141401"/>
                  <a:gd name="connsiteX35" fmla="*/ 1733550 w 6962775"/>
                  <a:gd name="connsiteY35" fmla="*/ 3081337 h 4141401"/>
                  <a:gd name="connsiteX36" fmla="*/ 1957387 w 6962775"/>
                  <a:gd name="connsiteY36" fmla="*/ 3019425 h 4141401"/>
                  <a:gd name="connsiteX37" fmla="*/ 2124075 w 6962775"/>
                  <a:gd name="connsiteY37" fmla="*/ 2995612 h 4141401"/>
                  <a:gd name="connsiteX38" fmla="*/ 2319337 w 6962775"/>
                  <a:gd name="connsiteY38" fmla="*/ 2938462 h 4141401"/>
                  <a:gd name="connsiteX39" fmla="*/ 2557462 w 6962775"/>
                  <a:gd name="connsiteY39" fmla="*/ 2819400 h 4141401"/>
                  <a:gd name="connsiteX40" fmla="*/ 2719387 w 6962775"/>
                  <a:gd name="connsiteY40" fmla="*/ 2752725 h 4141401"/>
                  <a:gd name="connsiteX41" fmla="*/ 2914650 w 6962775"/>
                  <a:gd name="connsiteY41" fmla="*/ 2628900 h 4141401"/>
                  <a:gd name="connsiteX42" fmla="*/ 3152775 w 6962775"/>
                  <a:gd name="connsiteY42" fmla="*/ 2500312 h 4141401"/>
                  <a:gd name="connsiteX43" fmla="*/ 3305175 w 6962775"/>
                  <a:gd name="connsiteY43" fmla="*/ 2405062 h 4141401"/>
                  <a:gd name="connsiteX44" fmla="*/ 3395662 w 6962775"/>
                  <a:gd name="connsiteY44" fmla="*/ 2328862 h 4141401"/>
                  <a:gd name="connsiteX45" fmla="*/ 3648075 w 6962775"/>
                  <a:gd name="connsiteY45" fmla="*/ 2362200 h 4141401"/>
                  <a:gd name="connsiteX46" fmla="*/ 3914775 w 6962775"/>
                  <a:gd name="connsiteY46" fmla="*/ 2476500 h 4141401"/>
                  <a:gd name="connsiteX47" fmla="*/ 4024312 w 6962775"/>
                  <a:gd name="connsiteY47" fmla="*/ 2443162 h 4141401"/>
                  <a:gd name="connsiteX48" fmla="*/ 4143375 w 6962775"/>
                  <a:gd name="connsiteY48" fmla="*/ 2443162 h 4141401"/>
                  <a:gd name="connsiteX49" fmla="*/ 4205287 w 6962775"/>
                  <a:gd name="connsiteY49" fmla="*/ 2376487 h 4141401"/>
                  <a:gd name="connsiteX50" fmla="*/ 4257675 w 6962775"/>
                  <a:gd name="connsiteY50" fmla="*/ 2338387 h 4141401"/>
                  <a:gd name="connsiteX51" fmla="*/ 4381500 w 6962775"/>
                  <a:gd name="connsiteY51" fmla="*/ 2390775 h 4141401"/>
                  <a:gd name="connsiteX52" fmla="*/ 4476750 w 6962775"/>
                  <a:gd name="connsiteY52" fmla="*/ 2447925 h 4141401"/>
                  <a:gd name="connsiteX53" fmla="*/ 4562475 w 6962775"/>
                  <a:gd name="connsiteY53" fmla="*/ 2457450 h 4141401"/>
                  <a:gd name="connsiteX54" fmla="*/ 4691062 w 6962775"/>
                  <a:gd name="connsiteY54" fmla="*/ 2414587 h 4141401"/>
                  <a:gd name="connsiteX55" fmla="*/ 4829175 w 6962775"/>
                  <a:gd name="connsiteY55" fmla="*/ 2362200 h 4141401"/>
                  <a:gd name="connsiteX56" fmla="*/ 4986337 w 6962775"/>
                  <a:gd name="connsiteY56" fmla="*/ 2290762 h 4141401"/>
                  <a:gd name="connsiteX57" fmla="*/ 5138737 w 6962775"/>
                  <a:gd name="connsiteY57" fmla="*/ 2262187 h 4141401"/>
                  <a:gd name="connsiteX58" fmla="*/ 5191125 w 6962775"/>
                  <a:gd name="connsiteY58" fmla="*/ 2209800 h 4141401"/>
                  <a:gd name="connsiteX59" fmla="*/ 5253037 w 6962775"/>
                  <a:gd name="connsiteY59" fmla="*/ 2143125 h 4141401"/>
                  <a:gd name="connsiteX60" fmla="*/ 5381625 w 6962775"/>
                  <a:gd name="connsiteY60" fmla="*/ 2157412 h 4141401"/>
                  <a:gd name="connsiteX61" fmla="*/ 5534025 w 6962775"/>
                  <a:gd name="connsiteY61" fmla="*/ 2114550 h 4141401"/>
                  <a:gd name="connsiteX62" fmla="*/ 5629275 w 6962775"/>
                  <a:gd name="connsiteY62" fmla="*/ 2057400 h 4141401"/>
                  <a:gd name="connsiteX63" fmla="*/ 5762625 w 6962775"/>
                  <a:gd name="connsiteY63" fmla="*/ 2052637 h 4141401"/>
                  <a:gd name="connsiteX64" fmla="*/ 5934075 w 6962775"/>
                  <a:gd name="connsiteY64" fmla="*/ 2009775 h 4141401"/>
                  <a:gd name="connsiteX65" fmla="*/ 5986462 w 6962775"/>
                  <a:gd name="connsiteY65" fmla="*/ 1962150 h 4141401"/>
                  <a:gd name="connsiteX66" fmla="*/ 6100762 w 6962775"/>
                  <a:gd name="connsiteY66" fmla="*/ 1971675 h 4141401"/>
                  <a:gd name="connsiteX67" fmla="*/ 6296025 w 6962775"/>
                  <a:gd name="connsiteY67" fmla="*/ 1957387 h 4141401"/>
                  <a:gd name="connsiteX68" fmla="*/ 6505575 w 6962775"/>
                  <a:gd name="connsiteY68" fmla="*/ 1976437 h 4141401"/>
                  <a:gd name="connsiteX69" fmla="*/ 6605587 w 6962775"/>
                  <a:gd name="connsiteY69" fmla="*/ 1957387 h 4141401"/>
                  <a:gd name="connsiteX70" fmla="*/ 6753225 w 6962775"/>
                  <a:gd name="connsiteY70" fmla="*/ 1943100 h 4141401"/>
                  <a:gd name="connsiteX71" fmla="*/ 6910387 w 6962775"/>
                  <a:gd name="connsiteY71" fmla="*/ 1914525 h 4141401"/>
                  <a:gd name="connsiteX72" fmla="*/ 6943725 w 6962775"/>
                  <a:gd name="connsiteY72" fmla="*/ 1909762 h 4141401"/>
                  <a:gd name="connsiteX73" fmla="*/ 6948487 w 6962775"/>
                  <a:gd name="connsiteY73" fmla="*/ 1085850 h 4141401"/>
                  <a:gd name="connsiteX74" fmla="*/ 6962775 w 6962775"/>
                  <a:gd name="connsiteY74" fmla="*/ 0 h 4141401"/>
                  <a:gd name="connsiteX75" fmla="*/ 6210299 w 6962775"/>
                  <a:gd name="connsiteY75" fmla="*/ 4763 h 4141401"/>
                  <a:gd name="connsiteX0" fmla="*/ 6210299 w 6962775"/>
                  <a:gd name="connsiteY0" fmla="*/ 4763 h 4141401"/>
                  <a:gd name="connsiteX1" fmla="*/ 5967412 w 6962775"/>
                  <a:gd name="connsiteY1" fmla="*/ 395287 h 4141401"/>
                  <a:gd name="connsiteX2" fmla="*/ 5795962 w 6962775"/>
                  <a:gd name="connsiteY2" fmla="*/ 614362 h 4141401"/>
                  <a:gd name="connsiteX3" fmla="*/ 5715000 w 6962775"/>
                  <a:gd name="connsiteY3" fmla="*/ 785812 h 4141401"/>
                  <a:gd name="connsiteX4" fmla="*/ 5481637 w 6962775"/>
                  <a:gd name="connsiteY4" fmla="*/ 1052512 h 4141401"/>
                  <a:gd name="connsiteX5" fmla="*/ 5329237 w 6962775"/>
                  <a:gd name="connsiteY5" fmla="*/ 1200150 h 4141401"/>
                  <a:gd name="connsiteX6" fmla="*/ 4929187 w 6962775"/>
                  <a:gd name="connsiteY6" fmla="*/ 1276350 h 4141401"/>
                  <a:gd name="connsiteX7" fmla="*/ 4610100 w 6962775"/>
                  <a:gd name="connsiteY7" fmla="*/ 1343025 h 4141401"/>
                  <a:gd name="connsiteX8" fmla="*/ 4257675 w 6962775"/>
                  <a:gd name="connsiteY8" fmla="*/ 1409700 h 4141401"/>
                  <a:gd name="connsiteX9" fmla="*/ 3924300 w 6962775"/>
                  <a:gd name="connsiteY9" fmla="*/ 1576387 h 4141401"/>
                  <a:gd name="connsiteX10" fmla="*/ 3719512 w 6962775"/>
                  <a:gd name="connsiteY10" fmla="*/ 1695450 h 4141401"/>
                  <a:gd name="connsiteX11" fmla="*/ 3424237 w 6962775"/>
                  <a:gd name="connsiteY11" fmla="*/ 1776412 h 4141401"/>
                  <a:gd name="connsiteX12" fmla="*/ 3195637 w 6962775"/>
                  <a:gd name="connsiteY12" fmla="*/ 1881187 h 4141401"/>
                  <a:gd name="connsiteX13" fmla="*/ 2690812 w 6962775"/>
                  <a:gd name="connsiteY13" fmla="*/ 2133600 h 4141401"/>
                  <a:gd name="connsiteX14" fmla="*/ 2395537 w 6962775"/>
                  <a:gd name="connsiteY14" fmla="*/ 2219325 h 4141401"/>
                  <a:gd name="connsiteX15" fmla="*/ 2038350 w 6962775"/>
                  <a:gd name="connsiteY15" fmla="*/ 2305050 h 4141401"/>
                  <a:gd name="connsiteX16" fmla="*/ 1862137 w 6962775"/>
                  <a:gd name="connsiteY16" fmla="*/ 2343150 h 4141401"/>
                  <a:gd name="connsiteX17" fmla="*/ 1752600 w 6962775"/>
                  <a:gd name="connsiteY17" fmla="*/ 2428875 h 4141401"/>
                  <a:gd name="connsiteX18" fmla="*/ 1619250 w 6962775"/>
                  <a:gd name="connsiteY18" fmla="*/ 2547937 h 4141401"/>
                  <a:gd name="connsiteX19" fmla="*/ 1509712 w 6962775"/>
                  <a:gd name="connsiteY19" fmla="*/ 2657475 h 4141401"/>
                  <a:gd name="connsiteX20" fmla="*/ 1285874 w 6962775"/>
                  <a:gd name="connsiteY20" fmla="*/ 2767013 h 4141401"/>
                  <a:gd name="connsiteX21" fmla="*/ 990600 w 6962775"/>
                  <a:gd name="connsiteY21" fmla="*/ 2781300 h 4141401"/>
                  <a:gd name="connsiteX22" fmla="*/ 795338 w 6962775"/>
                  <a:gd name="connsiteY22" fmla="*/ 2781300 h 4141401"/>
                  <a:gd name="connsiteX23" fmla="*/ 504825 w 6962775"/>
                  <a:gd name="connsiteY23" fmla="*/ 2686050 h 4141401"/>
                  <a:gd name="connsiteX24" fmla="*/ 223837 w 6962775"/>
                  <a:gd name="connsiteY24" fmla="*/ 2714625 h 4141401"/>
                  <a:gd name="connsiteX25" fmla="*/ 142875 w 6962775"/>
                  <a:gd name="connsiteY25" fmla="*/ 2724150 h 4141401"/>
                  <a:gd name="connsiteX26" fmla="*/ 19050 w 6962775"/>
                  <a:gd name="connsiteY26" fmla="*/ 2747962 h 4141401"/>
                  <a:gd name="connsiteX27" fmla="*/ 9525 w 6962775"/>
                  <a:gd name="connsiteY27" fmla="*/ 3667125 h 4141401"/>
                  <a:gd name="connsiteX28" fmla="*/ 0 w 6962775"/>
                  <a:gd name="connsiteY28" fmla="*/ 4138612 h 4141401"/>
                  <a:gd name="connsiteX29" fmla="*/ 500063 w 6962775"/>
                  <a:gd name="connsiteY29" fmla="*/ 3919538 h 4141401"/>
                  <a:gd name="connsiteX30" fmla="*/ 895350 w 6962775"/>
                  <a:gd name="connsiteY30" fmla="*/ 3848100 h 4141401"/>
                  <a:gd name="connsiteX31" fmla="*/ 1185862 w 6962775"/>
                  <a:gd name="connsiteY31" fmla="*/ 3790950 h 4141401"/>
                  <a:gd name="connsiteX32" fmla="*/ 1252537 w 6962775"/>
                  <a:gd name="connsiteY32" fmla="*/ 3524250 h 4141401"/>
                  <a:gd name="connsiteX33" fmla="*/ 1333500 w 6962775"/>
                  <a:gd name="connsiteY33" fmla="*/ 3333750 h 4141401"/>
                  <a:gd name="connsiteX34" fmla="*/ 1447800 w 6962775"/>
                  <a:gd name="connsiteY34" fmla="*/ 3252787 h 4141401"/>
                  <a:gd name="connsiteX35" fmla="*/ 1733550 w 6962775"/>
                  <a:gd name="connsiteY35" fmla="*/ 3081337 h 4141401"/>
                  <a:gd name="connsiteX36" fmla="*/ 1957387 w 6962775"/>
                  <a:gd name="connsiteY36" fmla="*/ 3019425 h 4141401"/>
                  <a:gd name="connsiteX37" fmla="*/ 2124075 w 6962775"/>
                  <a:gd name="connsiteY37" fmla="*/ 2995612 h 4141401"/>
                  <a:gd name="connsiteX38" fmla="*/ 2319337 w 6962775"/>
                  <a:gd name="connsiteY38" fmla="*/ 2938462 h 4141401"/>
                  <a:gd name="connsiteX39" fmla="*/ 2557462 w 6962775"/>
                  <a:gd name="connsiteY39" fmla="*/ 2819400 h 4141401"/>
                  <a:gd name="connsiteX40" fmla="*/ 2719387 w 6962775"/>
                  <a:gd name="connsiteY40" fmla="*/ 2752725 h 4141401"/>
                  <a:gd name="connsiteX41" fmla="*/ 2914650 w 6962775"/>
                  <a:gd name="connsiteY41" fmla="*/ 2628900 h 4141401"/>
                  <a:gd name="connsiteX42" fmla="*/ 3152775 w 6962775"/>
                  <a:gd name="connsiteY42" fmla="*/ 2500312 h 4141401"/>
                  <a:gd name="connsiteX43" fmla="*/ 3305175 w 6962775"/>
                  <a:gd name="connsiteY43" fmla="*/ 2405062 h 4141401"/>
                  <a:gd name="connsiteX44" fmla="*/ 3395662 w 6962775"/>
                  <a:gd name="connsiteY44" fmla="*/ 2328862 h 4141401"/>
                  <a:gd name="connsiteX45" fmla="*/ 3648075 w 6962775"/>
                  <a:gd name="connsiteY45" fmla="*/ 2362200 h 4141401"/>
                  <a:gd name="connsiteX46" fmla="*/ 3914775 w 6962775"/>
                  <a:gd name="connsiteY46" fmla="*/ 2476500 h 4141401"/>
                  <a:gd name="connsiteX47" fmla="*/ 4024312 w 6962775"/>
                  <a:gd name="connsiteY47" fmla="*/ 2443162 h 4141401"/>
                  <a:gd name="connsiteX48" fmla="*/ 4143375 w 6962775"/>
                  <a:gd name="connsiteY48" fmla="*/ 2443162 h 4141401"/>
                  <a:gd name="connsiteX49" fmla="*/ 4205287 w 6962775"/>
                  <a:gd name="connsiteY49" fmla="*/ 2376487 h 4141401"/>
                  <a:gd name="connsiteX50" fmla="*/ 4257675 w 6962775"/>
                  <a:gd name="connsiteY50" fmla="*/ 2338387 h 4141401"/>
                  <a:gd name="connsiteX51" fmla="*/ 4381500 w 6962775"/>
                  <a:gd name="connsiteY51" fmla="*/ 2390775 h 4141401"/>
                  <a:gd name="connsiteX52" fmla="*/ 4476750 w 6962775"/>
                  <a:gd name="connsiteY52" fmla="*/ 2447925 h 4141401"/>
                  <a:gd name="connsiteX53" fmla="*/ 4562475 w 6962775"/>
                  <a:gd name="connsiteY53" fmla="*/ 2457450 h 4141401"/>
                  <a:gd name="connsiteX54" fmla="*/ 4691062 w 6962775"/>
                  <a:gd name="connsiteY54" fmla="*/ 2414587 h 4141401"/>
                  <a:gd name="connsiteX55" fmla="*/ 4829175 w 6962775"/>
                  <a:gd name="connsiteY55" fmla="*/ 2362200 h 4141401"/>
                  <a:gd name="connsiteX56" fmla="*/ 4986337 w 6962775"/>
                  <a:gd name="connsiteY56" fmla="*/ 2290762 h 4141401"/>
                  <a:gd name="connsiteX57" fmla="*/ 5138737 w 6962775"/>
                  <a:gd name="connsiteY57" fmla="*/ 2262187 h 4141401"/>
                  <a:gd name="connsiteX58" fmla="*/ 5191125 w 6962775"/>
                  <a:gd name="connsiteY58" fmla="*/ 2209800 h 4141401"/>
                  <a:gd name="connsiteX59" fmla="*/ 5253037 w 6962775"/>
                  <a:gd name="connsiteY59" fmla="*/ 2143125 h 4141401"/>
                  <a:gd name="connsiteX60" fmla="*/ 5381625 w 6962775"/>
                  <a:gd name="connsiteY60" fmla="*/ 2157412 h 4141401"/>
                  <a:gd name="connsiteX61" fmla="*/ 5534025 w 6962775"/>
                  <a:gd name="connsiteY61" fmla="*/ 2114550 h 4141401"/>
                  <a:gd name="connsiteX62" fmla="*/ 5629275 w 6962775"/>
                  <a:gd name="connsiteY62" fmla="*/ 2057400 h 4141401"/>
                  <a:gd name="connsiteX63" fmla="*/ 5762625 w 6962775"/>
                  <a:gd name="connsiteY63" fmla="*/ 2052637 h 4141401"/>
                  <a:gd name="connsiteX64" fmla="*/ 5934075 w 6962775"/>
                  <a:gd name="connsiteY64" fmla="*/ 2009775 h 4141401"/>
                  <a:gd name="connsiteX65" fmla="*/ 5986462 w 6962775"/>
                  <a:gd name="connsiteY65" fmla="*/ 1962150 h 4141401"/>
                  <a:gd name="connsiteX66" fmla="*/ 6100762 w 6962775"/>
                  <a:gd name="connsiteY66" fmla="*/ 1971675 h 4141401"/>
                  <a:gd name="connsiteX67" fmla="*/ 6296025 w 6962775"/>
                  <a:gd name="connsiteY67" fmla="*/ 1957387 h 4141401"/>
                  <a:gd name="connsiteX68" fmla="*/ 6505575 w 6962775"/>
                  <a:gd name="connsiteY68" fmla="*/ 1976437 h 4141401"/>
                  <a:gd name="connsiteX69" fmla="*/ 6605587 w 6962775"/>
                  <a:gd name="connsiteY69" fmla="*/ 1957387 h 4141401"/>
                  <a:gd name="connsiteX70" fmla="*/ 6753225 w 6962775"/>
                  <a:gd name="connsiteY70" fmla="*/ 1943100 h 4141401"/>
                  <a:gd name="connsiteX71" fmla="*/ 6910387 w 6962775"/>
                  <a:gd name="connsiteY71" fmla="*/ 1914525 h 4141401"/>
                  <a:gd name="connsiteX72" fmla="*/ 6943725 w 6962775"/>
                  <a:gd name="connsiteY72" fmla="*/ 1909762 h 4141401"/>
                  <a:gd name="connsiteX73" fmla="*/ 6948487 w 6962775"/>
                  <a:gd name="connsiteY73" fmla="*/ 1085850 h 4141401"/>
                  <a:gd name="connsiteX74" fmla="*/ 6962775 w 6962775"/>
                  <a:gd name="connsiteY74" fmla="*/ 0 h 4141401"/>
                  <a:gd name="connsiteX75" fmla="*/ 6210299 w 6962775"/>
                  <a:gd name="connsiteY75" fmla="*/ 4763 h 4141401"/>
                  <a:gd name="connsiteX0" fmla="*/ 6210299 w 6962775"/>
                  <a:gd name="connsiteY0" fmla="*/ 4763 h 4141401"/>
                  <a:gd name="connsiteX1" fmla="*/ 5967412 w 6962775"/>
                  <a:gd name="connsiteY1" fmla="*/ 395287 h 4141401"/>
                  <a:gd name="connsiteX2" fmla="*/ 5795962 w 6962775"/>
                  <a:gd name="connsiteY2" fmla="*/ 614362 h 4141401"/>
                  <a:gd name="connsiteX3" fmla="*/ 5715000 w 6962775"/>
                  <a:gd name="connsiteY3" fmla="*/ 785812 h 4141401"/>
                  <a:gd name="connsiteX4" fmla="*/ 5481637 w 6962775"/>
                  <a:gd name="connsiteY4" fmla="*/ 1052512 h 4141401"/>
                  <a:gd name="connsiteX5" fmla="*/ 5329237 w 6962775"/>
                  <a:gd name="connsiteY5" fmla="*/ 1200150 h 4141401"/>
                  <a:gd name="connsiteX6" fmla="*/ 4929187 w 6962775"/>
                  <a:gd name="connsiteY6" fmla="*/ 1276350 h 4141401"/>
                  <a:gd name="connsiteX7" fmla="*/ 4610100 w 6962775"/>
                  <a:gd name="connsiteY7" fmla="*/ 1343025 h 4141401"/>
                  <a:gd name="connsiteX8" fmla="*/ 4257675 w 6962775"/>
                  <a:gd name="connsiteY8" fmla="*/ 1409700 h 4141401"/>
                  <a:gd name="connsiteX9" fmla="*/ 3924300 w 6962775"/>
                  <a:gd name="connsiteY9" fmla="*/ 1576387 h 4141401"/>
                  <a:gd name="connsiteX10" fmla="*/ 3719512 w 6962775"/>
                  <a:gd name="connsiteY10" fmla="*/ 1695450 h 4141401"/>
                  <a:gd name="connsiteX11" fmla="*/ 3424237 w 6962775"/>
                  <a:gd name="connsiteY11" fmla="*/ 1776412 h 4141401"/>
                  <a:gd name="connsiteX12" fmla="*/ 3195637 w 6962775"/>
                  <a:gd name="connsiteY12" fmla="*/ 1881187 h 4141401"/>
                  <a:gd name="connsiteX13" fmla="*/ 2690812 w 6962775"/>
                  <a:gd name="connsiteY13" fmla="*/ 2133600 h 4141401"/>
                  <a:gd name="connsiteX14" fmla="*/ 2395537 w 6962775"/>
                  <a:gd name="connsiteY14" fmla="*/ 2219325 h 4141401"/>
                  <a:gd name="connsiteX15" fmla="*/ 2038350 w 6962775"/>
                  <a:gd name="connsiteY15" fmla="*/ 2305050 h 4141401"/>
                  <a:gd name="connsiteX16" fmla="*/ 1862137 w 6962775"/>
                  <a:gd name="connsiteY16" fmla="*/ 2343150 h 4141401"/>
                  <a:gd name="connsiteX17" fmla="*/ 1752600 w 6962775"/>
                  <a:gd name="connsiteY17" fmla="*/ 2428875 h 4141401"/>
                  <a:gd name="connsiteX18" fmla="*/ 1619250 w 6962775"/>
                  <a:gd name="connsiteY18" fmla="*/ 2547937 h 4141401"/>
                  <a:gd name="connsiteX19" fmla="*/ 1509712 w 6962775"/>
                  <a:gd name="connsiteY19" fmla="*/ 2657475 h 4141401"/>
                  <a:gd name="connsiteX20" fmla="*/ 1285874 w 6962775"/>
                  <a:gd name="connsiteY20" fmla="*/ 2767013 h 4141401"/>
                  <a:gd name="connsiteX21" fmla="*/ 990600 w 6962775"/>
                  <a:gd name="connsiteY21" fmla="*/ 2781300 h 4141401"/>
                  <a:gd name="connsiteX22" fmla="*/ 795338 w 6962775"/>
                  <a:gd name="connsiteY22" fmla="*/ 2781300 h 4141401"/>
                  <a:gd name="connsiteX23" fmla="*/ 500062 w 6962775"/>
                  <a:gd name="connsiteY23" fmla="*/ 2747963 h 4141401"/>
                  <a:gd name="connsiteX24" fmla="*/ 223837 w 6962775"/>
                  <a:gd name="connsiteY24" fmla="*/ 2714625 h 4141401"/>
                  <a:gd name="connsiteX25" fmla="*/ 142875 w 6962775"/>
                  <a:gd name="connsiteY25" fmla="*/ 2724150 h 4141401"/>
                  <a:gd name="connsiteX26" fmla="*/ 19050 w 6962775"/>
                  <a:gd name="connsiteY26" fmla="*/ 2747962 h 4141401"/>
                  <a:gd name="connsiteX27" fmla="*/ 9525 w 6962775"/>
                  <a:gd name="connsiteY27" fmla="*/ 3667125 h 4141401"/>
                  <a:gd name="connsiteX28" fmla="*/ 0 w 6962775"/>
                  <a:gd name="connsiteY28" fmla="*/ 4138612 h 4141401"/>
                  <a:gd name="connsiteX29" fmla="*/ 500063 w 6962775"/>
                  <a:gd name="connsiteY29" fmla="*/ 3919538 h 4141401"/>
                  <a:gd name="connsiteX30" fmla="*/ 895350 w 6962775"/>
                  <a:gd name="connsiteY30" fmla="*/ 3848100 h 4141401"/>
                  <a:gd name="connsiteX31" fmla="*/ 1185862 w 6962775"/>
                  <a:gd name="connsiteY31" fmla="*/ 3790950 h 4141401"/>
                  <a:gd name="connsiteX32" fmla="*/ 1252537 w 6962775"/>
                  <a:gd name="connsiteY32" fmla="*/ 3524250 h 4141401"/>
                  <a:gd name="connsiteX33" fmla="*/ 1333500 w 6962775"/>
                  <a:gd name="connsiteY33" fmla="*/ 3333750 h 4141401"/>
                  <a:gd name="connsiteX34" fmla="*/ 1447800 w 6962775"/>
                  <a:gd name="connsiteY34" fmla="*/ 3252787 h 4141401"/>
                  <a:gd name="connsiteX35" fmla="*/ 1733550 w 6962775"/>
                  <a:gd name="connsiteY35" fmla="*/ 3081337 h 4141401"/>
                  <a:gd name="connsiteX36" fmla="*/ 1957387 w 6962775"/>
                  <a:gd name="connsiteY36" fmla="*/ 3019425 h 4141401"/>
                  <a:gd name="connsiteX37" fmla="*/ 2124075 w 6962775"/>
                  <a:gd name="connsiteY37" fmla="*/ 2995612 h 4141401"/>
                  <a:gd name="connsiteX38" fmla="*/ 2319337 w 6962775"/>
                  <a:gd name="connsiteY38" fmla="*/ 2938462 h 4141401"/>
                  <a:gd name="connsiteX39" fmla="*/ 2557462 w 6962775"/>
                  <a:gd name="connsiteY39" fmla="*/ 2819400 h 4141401"/>
                  <a:gd name="connsiteX40" fmla="*/ 2719387 w 6962775"/>
                  <a:gd name="connsiteY40" fmla="*/ 2752725 h 4141401"/>
                  <a:gd name="connsiteX41" fmla="*/ 2914650 w 6962775"/>
                  <a:gd name="connsiteY41" fmla="*/ 2628900 h 4141401"/>
                  <a:gd name="connsiteX42" fmla="*/ 3152775 w 6962775"/>
                  <a:gd name="connsiteY42" fmla="*/ 2500312 h 4141401"/>
                  <a:gd name="connsiteX43" fmla="*/ 3305175 w 6962775"/>
                  <a:gd name="connsiteY43" fmla="*/ 2405062 h 4141401"/>
                  <a:gd name="connsiteX44" fmla="*/ 3395662 w 6962775"/>
                  <a:gd name="connsiteY44" fmla="*/ 2328862 h 4141401"/>
                  <a:gd name="connsiteX45" fmla="*/ 3648075 w 6962775"/>
                  <a:gd name="connsiteY45" fmla="*/ 2362200 h 4141401"/>
                  <a:gd name="connsiteX46" fmla="*/ 3914775 w 6962775"/>
                  <a:gd name="connsiteY46" fmla="*/ 2476500 h 4141401"/>
                  <a:gd name="connsiteX47" fmla="*/ 4024312 w 6962775"/>
                  <a:gd name="connsiteY47" fmla="*/ 2443162 h 4141401"/>
                  <a:gd name="connsiteX48" fmla="*/ 4143375 w 6962775"/>
                  <a:gd name="connsiteY48" fmla="*/ 2443162 h 4141401"/>
                  <a:gd name="connsiteX49" fmla="*/ 4205287 w 6962775"/>
                  <a:gd name="connsiteY49" fmla="*/ 2376487 h 4141401"/>
                  <a:gd name="connsiteX50" fmla="*/ 4257675 w 6962775"/>
                  <a:gd name="connsiteY50" fmla="*/ 2338387 h 4141401"/>
                  <a:gd name="connsiteX51" fmla="*/ 4381500 w 6962775"/>
                  <a:gd name="connsiteY51" fmla="*/ 2390775 h 4141401"/>
                  <a:gd name="connsiteX52" fmla="*/ 4476750 w 6962775"/>
                  <a:gd name="connsiteY52" fmla="*/ 2447925 h 4141401"/>
                  <a:gd name="connsiteX53" fmla="*/ 4562475 w 6962775"/>
                  <a:gd name="connsiteY53" fmla="*/ 2457450 h 4141401"/>
                  <a:gd name="connsiteX54" fmla="*/ 4691062 w 6962775"/>
                  <a:gd name="connsiteY54" fmla="*/ 2414587 h 4141401"/>
                  <a:gd name="connsiteX55" fmla="*/ 4829175 w 6962775"/>
                  <a:gd name="connsiteY55" fmla="*/ 2362200 h 4141401"/>
                  <a:gd name="connsiteX56" fmla="*/ 4986337 w 6962775"/>
                  <a:gd name="connsiteY56" fmla="*/ 2290762 h 4141401"/>
                  <a:gd name="connsiteX57" fmla="*/ 5138737 w 6962775"/>
                  <a:gd name="connsiteY57" fmla="*/ 2262187 h 4141401"/>
                  <a:gd name="connsiteX58" fmla="*/ 5191125 w 6962775"/>
                  <a:gd name="connsiteY58" fmla="*/ 2209800 h 4141401"/>
                  <a:gd name="connsiteX59" fmla="*/ 5253037 w 6962775"/>
                  <a:gd name="connsiteY59" fmla="*/ 2143125 h 4141401"/>
                  <a:gd name="connsiteX60" fmla="*/ 5381625 w 6962775"/>
                  <a:gd name="connsiteY60" fmla="*/ 2157412 h 4141401"/>
                  <a:gd name="connsiteX61" fmla="*/ 5534025 w 6962775"/>
                  <a:gd name="connsiteY61" fmla="*/ 2114550 h 4141401"/>
                  <a:gd name="connsiteX62" fmla="*/ 5629275 w 6962775"/>
                  <a:gd name="connsiteY62" fmla="*/ 2057400 h 4141401"/>
                  <a:gd name="connsiteX63" fmla="*/ 5762625 w 6962775"/>
                  <a:gd name="connsiteY63" fmla="*/ 2052637 h 4141401"/>
                  <a:gd name="connsiteX64" fmla="*/ 5934075 w 6962775"/>
                  <a:gd name="connsiteY64" fmla="*/ 2009775 h 4141401"/>
                  <a:gd name="connsiteX65" fmla="*/ 5986462 w 6962775"/>
                  <a:gd name="connsiteY65" fmla="*/ 1962150 h 4141401"/>
                  <a:gd name="connsiteX66" fmla="*/ 6100762 w 6962775"/>
                  <a:gd name="connsiteY66" fmla="*/ 1971675 h 4141401"/>
                  <a:gd name="connsiteX67" fmla="*/ 6296025 w 6962775"/>
                  <a:gd name="connsiteY67" fmla="*/ 1957387 h 4141401"/>
                  <a:gd name="connsiteX68" fmla="*/ 6505575 w 6962775"/>
                  <a:gd name="connsiteY68" fmla="*/ 1976437 h 4141401"/>
                  <a:gd name="connsiteX69" fmla="*/ 6605587 w 6962775"/>
                  <a:gd name="connsiteY69" fmla="*/ 1957387 h 4141401"/>
                  <a:gd name="connsiteX70" fmla="*/ 6753225 w 6962775"/>
                  <a:gd name="connsiteY70" fmla="*/ 1943100 h 4141401"/>
                  <a:gd name="connsiteX71" fmla="*/ 6910387 w 6962775"/>
                  <a:gd name="connsiteY71" fmla="*/ 1914525 h 4141401"/>
                  <a:gd name="connsiteX72" fmla="*/ 6943725 w 6962775"/>
                  <a:gd name="connsiteY72" fmla="*/ 1909762 h 4141401"/>
                  <a:gd name="connsiteX73" fmla="*/ 6948487 w 6962775"/>
                  <a:gd name="connsiteY73" fmla="*/ 1085850 h 4141401"/>
                  <a:gd name="connsiteX74" fmla="*/ 6962775 w 6962775"/>
                  <a:gd name="connsiteY74" fmla="*/ 0 h 4141401"/>
                  <a:gd name="connsiteX75" fmla="*/ 6210299 w 6962775"/>
                  <a:gd name="connsiteY75" fmla="*/ 4763 h 4141401"/>
                  <a:gd name="connsiteX0" fmla="*/ 6210299 w 6962775"/>
                  <a:gd name="connsiteY0" fmla="*/ 4763 h 4141401"/>
                  <a:gd name="connsiteX1" fmla="*/ 5967412 w 6962775"/>
                  <a:gd name="connsiteY1" fmla="*/ 395287 h 4141401"/>
                  <a:gd name="connsiteX2" fmla="*/ 5795962 w 6962775"/>
                  <a:gd name="connsiteY2" fmla="*/ 614362 h 4141401"/>
                  <a:gd name="connsiteX3" fmla="*/ 5715000 w 6962775"/>
                  <a:gd name="connsiteY3" fmla="*/ 785812 h 4141401"/>
                  <a:gd name="connsiteX4" fmla="*/ 5481637 w 6962775"/>
                  <a:gd name="connsiteY4" fmla="*/ 1052512 h 4141401"/>
                  <a:gd name="connsiteX5" fmla="*/ 5329237 w 6962775"/>
                  <a:gd name="connsiteY5" fmla="*/ 1200150 h 4141401"/>
                  <a:gd name="connsiteX6" fmla="*/ 4929187 w 6962775"/>
                  <a:gd name="connsiteY6" fmla="*/ 1276350 h 4141401"/>
                  <a:gd name="connsiteX7" fmla="*/ 4610100 w 6962775"/>
                  <a:gd name="connsiteY7" fmla="*/ 1343025 h 4141401"/>
                  <a:gd name="connsiteX8" fmla="*/ 4257675 w 6962775"/>
                  <a:gd name="connsiteY8" fmla="*/ 1409700 h 4141401"/>
                  <a:gd name="connsiteX9" fmla="*/ 3924300 w 6962775"/>
                  <a:gd name="connsiteY9" fmla="*/ 1576387 h 4141401"/>
                  <a:gd name="connsiteX10" fmla="*/ 3719512 w 6962775"/>
                  <a:gd name="connsiteY10" fmla="*/ 1695450 h 4141401"/>
                  <a:gd name="connsiteX11" fmla="*/ 3424237 w 6962775"/>
                  <a:gd name="connsiteY11" fmla="*/ 1776412 h 4141401"/>
                  <a:gd name="connsiteX12" fmla="*/ 3195637 w 6962775"/>
                  <a:gd name="connsiteY12" fmla="*/ 1881187 h 4141401"/>
                  <a:gd name="connsiteX13" fmla="*/ 2690812 w 6962775"/>
                  <a:gd name="connsiteY13" fmla="*/ 2133600 h 4141401"/>
                  <a:gd name="connsiteX14" fmla="*/ 2395537 w 6962775"/>
                  <a:gd name="connsiteY14" fmla="*/ 2219325 h 4141401"/>
                  <a:gd name="connsiteX15" fmla="*/ 2038350 w 6962775"/>
                  <a:gd name="connsiteY15" fmla="*/ 2305050 h 4141401"/>
                  <a:gd name="connsiteX16" fmla="*/ 1862137 w 6962775"/>
                  <a:gd name="connsiteY16" fmla="*/ 2343150 h 4141401"/>
                  <a:gd name="connsiteX17" fmla="*/ 1752600 w 6962775"/>
                  <a:gd name="connsiteY17" fmla="*/ 2428875 h 4141401"/>
                  <a:gd name="connsiteX18" fmla="*/ 1619250 w 6962775"/>
                  <a:gd name="connsiteY18" fmla="*/ 2547937 h 4141401"/>
                  <a:gd name="connsiteX19" fmla="*/ 1509712 w 6962775"/>
                  <a:gd name="connsiteY19" fmla="*/ 2657475 h 4141401"/>
                  <a:gd name="connsiteX20" fmla="*/ 1285874 w 6962775"/>
                  <a:gd name="connsiteY20" fmla="*/ 2767013 h 4141401"/>
                  <a:gd name="connsiteX21" fmla="*/ 990600 w 6962775"/>
                  <a:gd name="connsiteY21" fmla="*/ 2781300 h 4141401"/>
                  <a:gd name="connsiteX22" fmla="*/ 795338 w 6962775"/>
                  <a:gd name="connsiteY22" fmla="*/ 2781300 h 4141401"/>
                  <a:gd name="connsiteX23" fmla="*/ 500062 w 6962775"/>
                  <a:gd name="connsiteY23" fmla="*/ 2747963 h 4141401"/>
                  <a:gd name="connsiteX24" fmla="*/ 295274 w 6962775"/>
                  <a:gd name="connsiteY24" fmla="*/ 2714625 h 4141401"/>
                  <a:gd name="connsiteX25" fmla="*/ 142875 w 6962775"/>
                  <a:gd name="connsiteY25" fmla="*/ 2724150 h 4141401"/>
                  <a:gd name="connsiteX26" fmla="*/ 19050 w 6962775"/>
                  <a:gd name="connsiteY26" fmla="*/ 2747962 h 4141401"/>
                  <a:gd name="connsiteX27" fmla="*/ 9525 w 6962775"/>
                  <a:gd name="connsiteY27" fmla="*/ 3667125 h 4141401"/>
                  <a:gd name="connsiteX28" fmla="*/ 0 w 6962775"/>
                  <a:gd name="connsiteY28" fmla="*/ 4138612 h 4141401"/>
                  <a:gd name="connsiteX29" fmla="*/ 500063 w 6962775"/>
                  <a:gd name="connsiteY29" fmla="*/ 3919538 h 4141401"/>
                  <a:gd name="connsiteX30" fmla="*/ 895350 w 6962775"/>
                  <a:gd name="connsiteY30" fmla="*/ 3848100 h 4141401"/>
                  <a:gd name="connsiteX31" fmla="*/ 1185862 w 6962775"/>
                  <a:gd name="connsiteY31" fmla="*/ 3790950 h 4141401"/>
                  <a:gd name="connsiteX32" fmla="*/ 1252537 w 6962775"/>
                  <a:gd name="connsiteY32" fmla="*/ 3524250 h 4141401"/>
                  <a:gd name="connsiteX33" fmla="*/ 1333500 w 6962775"/>
                  <a:gd name="connsiteY33" fmla="*/ 3333750 h 4141401"/>
                  <a:gd name="connsiteX34" fmla="*/ 1447800 w 6962775"/>
                  <a:gd name="connsiteY34" fmla="*/ 3252787 h 4141401"/>
                  <a:gd name="connsiteX35" fmla="*/ 1733550 w 6962775"/>
                  <a:gd name="connsiteY35" fmla="*/ 3081337 h 4141401"/>
                  <a:gd name="connsiteX36" fmla="*/ 1957387 w 6962775"/>
                  <a:gd name="connsiteY36" fmla="*/ 3019425 h 4141401"/>
                  <a:gd name="connsiteX37" fmla="*/ 2124075 w 6962775"/>
                  <a:gd name="connsiteY37" fmla="*/ 2995612 h 4141401"/>
                  <a:gd name="connsiteX38" fmla="*/ 2319337 w 6962775"/>
                  <a:gd name="connsiteY38" fmla="*/ 2938462 h 4141401"/>
                  <a:gd name="connsiteX39" fmla="*/ 2557462 w 6962775"/>
                  <a:gd name="connsiteY39" fmla="*/ 2819400 h 4141401"/>
                  <a:gd name="connsiteX40" fmla="*/ 2719387 w 6962775"/>
                  <a:gd name="connsiteY40" fmla="*/ 2752725 h 4141401"/>
                  <a:gd name="connsiteX41" fmla="*/ 2914650 w 6962775"/>
                  <a:gd name="connsiteY41" fmla="*/ 2628900 h 4141401"/>
                  <a:gd name="connsiteX42" fmla="*/ 3152775 w 6962775"/>
                  <a:gd name="connsiteY42" fmla="*/ 2500312 h 4141401"/>
                  <a:gd name="connsiteX43" fmla="*/ 3305175 w 6962775"/>
                  <a:gd name="connsiteY43" fmla="*/ 2405062 h 4141401"/>
                  <a:gd name="connsiteX44" fmla="*/ 3395662 w 6962775"/>
                  <a:gd name="connsiteY44" fmla="*/ 2328862 h 4141401"/>
                  <a:gd name="connsiteX45" fmla="*/ 3648075 w 6962775"/>
                  <a:gd name="connsiteY45" fmla="*/ 2362200 h 4141401"/>
                  <a:gd name="connsiteX46" fmla="*/ 3914775 w 6962775"/>
                  <a:gd name="connsiteY46" fmla="*/ 2476500 h 4141401"/>
                  <a:gd name="connsiteX47" fmla="*/ 4024312 w 6962775"/>
                  <a:gd name="connsiteY47" fmla="*/ 2443162 h 4141401"/>
                  <a:gd name="connsiteX48" fmla="*/ 4143375 w 6962775"/>
                  <a:gd name="connsiteY48" fmla="*/ 2443162 h 4141401"/>
                  <a:gd name="connsiteX49" fmla="*/ 4205287 w 6962775"/>
                  <a:gd name="connsiteY49" fmla="*/ 2376487 h 4141401"/>
                  <a:gd name="connsiteX50" fmla="*/ 4257675 w 6962775"/>
                  <a:gd name="connsiteY50" fmla="*/ 2338387 h 4141401"/>
                  <a:gd name="connsiteX51" fmla="*/ 4381500 w 6962775"/>
                  <a:gd name="connsiteY51" fmla="*/ 2390775 h 4141401"/>
                  <a:gd name="connsiteX52" fmla="*/ 4476750 w 6962775"/>
                  <a:gd name="connsiteY52" fmla="*/ 2447925 h 4141401"/>
                  <a:gd name="connsiteX53" fmla="*/ 4562475 w 6962775"/>
                  <a:gd name="connsiteY53" fmla="*/ 2457450 h 4141401"/>
                  <a:gd name="connsiteX54" fmla="*/ 4691062 w 6962775"/>
                  <a:gd name="connsiteY54" fmla="*/ 2414587 h 4141401"/>
                  <a:gd name="connsiteX55" fmla="*/ 4829175 w 6962775"/>
                  <a:gd name="connsiteY55" fmla="*/ 2362200 h 4141401"/>
                  <a:gd name="connsiteX56" fmla="*/ 4986337 w 6962775"/>
                  <a:gd name="connsiteY56" fmla="*/ 2290762 h 4141401"/>
                  <a:gd name="connsiteX57" fmla="*/ 5138737 w 6962775"/>
                  <a:gd name="connsiteY57" fmla="*/ 2262187 h 4141401"/>
                  <a:gd name="connsiteX58" fmla="*/ 5191125 w 6962775"/>
                  <a:gd name="connsiteY58" fmla="*/ 2209800 h 4141401"/>
                  <a:gd name="connsiteX59" fmla="*/ 5253037 w 6962775"/>
                  <a:gd name="connsiteY59" fmla="*/ 2143125 h 4141401"/>
                  <a:gd name="connsiteX60" fmla="*/ 5381625 w 6962775"/>
                  <a:gd name="connsiteY60" fmla="*/ 2157412 h 4141401"/>
                  <a:gd name="connsiteX61" fmla="*/ 5534025 w 6962775"/>
                  <a:gd name="connsiteY61" fmla="*/ 2114550 h 4141401"/>
                  <a:gd name="connsiteX62" fmla="*/ 5629275 w 6962775"/>
                  <a:gd name="connsiteY62" fmla="*/ 2057400 h 4141401"/>
                  <a:gd name="connsiteX63" fmla="*/ 5762625 w 6962775"/>
                  <a:gd name="connsiteY63" fmla="*/ 2052637 h 4141401"/>
                  <a:gd name="connsiteX64" fmla="*/ 5934075 w 6962775"/>
                  <a:gd name="connsiteY64" fmla="*/ 2009775 h 4141401"/>
                  <a:gd name="connsiteX65" fmla="*/ 5986462 w 6962775"/>
                  <a:gd name="connsiteY65" fmla="*/ 1962150 h 4141401"/>
                  <a:gd name="connsiteX66" fmla="*/ 6100762 w 6962775"/>
                  <a:gd name="connsiteY66" fmla="*/ 1971675 h 4141401"/>
                  <a:gd name="connsiteX67" fmla="*/ 6296025 w 6962775"/>
                  <a:gd name="connsiteY67" fmla="*/ 1957387 h 4141401"/>
                  <a:gd name="connsiteX68" fmla="*/ 6505575 w 6962775"/>
                  <a:gd name="connsiteY68" fmla="*/ 1976437 h 4141401"/>
                  <a:gd name="connsiteX69" fmla="*/ 6605587 w 6962775"/>
                  <a:gd name="connsiteY69" fmla="*/ 1957387 h 4141401"/>
                  <a:gd name="connsiteX70" fmla="*/ 6753225 w 6962775"/>
                  <a:gd name="connsiteY70" fmla="*/ 1943100 h 4141401"/>
                  <a:gd name="connsiteX71" fmla="*/ 6910387 w 6962775"/>
                  <a:gd name="connsiteY71" fmla="*/ 1914525 h 4141401"/>
                  <a:gd name="connsiteX72" fmla="*/ 6943725 w 6962775"/>
                  <a:gd name="connsiteY72" fmla="*/ 1909762 h 4141401"/>
                  <a:gd name="connsiteX73" fmla="*/ 6948487 w 6962775"/>
                  <a:gd name="connsiteY73" fmla="*/ 1085850 h 4141401"/>
                  <a:gd name="connsiteX74" fmla="*/ 6962775 w 6962775"/>
                  <a:gd name="connsiteY74" fmla="*/ 0 h 4141401"/>
                  <a:gd name="connsiteX75" fmla="*/ 6210299 w 6962775"/>
                  <a:gd name="connsiteY75" fmla="*/ 4763 h 4141401"/>
                  <a:gd name="connsiteX0" fmla="*/ 6200774 w 6953250"/>
                  <a:gd name="connsiteY0" fmla="*/ 4763 h 4157904"/>
                  <a:gd name="connsiteX1" fmla="*/ 5957887 w 6953250"/>
                  <a:gd name="connsiteY1" fmla="*/ 395287 h 4157904"/>
                  <a:gd name="connsiteX2" fmla="*/ 5786437 w 6953250"/>
                  <a:gd name="connsiteY2" fmla="*/ 614362 h 4157904"/>
                  <a:gd name="connsiteX3" fmla="*/ 5705475 w 6953250"/>
                  <a:gd name="connsiteY3" fmla="*/ 785812 h 4157904"/>
                  <a:gd name="connsiteX4" fmla="*/ 5472112 w 6953250"/>
                  <a:gd name="connsiteY4" fmla="*/ 1052512 h 4157904"/>
                  <a:gd name="connsiteX5" fmla="*/ 5319712 w 6953250"/>
                  <a:gd name="connsiteY5" fmla="*/ 1200150 h 4157904"/>
                  <a:gd name="connsiteX6" fmla="*/ 4919662 w 6953250"/>
                  <a:gd name="connsiteY6" fmla="*/ 1276350 h 4157904"/>
                  <a:gd name="connsiteX7" fmla="*/ 4600575 w 6953250"/>
                  <a:gd name="connsiteY7" fmla="*/ 1343025 h 4157904"/>
                  <a:gd name="connsiteX8" fmla="*/ 4248150 w 6953250"/>
                  <a:gd name="connsiteY8" fmla="*/ 1409700 h 4157904"/>
                  <a:gd name="connsiteX9" fmla="*/ 3914775 w 6953250"/>
                  <a:gd name="connsiteY9" fmla="*/ 1576387 h 4157904"/>
                  <a:gd name="connsiteX10" fmla="*/ 3709987 w 6953250"/>
                  <a:gd name="connsiteY10" fmla="*/ 1695450 h 4157904"/>
                  <a:gd name="connsiteX11" fmla="*/ 3414712 w 6953250"/>
                  <a:gd name="connsiteY11" fmla="*/ 1776412 h 4157904"/>
                  <a:gd name="connsiteX12" fmla="*/ 3186112 w 6953250"/>
                  <a:gd name="connsiteY12" fmla="*/ 1881187 h 4157904"/>
                  <a:gd name="connsiteX13" fmla="*/ 2681287 w 6953250"/>
                  <a:gd name="connsiteY13" fmla="*/ 2133600 h 4157904"/>
                  <a:gd name="connsiteX14" fmla="*/ 2386012 w 6953250"/>
                  <a:gd name="connsiteY14" fmla="*/ 2219325 h 4157904"/>
                  <a:gd name="connsiteX15" fmla="*/ 2028825 w 6953250"/>
                  <a:gd name="connsiteY15" fmla="*/ 2305050 h 4157904"/>
                  <a:gd name="connsiteX16" fmla="*/ 1852612 w 6953250"/>
                  <a:gd name="connsiteY16" fmla="*/ 2343150 h 4157904"/>
                  <a:gd name="connsiteX17" fmla="*/ 1743075 w 6953250"/>
                  <a:gd name="connsiteY17" fmla="*/ 2428875 h 4157904"/>
                  <a:gd name="connsiteX18" fmla="*/ 1609725 w 6953250"/>
                  <a:gd name="connsiteY18" fmla="*/ 2547937 h 4157904"/>
                  <a:gd name="connsiteX19" fmla="*/ 1500187 w 6953250"/>
                  <a:gd name="connsiteY19" fmla="*/ 2657475 h 4157904"/>
                  <a:gd name="connsiteX20" fmla="*/ 1276349 w 6953250"/>
                  <a:gd name="connsiteY20" fmla="*/ 2767013 h 4157904"/>
                  <a:gd name="connsiteX21" fmla="*/ 981075 w 6953250"/>
                  <a:gd name="connsiteY21" fmla="*/ 2781300 h 4157904"/>
                  <a:gd name="connsiteX22" fmla="*/ 785813 w 6953250"/>
                  <a:gd name="connsiteY22" fmla="*/ 2781300 h 4157904"/>
                  <a:gd name="connsiteX23" fmla="*/ 490537 w 6953250"/>
                  <a:gd name="connsiteY23" fmla="*/ 2747963 h 4157904"/>
                  <a:gd name="connsiteX24" fmla="*/ 285749 w 6953250"/>
                  <a:gd name="connsiteY24" fmla="*/ 2714625 h 4157904"/>
                  <a:gd name="connsiteX25" fmla="*/ 133350 w 6953250"/>
                  <a:gd name="connsiteY25" fmla="*/ 2724150 h 4157904"/>
                  <a:gd name="connsiteX26" fmla="*/ 9525 w 6953250"/>
                  <a:gd name="connsiteY26" fmla="*/ 2747962 h 4157904"/>
                  <a:gd name="connsiteX27" fmla="*/ 0 w 6953250"/>
                  <a:gd name="connsiteY27" fmla="*/ 3667125 h 4157904"/>
                  <a:gd name="connsiteX28" fmla="*/ 7144 w 6953250"/>
                  <a:gd name="connsiteY28" fmla="*/ 4155280 h 4157904"/>
                  <a:gd name="connsiteX29" fmla="*/ 490538 w 6953250"/>
                  <a:gd name="connsiteY29" fmla="*/ 3919538 h 4157904"/>
                  <a:gd name="connsiteX30" fmla="*/ 885825 w 6953250"/>
                  <a:gd name="connsiteY30" fmla="*/ 3848100 h 4157904"/>
                  <a:gd name="connsiteX31" fmla="*/ 1176337 w 6953250"/>
                  <a:gd name="connsiteY31" fmla="*/ 3790950 h 4157904"/>
                  <a:gd name="connsiteX32" fmla="*/ 1243012 w 6953250"/>
                  <a:gd name="connsiteY32" fmla="*/ 3524250 h 4157904"/>
                  <a:gd name="connsiteX33" fmla="*/ 1323975 w 6953250"/>
                  <a:gd name="connsiteY33" fmla="*/ 3333750 h 4157904"/>
                  <a:gd name="connsiteX34" fmla="*/ 1438275 w 6953250"/>
                  <a:gd name="connsiteY34" fmla="*/ 3252787 h 4157904"/>
                  <a:gd name="connsiteX35" fmla="*/ 1724025 w 6953250"/>
                  <a:gd name="connsiteY35" fmla="*/ 3081337 h 4157904"/>
                  <a:gd name="connsiteX36" fmla="*/ 1947862 w 6953250"/>
                  <a:gd name="connsiteY36" fmla="*/ 3019425 h 4157904"/>
                  <a:gd name="connsiteX37" fmla="*/ 2114550 w 6953250"/>
                  <a:gd name="connsiteY37" fmla="*/ 2995612 h 4157904"/>
                  <a:gd name="connsiteX38" fmla="*/ 2309812 w 6953250"/>
                  <a:gd name="connsiteY38" fmla="*/ 2938462 h 4157904"/>
                  <a:gd name="connsiteX39" fmla="*/ 2547937 w 6953250"/>
                  <a:gd name="connsiteY39" fmla="*/ 2819400 h 4157904"/>
                  <a:gd name="connsiteX40" fmla="*/ 2709862 w 6953250"/>
                  <a:gd name="connsiteY40" fmla="*/ 2752725 h 4157904"/>
                  <a:gd name="connsiteX41" fmla="*/ 2905125 w 6953250"/>
                  <a:gd name="connsiteY41" fmla="*/ 2628900 h 4157904"/>
                  <a:gd name="connsiteX42" fmla="*/ 3143250 w 6953250"/>
                  <a:gd name="connsiteY42" fmla="*/ 2500312 h 4157904"/>
                  <a:gd name="connsiteX43" fmla="*/ 3295650 w 6953250"/>
                  <a:gd name="connsiteY43" fmla="*/ 2405062 h 4157904"/>
                  <a:gd name="connsiteX44" fmla="*/ 3386137 w 6953250"/>
                  <a:gd name="connsiteY44" fmla="*/ 2328862 h 4157904"/>
                  <a:gd name="connsiteX45" fmla="*/ 3638550 w 6953250"/>
                  <a:gd name="connsiteY45" fmla="*/ 2362200 h 4157904"/>
                  <a:gd name="connsiteX46" fmla="*/ 3905250 w 6953250"/>
                  <a:gd name="connsiteY46" fmla="*/ 2476500 h 4157904"/>
                  <a:gd name="connsiteX47" fmla="*/ 4014787 w 6953250"/>
                  <a:gd name="connsiteY47" fmla="*/ 2443162 h 4157904"/>
                  <a:gd name="connsiteX48" fmla="*/ 4133850 w 6953250"/>
                  <a:gd name="connsiteY48" fmla="*/ 2443162 h 4157904"/>
                  <a:gd name="connsiteX49" fmla="*/ 4195762 w 6953250"/>
                  <a:gd name="connsiteY49" fmla="*/ 2376487 h 4157904"/>
                  <a:gd name="connsiteX50" fmla="*/ 4248150 w 6953250"/>
                  <a:gd name="connsiteY50" fmla="*/ 2338387 h 4157904"/>
                  <a:gd name="connsiteX51" fmla="*/ 4371975 w 6953250"/>
                  <a:gd name="connsiteY51" fmla="*/ 2390775 h 4157904"/>
                  <a:gd name="connsiteX52" fmla="*/ 4467225 w 6953250"/>
                  <a:gd name="connsiteY52" fmla="*/ 2447925 h 4157904"/>
                  <a:gd name="connsiteX53" fmla="*/ 4552950 w 6953250"/>
                  <a:gd name="connsiteY53" fmla="*/ 2457450 h 4157904"/>
                  <a:gd name="connsiteX54" fmla="*/ 4681537 w 6953250"/>
                  <a:gd name="connsiteY54" fmla="*/ 2414587 h 4157904"/>
                  <a:gd name="connsiteX55" fmla="*/ 4819650 w 6953250"/>
                  <a:gd name="connsiteY55" fmla="*/ 2362200 h 4157904"/>
                  <a:gd name="connsiteX56" fmla="*/ 4976812 w 6953250"/>
                  <a:gd name="connsiteY56" fmla="*/ 2290762 h 4157904"/>
                  <a:gd name="connsiteX57" fmla="*/ 5129212 w 6953250"/>
                  <a:gd name="connsiteY57" fmla="*/ 2262187 h 4157904"/>
                  <a:gd name="connsiteX58" fmla="*/ 5181600 w 6953250"/>
                  <a:gd name="connsiteY58" fmla="*/ 2209800 h 4157904"/>
                  <a:gd name="connsiteX59" fmla="*/ 5243512 w 6953250"/>
                  <a:gd name="connsiteY59" fmla="*/ 2143125 h 4157904"/>
                  <a:gd name="connsiteX60" fmla="*/ 5372100 w 6953250"/>
                  <a:gd name="connsiteY60" fmla="*/ 2157412 h 4157904"/>
                  <a:gd name="connsiteX61" fmla="*/ 5524500 w 6953250"/>
                  <a:gd name="connsiteY61" fmla="*/ 2114550 h 4157904"/>
                  <a:gd name="connsiteX62" fmla="*/ 5619750 w 6953250"/>
                  <a:gd name="connsiteY62" fmla="*/ 2057400 h 4157904"/>
                  <a:gd name="connsiteX63" fmla="*/ 5753100 w 6953250"/>
                  <a:gd name="connsiteY63" fmla="*/ 2052637 h 4157904"/>
                  <a:gd name="connsiteX64" fmla="*/ 5924550 w 6953250"/>
                  <a:gd name="connsiteY64" fmla="*/ 2009775 h 4157904"/>
                  <a:gd name="connsiteX65" fmla="*/ 5976937 w 6953250"/>
                  <a:gd name="connsiteY65" fmla="*/ 1962150 h 4157904"/>
                  <a:gd name="connsiteX66" fmla="*/ 6091237 w 6953250"/>
                  <a:gd name="connsiteY66" fmla="*/ 1971675 h 4157904"/>
                  <a:gd name="connsiteX67" fmla="*/ 6286500 w 6953250"/>
                  <a:gd name="connsiteY67" fmla="*/ 1957387 h 4157904"/>
                  <a:gd name="connsiteX68" fmla="*/ 6496050 w 6953250"/>
                  <a:gd name="connsiteY68" fmla="*/ 1976437 h 4157904"/>
                  <a:gd name="connsiteX69" fmla="*/ 6596062 w 6953250"/>
                  <a:gd name="connsiteY69" fmla="*/ 1957387 h 4157904"/>
                  <a:gd name="connsiteX70" fmla="*/ 6743700 w 6953250"/>
                  <a:gd name="connsiteY70" fmla="*/ 1943100 h 4157904"/>
                  <a:gd name="connsiteX71" fmla="*/ 6900862 w 6953250"/>
                  <a:gd name="connsiteY71" fmla="*/ 1914525 h 4157904"/>
                  <a:gd name="connsiteX72" fmla="*/ 6934200 w 6953250"/>
                  <a:gd name="connsiteY72" fmla="*/ 1909762 h 4157904"/>
                  <a:gd name="connsiteX73" fmla="*/ 6938962 w 6953250"/>
                  <a:gd name="connsiteY73" fmla="*/ 1085850 h 4157904"/>
                  <a:gd name="connsiteX74" fmla="*/ 6953250 w 6953250"/>
                  <a:gd name="connsiteY74" fmla="*/ 0 h 4157904"/>
                  <a:gd name="connsiteX75" fmla="*/ 6200774 w 6953250"/>
                  <a:gd name="connsiteY75" fmla="*/ 4763 h 415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6953250" h="4157904">
                    <a:moveTo>
                      <a:pt x="6200774" y="4763"/>
                    </a:moveTo>
                    <a:lnTo>
                      <a:pt x="5957887" y="395287"/>
                    </a:lnTo>
                    <a:lnTo>
                      <a:pt x="5786437" y="614362"/>
                    </a:lnTo>
                    <a:lnTo>
                      <a:pt x="5705475" y="785812"/>
                    </a:lnTo>
                    <a:lnTo>
                      <a:pt x="5472112" y="1052512"/>
                    </a:lnTo>
                    <a:lnTo>
                      <a:pt x="5319712" y="1200150"/>
                    </a:lnTo>
                    <a:lnTo>
                      <a:pt x="4919662" y="1276350"/>
                    </a:lnTo>
                    <a:lnTo>
                      <a:pt x="4600575" y="1343025"/>
                    </a:lnTo>
                    <a:lnTo>
                      <a:pt x="4248150" y="1409700"/>
                    </a:lnTo>
                    <a:lnTo>
                      <a:pt x="3914775" y="1576387"/>
                    </a:lnTo>
                    <a:lnTo>
                      <a:pt x="3709987" y="1695450"/>
                    </a:lnTo>
                    <a:lnTo>
                      <a:pt x="3414712" y="1776412"/>
                    </a:lnTo>
                    <a:lnTo>
                      <a:pt x="3186112" y="1881187"/>
                    </a:lnTo>
                    <a:lnTo>
                      <a:pt x="2681287" y="2133600"/>
                    </a:lnTo>
                    <a:lnTo>
                      <a:pt x="2386012" y="2219325"/>
                    </a:lnTo>
                    <a:lnTo>
                      <a:pt x="2028825" y="2305050"/>
                    </a:lnTo>
                    <a:lnTo>
                      <a:pt x="1852612" y="2343150"/>
                    </a:lnTo>
                    <a:lnTo>
                      <a:pt x="1743075" y="2428875"/>
                    </a:lnTo>
                    <a:lnTo>
                      <a:pt x="1609725" y="2547937"/>
                    </a:lnTo>
                    <a:lnTo>
                      <a:pt x="1500187" y="2657475"/>
                    </a:lnTo>
                    <a:lnTo>
                      <a:pt x="1276349" y="2767013"/>
                    </a:lnTo>
                    <a:lnTo>
                      <a:pt x="981075" y="2781300"/>
                    </a:lnTo>
                    <a:lnTo>
                      <a:pt x="785813" y="2781300"/>
                    </a:lnTo>
                    <a:lnTo>
                      <a:pt x="490537" y="2747963"/>
                    </a:lnTo>
                    <a:lnTo>
                      <a:pt x="285749" y="2714625"/>
                    </a:lnTo>
                    <a:lnTo>
                      <a:pt x="133350" y="2724150"/>
                    </a:lnTo>
                    <a:lnTo>
                      <a:pt x="9525" y="2747962"/>
                    </a:lnTo>
                    <a:lnTo>
                      <a:pt x="0" y="3667125"/>
                    </a:lnTo>
                    <a:lnTo>
                      <a:pt x="7144" y="4155280"/>
                    </a:lnTo>
                    <a:cubicBezTo>
                      <a:pt x="170657" y="4183855"/>
                      <a:pt x="344091" y="3970735"/>
                      <a:pt x="490538" y="3919538"/>
                    </a:cubicBezTo>
                    <a:cubicBezTo>
                      <a:pt x="636985" y="3868341"/>
                      <a:pt x="712788" y="3876675"/>
                      <a:pt x="885825" y="3848100"/>
                    </a:cubicBezTo>
                    <a:cubicBezTo>
                      <a:pt x="982662" y="3829050"/>
                      <a:pt x="1027113" y="3843337"/>
                      <a:pt x="1176337" y="3790950"/>
                    </a:cubicBezTo>
                    <a:cubicBezTo>
                      <a:pt x="1250950" y="3635375"/>
                      <a:pt x="1220787" y="3613150"/>
                      <a:pt x="1243012" y="3524250"/>
                    </a:cubicBezTo>
                    <a:lnTo>
                      <a:pt x="1323975" y="3333750"/>
                    </a:lnTo>
                    <a:lnTo>
                      <a:pt x="1438275" y="3252787"/>
                    </a:lnTo>
                    <a:lnTo>
                      <a:pt x="1724025" y="3081337"/>
                    </a:lnTo>
                    <a:lnTo>
                      <a:pt x="1947862" y="3019425"/>
                    </a:lnTo>
                    <a:lnTo>
                      <a:pt x="2114550" y="2995612"/>
                    </a:lnTo>
                    <a:lnTo>
                      <a:pt x="2309812" y="2938462"/>
                    </a:lnTo>
                    <a:lnTo>
                      <a:pt x="2547937" y="2819400"/>
                    </a:lnTo>
                    <a:lnTo>
                      <a:pt x="2709862" y="2752725"/>
                    </a:lnTo>
                    <a:lnTo>
                      <a:pt x="2905125" y="2628900"/>
                    </a:lnTo>
                    <a:lnTo>
                      <a:pt x="3143250" y="2500312"/>
                    </a:lnTo>
                    <a:lnTo>
                      <a:pt x="3295650" y="2405062"/>
                    </a:lnTo>
                    <a:lnTo>
                      <a:pt x="3386137" y="2328862"/>
                    </a:lnTo>
                    <a:lnTo>
                      <a:pt x="3638550" y="2362200"/>
                    </a:lnTo>
                    <a:lnTo>
                      <a:pt x="3905250" y="2476500"/>
                    </a:lnTo>
                    <a:lnTo>
                      <a:pt x="4014787" y="2443162"/>
                    </a:lnTo>
                    <a:lnTo>
                      <a:pt x="4133850" y="2443162"/>
                    </a:lnTo>
                    <a:lnTo>
                      <a:pt x="4195762" y="2376487"/>
                    </a:lnTo>
                    <a:lnTo>
                      <a:pt x="4248150" y="2338387"/>
                    </a:lnTo>
                    <a:lnTo>
                      <a:pt x="4371975" y="2390775"/>
                    </a:lnTo>
                    <a:lnTo>
                      <a:pt x="4467225" y="2447925"/>
                    </a:lnTo>
                    <a:lnTo>
                      <a:pt x="4552950" y="2457450"/>
                    </a:lnTo>
                    <a:lnTo>
                      <a:pt x="4681537" y="2414587"/>
                    </a:lnTo>
                    <a:lnTo>
                      <a:pt x="4819650" y="2362200"/>
                    </a:lnTo>
                    <a:lnTo>
                      <a:pt x="4976812" y="2290762"/>
                    </a:lnTo>
                    <a:lnTo>
                      <a:pt x="5129212" y="2262187"/>
                    </a:lnTo>
                    <a:lnTo>
                      <a:pt x="5181600" y="2209800"/>
                    </a:lnTo>
                    <a:lnTo>
                      <a:pt x="5243512" y="2143125"/>
                    </a:lnTo>
                    <a:lnTo>
                      <a:pt x="5372100" y="2157412"/>
                    </a:lnTo>
                    <a:lnTo>
                      <a:pt x="5524500" y="2114550"/>
                    </a:lnTo>
                    <a:lnTo>
                      <a:pt x="5619750" y="2057400"/>
                    </a:lnTo>
                    <a:lnTo>
                      <a:pt x="5753100" y="2052637"/>
                    </a:lnTo>
                    <a:lnTo>
                      <a:pt x="5924550" y="2009775"/>
                    </a:lnTo>
                    <a:lnTo>
                      <a:pt x="5976937" y="1962150"/>
                    </a:lnTo>
                    <a:lnTo>
                      <a:pt x="6091237" y="1971675"/>
                    </a:lnTo>
                    <a:lnTo>
                      <a:pt x="6286500" y="1957387"/>
                    </a:lnTo>
                    <a:lnTo>
                      <a:pt x="6496050" y="1976437"/>
                    </a:lnTo>
                    <a:lnTo>
                      <a:pt x="6596062" y="1957387"/>
                    </a:lnTo>
                    <a:lnTo>
                      <a:pt x="6743700" y="1943100"/>
                    </a:lnTo>
                    <a:lnTo>
                      <a:pt x="6900862" y="1914525"/>
                    </a:lnTo>
                    <a:lnTo>
                      <a:pt x="6934200" y="1909762"/>
                    </a:lnTo>
                    <a:cubicBezTo>
                      <a:pt x="6935787" y="1635125"/>
                      <a:pt x="6937375" y="1360487"/>
                      <a:pt x="6938962" y="1085850"/>
                    </a:cubicBezTo>
                    <a:cubicBezTo>
                      <a:pt x="6940550" y="749300"/>
                      <a:pt x="6951662" y="336550"/>
                      <a:pt x="6953250" y="0"/>
                    </a:cubicBezTo>
                    <a:lnTo>
                      <a:pt x="6200774" y="4763"/>
                    </a:lnTo>
                    <a:close/>
                  </a:path>
                </a:pathLst>
              </a:custGeom>
              <a:solidFill>
                <a:srgbClr val="00B050">
                  <a:alpha val="30000"/>
                </a:srgbClr>
              </a:solidFill>
              <a:ln>
                <a:solidFill>
                  <a:srgbClr val="162F5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9EB173EF-7911-BBB0-1CA0-6250E80E3E58}"/>
                  </a:ext>
                </a:extLst>
              </p:cNvPr>
              <p:cNvSpPr/>
              <p:nvPr/>
            </p:nvSpPr>
            <p:spPr>
              <a:xfrm>
                <a:off x="5942321" y="1273870"/>
                <a:ext cx="3024086" cy="1351642"/>
              </a:xfrm>
              <a:custGeom>
                <a:avLst/>
                <a:gdLst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43" fmla="*/ 4325815 w 6954715"/>
                  <a:gd name="connsiteY43" fmla="*/ 2373924 h 2787162"/>
                  <a:gd name="connsiteX44" fmla="*/ 4220308 w 6954715"/>
                  <a:gd name="connsiteY44" fmla="*/ 2347547 h 2787162"/>
                  <a:gd name="connsiteX45" fmla="*/ 4193931 w 6954715"/>
                  <a:gd name="connsiteY45" fmla="*/ 2417885 h 2787162"/>
                  <a:gd name="connsiteX46" fmla="*/ 4141177 w 6954715"/>
                  <a:gd name="connsiteY46" fmla="*/ 2453054 h 2787162"/>
                  <a:gd name="connsiteX47" fmla="*/ 4026877 w 6954715"/>
                  <a:gd name="connsiteY47" fmla="*/ 2453054 h 2787162"/>
                  <a:gd name="connsiteX48" fmla="*/ 3938954 w 6954715"/>
                  <a:gd name="connsiteY48" fmla="*/ 2497016 h 2787162"/>
                  <a:gd name="connsiteX49" fmla="*/ 3789485 w 6954715"/>
                  <a:gd name="connsiteY49" fmla="*/ 2435470 h 2787162"/>
                  <a:gd name="connsiteX50" fmla="*/ 3657600 w 6954715"/>
                  <a:gd name="connsiteY50" fmla="*/ 2373924 h 2787162"/>
                  <a:gd name="connsiteX51" fmla="*/ 3534508 w 6954715"/>
                  <a:gd name="connsiteY51" fmla="*/ 2338754 h 2787162"/>
                  <a:gd name="connsiteX52" fmla="*/ 3261946 w 6954715"/>
                  <a:gd name="connsiteY52" fmla="*/ 2426677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43" fmla="*/ 4325815 w 6954715"/>
                  <a:gd name="connsiteY43" fmla="*/ 2373924 h 2787162"/>
                  <a:gd name="connsiteX44" fmla="*/ 4220308 w 6954715"/>
                  <a:gd name="connsiteY44" fmla="*/ 2347547 h 2787162"/>
                  <a:gd name="connsiteX45" fmla="*/ 4193931 w 6954715"/>
                  <a:gd name="connsiteY45" fmla="*/ 2417885 h 2787162"/>
                  <a:gd name="connsiteX46" fmla="*/ 4141177 w 6954715"/>
                  <a:gd name="connsiteY46" fmla="*/ 2453054 h 2787162"/>
                  <a:gd name="connsiteX47" fmla="*/ 4026877 w 6954715"/>
                  <a:gd name="connsiteY47" fmla="*/ 2453054 h 2787162"/>
                  <a:gd name="connsiteX48" fmla="*/ 3938954 w 6954715"/>
                  <a:gd name="connsiteY48" fmla="*/ 2497016 h 2787162"/>
                  <a:gd name="connsiteX49" fmla="*/ 3789485 w 6954715"/>
                  <a:gd name="connsiteY49" fmla="*/ 2435470 h 2787162"/>
                  <a:gd name="connsiteX50" fmla="*/ 3657600 w 6954715"/>
                  <a:gd name="connsiteY50" fmla="*/ 2373924 h 2787162"/>
                  <a:gd name="connsiteX51" fmla="*/ 3534508 w 6954715"/>
                  <a:gd name="connsiteY51" fmla="*/ 2338754 h 2787162"/>
                  <a:gd name="connsiteX52" fmla="*/ 3481754 w 6954715"/>
                  <a:gd name="connsiteY52" fmla="*/ 2681654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43" fmla="*/ 4325815 w 6954715"/>
                  <a:gd name="connsiteY43" fmla="*/ 2373924 h 2787162"/>
                  <a:gd name="connsiteX44" fmla="*/ 4220308 w 6954715"/>
                  <a:gd name="connsiteY44" fmla="*/ 2347547 h 2787162"/>
                  <a:gd name="connsiteX45" fmla="*/ 4193931 w 6954715"/>
                  <a:gd name="connsiteY45" fmla="*/ 2417885 h 2787162"/>
                  <a:gd name="connsiteX46" fmla="*/ 4141177 w 6954715"/>
                  <a:gd name="connsiteY46" fmla="*/ 2453054 h 2787162"/>
                  <a:gd name="connsiteX47" fmla="*/ 4026877 w 6954715"/>
                  <a:gd name="connsiteY47" fmla="*/ 2453054 h 2787162"/>
                  <a:gd name="connsiteX48" fmla="*/ 3938954 w 6954715"/>
                  <a:gd name="connsiteY48" fmla="*/ 2497016 h 2787162"/>
                  <a:gd name="connsiteX49" fmla="*/ 3789485 w 6954715"/>
                  <a:gd name="connsiteY49" fmla="*/ 2435470 h 2787162"/>
                  <a:gd name="connsiteX50" fmla="*/ 3657600 w 6954715"/>
                  <a:gd name="connsiteY50" fmla="*/ 2373924 h 2787162"/>
                  <a:gd name="connsiteX51" fmla="*/ 3534508 w 6954715"/>
                  <a:gd name="connsiteY51" fmla="*/ 2338754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43" fmla="*/ 4325815 w 6954715"/>
                  <a:gd name="connsiteY43" fmla="*/ 2373924 h 2787162"/>
                  <a:gd name="connsiteX44" fmla="*/ 4220308 w 6954715"/>
                  <a:gd name="connsiteY44" fmla="*/ 2347547 h 2787162"/>
                  <a:gd name="connsiteX45" fmla="*/ 4193931 w 6954715"/>
                  <a:gd name="connsiteY45" fmla="*/ 2417885 h 2787162"/>
                  <a:gd name="connsiteX46" fmla="*/ 4141177 w 6954715"/>
                  <a:gd name="connsiteY46" fmla="*/ 2453054 h 2787162"/>
                  <a:gd name="connsiteX47" fmla="*/ 4026877 w 6954715"/>
                  <a:gd name="connsiteY47" fmla="*/ 2453054 h 2787162"/>
                  <a:gd name="connsiteX48" fmla="*/ 3938954 w 6954715"/>
                  <a:gd name="connsiteY48" fmla="*/ 2497016 h 2787162"/>
                  <a:gd name="connsiteX49" fmla="*/ 3789485 w 6954715"/>
                  <a:gd name="connsiteY49" fmla="*/ 2435470 h 2787162"/>
                  <a:gd name="connsiteX50" fmla="*/ 3657600 w 6954715"/>
                  <a:gd name="connsiteY50" fmla="*/ 2373924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43" fmla="*/ 4325815 w 6954715"/>
                  <a:gd name="connsiteY43" fmla="*/ 2373924 h 2787162"/>
                  <a:gd name="connsiteX44" fmla="*/ 4220308 w 6954715"/>
                  <a:gd name="connsiteY44" fmla="*/ 2347547 h 2787162"/>
                  <a:gd name="connsiteX45" fmla="*/ 4193931 w 6954715"/>
                  <a:gd name="connsiteY45" fmla="*/ 2417885 h 2787162"/>
                  <a:gd name="connsiteX46" fmla="*/ 4141177 w 6954715"/>
                  <a:gd name="connsiteY46" fmla="*/ 2453054 h 2787162"/>
                  <a:gd name="connsiteX47" fmla="*/ 4026877 w 6954715"/>
                  <a:gd name="connsiteY47" fmla="*/ 2453054 h 2787162"/>
                  <a:gd name="connsiteX48" fmla="*/ 3938954 w 6954715"/>
                  <a:gd name="connsiteY48" fmla="*/ 2497016 h 2787162"/>
                  <a:gd name="connsiteX49" fmla="*/ 3789485 w 6954715"/>
                  <a:gd name="connsiteY49" fmla="*/ 2435470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43" fmla="*/ 4325815 w 6954715"/>
                  <a:gd name="connsiteY43" fmla="*/ 2373924 h 2787162"/>
                  <a:gd name="connsiteX44" fmla="*/ 4220308 w 6954715"/>
                  <a:gd name="connsiteY44" fmla="*/ 2347547 h 2787162"/>
                  <a:gd name="connsiteX45" fmla="*/ 4193931 w 6954715"/>
                  <a:gd name="connsiteY45" fmla="*/ 2417885 h 2787162"/>
                  <a:gd name="connsiteX46" fmla="*/ 4141177 w 6954715"/>
                  <a:gd name="connsiteY46" fmla="*/ 2453054 h 2787162"/>
                  <a:gd name="connsiteX47" fmla="*/ 4026877 w 6954715"/>
                  <a:gd name="connsiteY47" fmla="*/ 2453054 h 2787162"/>
                  <a:gd name="connsiteX48" fmla="*/ 3938954 w 6954715"/>
                  <a:gd name="connsiteY48" fmla="*/ 2497016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43" fmla="*/ 4325815 w 6954715"/>
                  <a:gd name="connsiteY43" fmla="*/ 2373924 h 2787162"/>
                  <a:gd name="connsiteX44" fmla="*/ 4220308 w 6954715"/>
                  <a:gd name="connsiteY44" fmla="*/ 2347547 h 2787162"/>
                  <a:gd name="connsiteX45" fmla="*/ 4193931 w 6954715"/>
                  <a:gd name="connsiteY45" fmla="*/ 2417885 h 2787162"/>
                  <a:gd name="connsiteX46" fmla="*/ 4141177 w 6954715"/>
                  <a:gd name="connsiteY46" fmla="*/ 2453054 h 2787162"/>
                  <a:gd name="connsiteX47" fmla="*/ 4026877 w 6954715"/>
                  <a:gd name="connsiteY47" fmla="*/ 2453054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43" fmla="*/ 4325815 w 6954715"/>
                  <a:gd name="connsiteY43" fmla="*/ 2373924 h 2787162"/>
                  <a:gd name="connsiteX44" fmla="*/ 4220308 w 6954715"/>
                  <a:gd name="connsiteY44" fmla="*/ 2347547 h 2787162"/>
                  <a:gd name="connsiteX45" fmla="*/ 4193931 w 6954715"/>
                  <a:gd name="connsiteY45" fmla="*/ 2417885 h 2787162"/>
                  <a:gd name="connsiteX46" fmla="*/ 4141177 w 6954715"/>
                  <a:gd name="connsiteY46" fmla="*/ 2453054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43" fmla="*/ 4325815 w 6954715"/>
                  <a:gd name="connsiteY43" fmla="*/ 2373924 h 2787162"/>
                  <a:gd name="connsiteX44" fmla="*/ 4220308 w 6954715"/>
                  <a:gd name="connsiteY44" fmla="*/ 2347547 h 2787162"/>
                  <a:gd name="connsiteX45" fmla="*/ 4193931 w 6954715"/>
                  <a:gd name="connsiteY45" fmla="*/ 2417885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43" fmla="*/ 4325815 w 6954715"/>
                  <a:gd name="connsiteY43" fmla="*/ 2373924 h 2787162"/>
                  <a:gd name="connsiteX44" fmla="*/ 4220308 w 6954715"/>
                  <a:gd name="connsiteY44" fmla="*/ 2347547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43" fmla="*/ 4325815 w 6954715"/>
                  <a:gd name="connsiteY43" fmla="*/ 2373924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42" fmla="*/ 4554415 w 6954715"/>
                  <a:gd name="connsiteY42" fmla="*/ 2453054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41" fmla="*/ 4976446 w 6954715"/>
                  <a:gd name="connsiteY41" fmla="*/ 2294793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40" fmla="*/ 5117123 w 6954715"/>
                  <a:gd name="connsiteY40" fmla="*/ 2286000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39" fmla="*/ 5231423 w 6954715"/>
                  <a:gd name="connsiteY39" fmla="*/ 2136531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38" fmla="*/ 5442438 w 6954715"/>
                  <a:gd name="connsiteY38" fmla="*/ 2154116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37" fmla="*/ 5503985 w 6954715"/>
                  <a:gd name="connsiteY37" fmla="*/ 2127739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36" fmla="*/ 5583115 w 6954715"/>
                  <a:gd name="connsiteY36" fmla="*/ 2083777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35" fmla="*/ 5662246 w 6954715"/>
                  <a:gd name="connsiteY35" fmla="*/ 2048608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34" fmla="*/ 5785338 w 6954715"/>
                  <a:gd name="connsiteY34" fmla="*/ 2048608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33" fmla="*/ 5934808 w 6954715"/>
                  <a:gd name="connsiteY33" fmla="*/ 2022231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32" fmla="*/ 6022731 w 6954715"/>
                  <a:gd name="connsiteY32" fmla="*/ 1987062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31" fmla="*/ 6207369 w 6954715"/>
                  <a:gd name="connsiteY31" fmla="*/ 1951893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30" fmla="*/ 6523892 w 6954715"/>
                  <a:gd name="connsiteY30" fmla="*/ 1978270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29" fmla="*/ 6690946 w 6954715"/>
                  <a:gd name="connsiteY29" fmla="*/ 1960685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28" fmla="*/ 6928338 w 6954715"/>
                  <a:gd name="connsiteY28" fmla="*/ 1916724 h 2787162"/>
                  <a:gd name="connsiteX0" fmla="*/ 0 w 7288823"/>
                  <a:gd name="connsiteY0" fmla="*/ 8793 h 2787162"/>
                  <a:gd name="connsiteX1" fmla="*/ 17585 w 7288823"/>
                  <a:gd name="connsiteY1" fmla="*/ 2743200 h 2787162"/>
                  <a:gd name="connsiteX2" fmla="*/ 254977 w 7288823"/>
                  <a:gd name="connsiteY2" fmla="*/ 2716824 h 2787162"/>
                  <a:gd name="connsiteX3" fmla="*/ 589085 w 7288823"/>
                  <a:gd name="connsiteY3" fmla="*/ 2769577 h 2787162"/>
                  <a:gd name="connsiteX4" fmla="*/ 738554 w 7288823"/>
                  <a:gd name="connsiteY4" fmla="*/ 2787162 h 2787162"/>
                  <a:gd name="connsiteX5" fmla="*/ 870438 w 7288823"/>
                  <a:gd name="connsiteY5" fmla="*/ 2787162 h 2787162"/>
                  <a:gd name="connsiteX6" fmla="*/ 1151792 w 7288823"/>
                  <a:gd name="connsiteY6" fmla="*/ 2778370 h 2787162"/>
                  <a:gd name="connsiteX7" fmla="*/ 1301262 w 7288823"/>
                  <a:gd name="connsiteY7" fmla="*/ 2769577 h 2787162"/>
                  <a:gd name="connsiteX8" fmla="*/ 1521069 w 7288823"/>
                  <a:gd name="connsiteY8" fmla="*/ 2655277 h 2787162"/>
                  <a:gd name="connsiteX9" fmla="*/ 1767254 w 7288823"/>
                  <a:gd name="connsiteY9" fmla="*/ 2391508 h 2787162"/>
                  <a:gd name="connsiteX10" fmla="*/ 1846385 w 7288823"/>
                  <a:gd name="connsiteY10" fmla="*/ 2338754 h 2787162"/>
                  <a:gd name="connsiteX11" fmla="*/ 2224454 w 7288823"/>
                  <a:gd name="connsiteY11" fmla="*/ 2259624 h 2787162"/>
                  <a:gd name="connsiteX12" fmla="*/ 2576146 w 7288823"/>
                  <a:gd name="connsiteY12" fmla="*/ 2180493 h 2787162"/>
                  <a:gd name="connsiteX13" fmla="*/ 2699238 w 7288823"/>
                  <a:gd name="connsiteY13" fmla="*/ 2136531 h 2787162"/>
                  <a:gd name="connsiteX14" fmla="*/ 3288323 w 7288823"/>
                  <a:gd name="connsiteY14" fmla="*/ 1811216 h 2787162"/>
                  <a:gd name="connsiteX15" fmla="*/ 3437792 w 7288823"/>
                  <a:gd name="connsiteY15" fmla="*/ 1767254 h 2787162"/>
                  <a:gd name="connsiteX16" fmla="*/ 3719146 w 7288823"/>
                  <a:gd name="connsiteY16" fmla="*/ 1705708 h 2787162"/>
                  <a:gd name="connsiteX17" fmla="*/ 3903785 w 7288823"/>
                  <a:gd name="connsiteY17" fmla="*/ 1582616 h 2787162"/>
                  <a:gd name="connsiteX18" fmla="*/ 4097215 w 7288823"/>
                  <a:gd name="connsiteY18" fmla="*/ 1477108 h 2787162"/>
                  <a:gd name="connsiteX19" fmla="*/ 4255477 w 7288823"/>
                  <a:gd name="connsiteY19" fmla="*/ 1424354 h 2787162"/>
                  <a:gd name="connsiteX20" fmla="*/ 4607169 w 7288823"/>
                  <a:gd name="connsiteY20" fmla="*/ 1345224 h 2787162"/>
                  <a:gd name="connsiteX21" fmla="*/ 5319346 w 7288823"/>
                  <a:gd name="connsiteY21" fmla="*/ 1195754 h 2787162"/>
                  <a:gd name="connsiteX22" fmla="*/ 5600700 w 7288823"/>
                  <a:gd name="connsiteY22" fmla="*/ 940777 h 2787162"/>
                  <a:gd name="connsiteX23" fmla="*/ 5688623 w 7288823"/>
                  <a:gd name="connsiteY23" fmla="*/ 808893 h 2787162"/>
                  <a:gd name="connsiteX24" fmla="*/ 5767754 w 7288823"/>
                  <a:gd name="connsiteY24" fmla="*/ 615462 h 2787162"/>
                  <a:gd name="connsiteX25" fmla="*/ 6031523 w 7288823"/>
                  <a:gd name="connsiteY25" fmla="*/ 307731 h 2787162"/>
                  <a:gd name="connsiteX26" fmla="*/ 6207369 w 7288823"/>
                  <a:gd name="connsiteY26" fmla="*/ 8793 h 2787162"/>
                  <a:gd name="connsiteX27" fmla="*/ 6954715 w 7288823"/>
                  <a:gd name="connsiteY27" fmla="*/ 0 h 2787162"/>
                  <a:gd name="connsiteX28" fmla="*/ 7288823 w 7288823"/>
                  <a:gd name="connsiteY28" fmla="*/ 1186962 h 2787162"/>
                  <a:gd name="connsiteX0" fmla="*/ 0 w 6954715"/>
                  <a:gd name="connsiteY0" fmla="*/ 8793 h 2787162"/>
                  <a:gd name="connsiteX1" fmla="*/ 17585 w 6954715"/>
                  <a:gd name="connsiteY1" fmla="*/ 2743200 h 2787162"/>
                  <a:gd name="connsiteX2" fmla="*/ 254977 w 6954715"/>
                  <a:gd name="connsiteY2" fmla="*/ 2716824 h 2787162"/>
                  <a:gd name="connsiteX3" fmla="*/ 589085 w 6954715"/>
                  <a:gd name="connsiteY3" fmla="*/ 2769577 h 2787162"/>
                  <a:gd name="connsiteX4" fmla="*/ 738554 w 6954715"/>
                  <a:gd name="connsiteY4" fmla="*/ 2787162 h 2787162"/>
                  <a:gd name="connsiteX5" fmla="*/ 870438 w 6954715"/>
                  <a:gd name="connsiteY5" fmla="*/ 2787162 h 2787162"/>
                  <a:gd name="connsiteX6" fmla="*/ 1151792 w 6954715"/>
                  <a:gd name="connsiteY6" fmla="*/ 2778370 h 2787162"/>
                  <a:gd name="connsiteX7" fmla="*/ 1301262 w 6954715"/>
                  <a:gd name="connsiteY7" fmla="*/ 2769577 h 2787162"/>
                  <a:gd name="connsiteX8" fmla="*/ 1521069 w 6954715"/>
                  <a:gd name="connsiteY8" fmla="*/ 2655277 h 2787162"/>
                  <a:gd name="connsiteX9" fmla="*/ 1767254 w 6954715"/>
                  <a:gd name="connsiteY9" fmla="*/ 2391508 h 2787162"/>
                  <a:gd name="connsiteX10" fmla="*/ 1846385 w 6954715"/>
                  <a:gd name="connsiteY10" fmla="*/ 2338754 h 2787162"/>
                  <a:gd name="connsiteX11" fmla="*/ 2224454 w 6954715"/>
                  <a:gd name="connsiteY11" fmla="*/ 2259624 h 2787162"/>
                  <a:gd name="connsiteX12" fmla="*/ 2576146 w 6954715"/>
                  <a:gd name="connsiteY12" fmla="*/ 2180493 h 2787162"/>
                  <a:gd name="connsiteX13" fmla="*/ 2699238 w 6954715"/>
                  <a:gd name="connsiteY13" fmla="*/ 2136531 h 2787162"/>
                  <a:gd name="connsiteX14" fmla="*/ 3288323 w 6954715"/>
                  <a:gd name="connsiteY14" fmla="*/ 1811216 h 2787162"/>
                  <a:gd name="connsiteX15" fmla="*/ 3437792 w 6954715"/>
                  <a:gd name="connsiteY15" fmla="*/ 1767254 h 2787162"/>
                  <a:gd name="connsiteX16" fmla="*/ 3719146 w 6954715"/>
                  <a:gd name="connsiteY16" fmla="*/ 1705708 h 2787162"/>
                  <a:gd name="connsiteX17" fmla="*/ 3903785 w 6954715"/>
                  <a:gd name="connsiteY17" fmla="*/ 1582616 h 2787162"/>
                  <a:gd name="connsiteX18" fmla="*/ 4097215 w 6954715"/>
                  <a:gd name="connsiteY18" fmla="*/ 1477108 h 2787162"/>
                  <a:gd name="connsiteX19" fmla="*/ 4255477 w 6954715"/>
                  <a:gd name="connsiteY19" fmla="*/ 1424354 h 2787162"/>
                  <a:gd name="connsiteX20" fmla="*/ 4607169 w 6954715"/>
                  <a:gd name="connsiteY20" fmla="*/ 1345224 h 2787162"/>
                  <a:gd name="connsiteX21" fmla="*/ 5319346 w 6954715"/>
                  <a:gd name="connsiteY21" fmla="*/ 1195754 h 2787162"/>
                  <a:gd name="connsiteX22" fmla="*/ 5600700 w 6954715"/>
                  <a:gd name="connsiteY22" fmla="*/ 940777 h 2787162"/>
                  <a:gd name="connsiteX23" fmla="*/ 5688623 w 6954715"/>
                  <a:gd name="connsiteY23" fmla="*/ 808893 h 2787162"/>
                  <a:gd name="connsiteX24" fmla="*/ 5767754 w 6954715"/>
                  <a:gd name="connsiteY24" fmla="*/ 615462 h 2787162"/>
                  <a:gd name="connsiteX25" fmla="*/ 6031523 w 6954715"/>
                  <a:gd name="connsiteY25" fmla="*/ 307731 h 2787162"/>
                  <a:gd name="connsiteX26" fmla="*/ 6207369 w 6954715"/>
                  <a:gd name="connsiteY26" fmla="*/ 8793 h 2787162"/>
                  <a:gd name="connsiteX27" fmla="*/ 6954715 w 6954715"/>
                  <a:gd name="connsiteY27" fmla="*/ 0 h 2787162"/>
                  <a:gd name="connsiteX0" fmla="*/ 1107831 w 7315200"/>
                  <a:gd name="connsiteY0" fmla="*/ 0 h 2778369"/>
                  <a:gd name="connsiteX1" fmla="*/ 1125416 w 7315200"/>
                  <a:gd name="connsiteY1" fmla="*/ 2734407 h 2778369"/>
                  <a:gd name="connsiteX2" fmla="*/ 1362808 w 7315200"/>
                  <a:gd name="connsiteY2" fmla="*/ 2708031 h 2778369"/>
                  <a:gd name="connsiteX3" fmla="*/ 1696916 w 7315200"/>
                  <a:gd name="connsiteY3" fmla="*/ 2760784 h 2778369"/>
                  <a:gd name="connsiteX4" fmla="*/ 1846385 w 7315200"/>
                  <a:gd name="connsiteY4" fmla="*/ 2778369 h 2778369"/>
                  <a:gd name="connsiteX5" fmla="*/ 1978269 w 7315200"/>
                  <a:gd name="connsiteY5" fmla="*/ 2778369 h 2778369"/>
                  <a:gd name="connsiteX6" fmla="*/ 2259623 w 7315200"/>
                  <a:gd name="connsiteY6" fmla="*/ 2769577 h 2778369"/>
                  <a:gd name="connsiteX7" fmla="*/ 2409093 w 7315200"/>
                  <a:gd name="connsiteY7" fmla="*/ 2760784 h 2778369"/>
                  <a:gd name="connsiteX8" fmla="*/ 2628900 w 7315200"/>
                  <a:gd name="connsiteY8" fmla="*/ 2646484 h 2778369"/>
                  <a:gd name="connsiteX9" fmla="*/ 2875085 w 7315200"/>
                  <a:gd name="connsiteY9" fmla="*/ 2382715 h 2778369"/>
                  <a:gd name="connsiteX10" fmla="*/ 2954216 w 7315200"/>
                  <a:gd name="connsiteY10" fmla="*/ 2329961 h 2778369"/>
                  <a:gd name="connsiteX11" fmla="*/ 3332285 w 7315200"/>
                  <a:gd name="connsiteY11" fmla="*/ 2250831 h 2778369"/>
                  <a:gd name="connsiteX12" fmla="*/ 3683977 w 7315200"/>
                  <a:gd name="connsiteY12" fmla="*/ 2171700 h 2778369"/>
                  <a:gd name="connsiteX13" fmla="*/ 3807069 w 7315200"/>
                  <a:gd name="connsiteY13" fmla="*/ 2127738 h 2778369"/>
                  <a:gd name="connsiteX14" fmla="*/ 4396154 w 7315200"/>
                  <a:gd name="connsiteY14" fmla="*/ 1802423 h 2778369"/>
                  <a:gd name="connsiteX15" fmla="*/ 4545623 w 7315200"/>
                  <a:gd name="connsiteY15" fmla="*/ 1758461 h 2778369"/>
                  <a:gd name="connsiteX16" fmla="*/ 4826977 w 7315200"/>
                  <a:gd name="connsiteY16" fmla="*/ 1696915 h 2778369"/>
                  <a:gd name="connsiteX17" fmla="*/ 5011616 w 7315200"/>
                  <a:gd name="connsiteY17" fmla="*/ 1573823 h 2778369"/>
                  <a:gd name="connsiteX18" fmla="*/ 5205046 w 7315200"/>
                  <a:gd name="connsiteY18" fmla="*/ 1468315 h 2778369"/>
                  <a:gd name="connsiteX19" fmla="*/ 5363308 w 7315200"/>
                  <a:gd name="connsiteY19" fmla="*/ 1415561 h 2778369"/>
                  <a:gd name="connsiteX20" fmla="*/ 5715000 w 7315200"/>
                  <a:gd name="connsiteY20" fmla="*/ 1336431 h 2778369"/>
                  <a:gd name="connsiteX21" fmla="*/ 6427177 w 7315200"/>
                  <a:gd name="connsiteY21" fmla="*/ 1186961 h 2778369"/>
                  <a:gd name="connsiteX22" fmla="*/ 6708531 w 7315200"/>
                  <a:gd name="connsiteY22" fmla="*/ 931984 h 2778369"/>
                  <a:gd name="connsiteX23" fmla="*/ 6796454 w 7315200"/>
                  <a:gd name="connsiteY23" fmla="*/ 800100 h 2778369"/>
                  <a:gd name="connsiteX24" fmla="*/ 6875585 w 7315200"/>
                  <a:gd name="connsiteY24" fmla="*/ 606669 h 2778369"/>
                  <a:gd name="connsiteX25" fmla="*/ 7139354 w 7315200"/>
                  <a:gd name="connsiteY25" fmla="*/ 298938 h 2778369"/>
                  <a:gd name="connsiteX26" fmla="*/ 7315200 w 7315200"/>
                  <a:gd name="connsiteY26" fmla="*/ 0 h 2778369"/>
                  <a:gd name="connsiteX27" fmla="*/ 0 w 7315200"/>
                  <a:gd name="connsiteY27" fmla="*/ 35168 h 2778369"/>
                  <a:gd name="connsiteX0" fmla="*/ 1107831 w 7315200"/>
                  <a:gd name="connsiteY0" fmla="*/ 0 h 2778369"/>
                  <a:gd name="connsiteX1" fmla="*/ 1125416 w 7315200"/>
                  <a:gd name="connsiteY1" fmla="*/ 2734407 h 2778369"/>
                  <a:gd name="connsiteX2" fmla="*/ 1362808 w 7315200"/>
                  <a:gd name="connsiteY2" fmla="*/ 2708031 h 2778369"/>
                  <a:gd name="connsiteX3" fmla="*/ 1696916 w 7315200"/>
                  <a:gd name="connsiteY3" fmla="*/ 2760784 h 2778369"/>
                  <a:gd name="connsiteX4" fmla="*/ 1846385 w 7315200"/>
                  <a:gd name="connsiteY4" fmla="*/ 2778369 h 2778369"/>
                  <a:gd name="connsiteX5" fmla="*/ 1978269 w 7315200"/>
                  <a:gd name="connsiteY5" fmla="*/ 2778369 h 2778369"/>
                  <a:gd name="connsiteX6" fmla="*/ 2259623 w 7315200"/>
                  <a:gd name="connsiteY6" fmla="*/ 2769577 h 2778369"/>
                  <a:gd name="connsiteX7" fmla="*/ 2409093 w 7315200"/>
                  <a:gd name="connsiteY7" fmla="*/ 2760784 h 2778369"/>
                  <a:gd name="connsiteX8" fmla="*/ 2628900 w 7315200"/>
                  <a:gd name="connsiteY8" fmla="*/ 2646484 h 2778369"/>
                  <a:gd name="connsiteX9" fmla="*/ 2875085 w 7315200"/>
                  <a:gd name="connsiteY9" fmla="*/ 2382715 h 2778369"/>
                  <a:gd name="connsiteX10" fmla="*/ 2954216 w 7315200"/>
                  <a:gd name="connsiteY10" fmla="*/ 2329961 h 2778369"/>
                  <a:gd name="connsiteX11" fmla="*/ 3332285 w 7315200"/>
                  <a:gd name="connsiteY11" fmla="*/ 2250831 h 2778369"/>
                  <a:gd name="connsiteX12" fmla="*/ 3683977 w 7315200"/>
                  <a:gd name="connsiteY12" fmla="*/ 2171700 h 2778369"/>
                  <a:gd name="connsiteX13" fmla="*/ 3807069 w 7315200"/>
                  <a:gd name="connsiteY13" fmla="*/ 2127738 h 2778369"/>
                  <a:gd name="connsiteX14" fmla="*/ 4396154 w 7315200"/>
                  <a:gd name="connsiteY14" fmla="*/ 1802423 h 2778369"/>
                  <a:gd name="connsiteX15" fmla="*/ 4545623 w 7315200"/>
                  <a:gd name="connsiteY15" fmla="*/ 1758461 h 2778369"/>
                  <a:gd name="connsiteX16" fmla="*/ 4826977 w 7315200"/>
                  <a:gd name="connsiteY16" fmla="*/ 1696915 h 2778369"/>
                  <a:gd name="connsiteX17" fmla="*/ 5011616 w 7315200"/>
                  <a:gd name="connsiteY17" fmla="*/ 1573823 h 2778369"/>
                  <a:gd name="connsiteX18" fmla="*/ 5205046 w 7315200"/>
                  <a:gd name="connsiteY18" fmla="*/ 1468315 h 2778369"/>
                  <a:gd name="connsiteX19" fmla="*/ 5363308 w 7315200"/>
                  <a:gd name="connsiteY19" fmla="*/ 1415561 h 2778369"/>
                  <a:gd name="connsiteX20" fmla="*/ 5715000 w 7315200"/>
                  <a:gd name="connsiteY20" fmla="*/ 1336431 h 2778369"/>
                  <a:gd name="connsiteX21" fmla="*/ 6427177 w 7315200"/>
                  <a:gd name="connsiteY21" fmla="*/ 1186961 h 2778369"/>
                  <a:gd name="connsiteX22" fmla="*/ 6708531 w 7315200"/>
                  <a:gd name="connsiteY22" fmla="*/ 931984 h 2778369"/>
                  <a:gd name="connsiteX23" fmla="*/ 6796454 w 7315200"/>
                  <a:gd name="connsiteY23" fmla="*/ 800100 h 2778369"/>
                  <a:gd name="connsiteX24" fmla="*/ 6875585 w 7315200"/>
                  <a:gd name="connsiteY24" fmla="*/ 606669 h 2778369"/>
                  <a:gd name="connsiteX25" fmla="*/ 7139354 w 7315200"/>
                  <a:gd name="connsiteY25" fmla="*/ 298938 h 2778369"/>
                  <a:gd name="connsiteX26" fmla="*/ 7315200 w 7315200"/>
                  <a:gd name="connsiteY26" fmla="*/ 0 h 2778369"/>
                  <a:gd name="connsiteX27" fmla="*/ 0 w 7315200"/>
                  <a:gd name="connsiteY27" fmla="*/ 35168 h 2778369"/>
                  <a:gd name="connsiteX0" fmla="*/ 193431 w 6400800"/>
                  <a:gd name="connsiteY0" fmla="*/ 0 h 2778369"/>
                  <a:gd name="connsiteX1" fmla="*/ 211016 w 6400800"/>
                  <a:gd name="connsiteY1" fmla="*/ 2734407 h 2778369"/>
                  <a:gd name="connsiteX2" fmla="*/ 448408 w 6400800"/>
                  <a:gd name="connsiteY2" fmla="*/ 2708031 h 2778369"/>
                  <a:gd name="connsiteX3" fmla="*/ 782516 w 6400800"/>
                  <a:gd name="connsiteY3" fmla="*/ 2760784 h 2778369"/>
                  <a:gd name="connsiteX4" fmla="*/ 931985 w 6400800"/>
                  <a:gd name="connsiteY4" fmla="*/ 2778369 h 2778369"/>
                  <a:gd name="connsiteX5" fmla="*/ 1063869 w 6400800"/>
                  <a:gd name="connsiteY5" fmla="*/ 2778369 h 2778369"/>
                  <a:gd name="connsiteX6" fmla="*/ 1345223 w 6400800"/>
                  <a:gd name="connsiteY6" fmla="*/ 2769577 h 2778369"/>
                  <a:gd name="connsiteX7" fmla="*/ 1494693 w 6400800"/>
                  <a:gd name="connsiteY7" fmla="*/ 2760784 h 2778369"/>
                  <a:gd name="connsiteX8" fmla="*/ 1714500 w 6400800"/>
                  <a:gd name="connsiteY8" fmla="*/ 2646484 h 2778369"/>
                  <a:gd name="connsiteX9" fmla="*/ 1960685 w 6400800"/>
                  <a:gd name="connsiteY9" fmla="*/ 2382715 h 2778369"/>
                  <a:gd name="connsiteX10" fmla="*/ 2039816 w 6400800"/>
                  <a:gd name="connsiteY10" fmla="*/ 2329961 h 2778369"/>
                  <a:gd name="connsiteX11" fmla="*/ 2417885 w 6400800"/>
                  <a:gd name="connsiteY11" fmla="*/ 2250831 h 2778369"/>
                  <a:gd name="connsiteX12" fmla="*/ 2769577 w 6400800"/>
                  <a:gd name="connsiteY12" fmla="*/ 2171700 h 2778369"/>
                  <a:gd name="connsiteX13" fmla="*/ 2892669 w 6400800"/>
                  <a:gd name="connsiteY13" fmla="*/ 2127738 h 2778369"/>
                  <a:gd name="connsiteX14" fmla="*/ 3481754 w 6400800"/>
                  <a:gd name="connsiteY14" fmla="*/ 1802423 h 2778369"/>
                  <a:gd name="connsiteX15" fmla="*/ 3631223 w 6400800"/>
                  <a:gd name="connsiteY15" fmla="*/ 1758461 h 2778369"/>
                  <a:gd name="connsiteX16" fmla="*/ 3912577 w 6400800"/>
                  <a:gd name="connsiteY16" fmla="*/ 1696915 h 2778369"/>
                  <a:gd name="connsiteX17" fmla="*/ 4097216 w 6400800"/>
                  <a:gd name="connsiteY17" fmla="*/ 1573823 h 2778369"/>
                  <a:gd name="connsiteX18" fmla="*/ 4290646 w 6400800"/>
                  <a:gd name="connsiteY18" fmla="*/ 1468315 h 2778369"/>
                  <a:gd name="connsiteX19" fmla="*/ 4448908 w 6400800"/>
                  <a:gd name="connsiteY19" fmla="*/ 1415561 h 2778369"/>
                  <a:gd name="connsiteX20" fmla="*/ 4800600 w 6400800"/>
                  <a:gd name="connsiteY20" fmla="*/ 1336431 h 2778369"/>
                  <a:gd name="connsiteX21" fmla="*/ 5512777 w 6400800"/>
                  <a:gd name="connsiteY21" fmla="*/ 1186961 h 2778369"/>
                  <a:gd name="connsiteX22" fmla="*/ 5794131 w 6400800"/>
                  <a:gd name="connsiteY22" fmla="*/ 931984 h 2778369"/>
                  <a:gd name="connsiteX23" fmla="*/ 5882054 w 6400800"/>
                  <a:gd name="connsiteY23" fmla="*/ 800100 h 2778369"/>
                  <a:gd name="connsiteX24" fmla="*/ 5961185 w 6400800"/>
                  <a:gd name="connsiteY24" fmla="*/ 606669 h 2778369"/>
                  <a:gd name="connsiteX25" fmla="*/ 6224954 w 6400800"/>
                  <a:gd name="connsiteY25" fmla="*/ 298938 h 2778369"/>
                  <a:gd name="connsiteX26" fmla="*/ 6400800 w 6400800"/>
                  <a:gd name="connsiteY26" fmla="*/ 0 h 2778369"/>
                  <a:gd name="connsiteX27" fmla="*/ 0 w 6400800"/>
                  <a:gd name="connsiteY27" fmla="*/ 17583 h 2778369"/>
                  <a:gd name="connsiteX0" fmla="*/ 167054 w 6400800"/>
                  <a:gd name="connsiteY0" fmla="*/ 26377 h 2778369"/>
                  <a:gd name="connsiteX1" fmla="*/ 211016 w 6400800"/>
                  <a:gd name="connsiteY1" fmla="*/ 2734407 h 2778369"/>
                  <a:gd name="connsiteX2" fmla="*/ 448408 w 6400800"/>
                  <a:gd name="connsiteY2" fmla="*/ 2708031 h 2778369"/>
                  <a:gd name="connsiteX3" fmla="*/ 782516 w 6400800"/>
                  <a:gd name="connsiteY3" fmla="*/ 2760784 h 2778369"/>
                  <a:gd name="connsiteX4" fmla="*/ 931985 w 6400800"/>
                  <a:gd name="connsiteY4" fmla="*/ 2778369 h 2778369"/>
                  <a:gd name="connsiteX5" fmla="*/ 1063869 w 6400800"/>
                  <a:gd name="connsiteY5" fmla="*/ 2778369 h 2778369"/>
                  <a:gd name="connsiteX6" fmla="*/ 1345223 w 6400800"/>
                  <a:gd name="connsiteY6" fmla="*/ 2769577 h 2778369"/>
                  <a:gd name="connsiteX7" fmla="*/ 1494693 w 6400800"/>
                  <a:gd name="connsiteY7" fmla="*/ 2760784 h 2778369"/>
                  <a:gd name="connsiteX8" fmla="*/ 1714500 w 6400800"/>
                  <a:gd name="connsiteY8" fmla="*/ 2646484 h 2778369"/>
                  <a:gd name="connsiteX9" fmla="*/ 1960685 w 6400800"/>
                  <a:gd name="connsiteY9" fmla="*/ 2382715 h 2778369"/>
                  <a:gd name="connsiteX10" fmla="*/ 2039816 w 6400800"/>
                  <a:gd name="connsiteY10" fmla="*/ 2329961 h 2778369"/>
                  <a:gd name="connsiteX11" fmla="*/ 2417885 w 6400800"/>
                  <a:gd name="connsiteY11" fmla="*/ 2250831 h 2778369"/>
                  <a:gd name="connsiteX12" fmla="*/ 2769577 w 6400800"/>
                  <a:gd name="connsiteY12" fmla="*/ 2171700 h 2778369"/>
                  <a:gd name="connsiteX13" fmla="*/ 2892669 w 6400800"/>
                  <a:gd name="connsiteY13" fmla="*/ 2127738 h 2778369"/>
                  <a:gd name="connsiteX14" fmla="*/ 3481754 w 6400800"/>
                  <a:gd name="connsiteY14" fmla="*/ 1802423 h 2778369"/>
                  <a:gd name="connsiteX15" fmla="*/ 3631223 w 6400800"/>
                  <a:gd name="connsiteY15" fmla="*/ 1758461 h 2778369"/>
                  <a:gd name="connsiteX16" fmla="*/ 3912577 w 6400800"/>
                  <a:gd name="connsiteY16" fmla="*/ 1696915 h 2778369"/>
                  <a:gd name="connsiteX17" fmla="*/ 4097216 w 6400800"/>
                  <a:gd name="connsiteY17" fmla="*/ 1573823 h 2778369"/>
                  <a:gd name="connsiteX18" fmla="*/ 4290646 w 6400800"/>
                  <a:gd name="connsiteY18" fmla="*/ 1468315 h 2778369"/>
                  <a:gd name="connsiteX19" fmla="*/ 4448908 w 6400800"/>
                  <a:gd name="connsiteY19" fmla="*/ 1415561 h 2778369"/>
                  <a:gd name="connsiteX20" fmla="*/ 4800600 w 6400800"/>
                  <a:gd name="connsiteY20" fmla="*/ 1336431 h 2778369"/>
                  <a:gd name="connsiteX21" fmla="*/ 5512777 w 6400800"/>
                  <a:gd name="connsiteY21" fmla="*/ 1186961 h 2778369"/>
                  <a:gd name="connsiteX22" fmla="*/ 5794131 w 6400800"/>
                  <a:gd name="connsiteY22" fmla="*/ 931984 h 2778369"/>
                  <a:gd name="connsiteX23" fmla="*/ 5882054 w 6400800"/>
                  <a:gd name="connsiteY23" fmla="*/ 800100 h 2778369"/>
                  <a:gd name="connsiteX24" fmla="*/ 5961185 w 6400800"/>
                  <a:gd name="connsiteY24" fmla="*/ 606669 h 2778369"/>
                  <a:gd name="connsiteX25" fmla="*/ 6224954 w 6400800"/>
                  <a:gd name="connsiteY25" fmla="*/ 298938 h 2778369"/>
                  <a:gd name="connsiteX26" fmla="*/ 6400800 w 6400800"/>
                  <a:gd name="connsiteY26" fmla="*/ 0 h 2778369"/>
                  <a:gd name="connsiteX27" fmla="*/ 0 w 6400800"/>
                  <a:gd name="connsiteY27" fmla="*/ 17583 h 2778369"/>
                  <a:gd name="connsiteX0" fmla="*/ 0 w 6233746"/>
                  <a:gd name="connsiteY0" fmla="*/ 35171 h 2787163"/>
                  <a:gd name="connsiteX1" fmla="*/ 43962 w 6233746"/>
                  <a:gd name="connsiteY1" fmla="*/ 2743201 h 2787163"/>
                  <a:gd name="connsiteX2" fmla="*/ 281354 w 6233746"/>
                  <a:gd name="connsiteY2" fmla="*/ 2716825 h 2787163"/>
                  <a:gd name="connsiteX3" fmla="*/ 615462 w 6233746"/>
                  <a:gd name="connsiteY3" fmla="*/ 2769578 h 2787163"/>
                  <a:gd name="connsiteX4" fmla="*/ 764931 w 6233746"/>
                  <a:gd name="connsiteY4" fmla="*/ 2787163 h 2787163"/>
                  <a:gd name="connsiteX5" fmla="*/ 896815 w 6233746"/>
                  <a:gd name="connsiteY5" fmla="*/ 2787163 h 2787163"/>
                  <a:gd name="connsiteX6" fmla="*/ 1178169 w 6233746"/>
                  <a:gd name="connsiteY6" fmla="*/ 2778371 h 2787163"/>
                  <a:gd name="connsiteX7" fmla="*/ 1327639 w 6233746"/>
                  <a:gd name="connsiteY7" fmla="*/ 2769578 h 2787163"/>
                  <a:gd name="connsiteX8" fmla="*/ 1547446 w 6233746"/>
                  <a:gd name="connsiteY8" fmla="*/ 2655278 h 2787163"/>
                  <a:gd name="connsiteX9" fmla="*/ 1793631 w 6233746"/>
                  <a:gd name="connsiteY9" fmla="*/ 2391509 h 2787163"/>
                  <a:gd name="connsiteX10" fmla="*/ 1872762 w 6233746"/>
                  <a:gd name="connsiteY10" fmla="*/ 2338755 h 2787163"/>
                  <a:gd name="connsiteX11" fmla="*/ 2250831 w 6233746"/>
                  <a:gd name="connsiteY11" fmla="*/ 2259625 h 2787163"/>
                  <a:gd name="connsiteX12" fmla="*/ 2602523 w 6233746"/>
                  <a:gd name="connsiteY12" fmla="*/ 2180494 h 2787163"/>
                  <a:gd name="connsiteX13" fmla="*/ 2725615 w 6233746"/>
                  <a:gd name="connsiteY13" fmla="*/ 2136532 h 2787163"/>
                  <a:gd name="connsiteX14" fmla="*/ 3314700 w 6233746"/>
                  <a:gd name="connsiteY14" fmla="*/ 1811217 h 2787163"/>
                  <a:gd name="connsiteX15" fmla="*/ 3464169 w 6233746"/>
                  <a:gd name="connsiteY15" fmla="*/ 1767255 h 2787163"/>
                  <a:gd name="connsiteX16" fmla="*/ 3745523 w 6233746"/>
                  <a:gd name="connsiteY16" fmla="*/ 1705709 h 2787163"/>
                  <a:gd name="connsiteX17" fmla="*/ 3930162 w 6233746"/>
                  <a:gd name="connsiteY17" fmla="*/ 1582617 h 2787163"/>
                  <a:gd name="connsiteX18" fmla="*/ 4123592 w 6233746"/>
                  <a:gd name="connsiteY18" fmla="*/ 1477109 h 2787163"/>
                  <a:gd name="connsiteX19" fmla="*/ 4281854 w 6233746"/>
                  <a:gd name="connsiteY19" fmla="*/ 1424355 h 2787163"/>
                  <a:gd name="connsiteX20" fmla="*/ 4633546 w 6233746"/>
                  <a:gd name="connsiteY20" fmla="*/ 1345225 h 2787163"/>
                  <a:gd name="connsiteX21" fmla="*/ 5345723 w 6233746"/>
                  <a:gd name="connsiteY21" fmla="*/ 1195755 h 2787163"/>
                  <a:gd name="connsiteX22" fmla="*/ 5627077 w 6233746"/>
                  <a:gd name="connsiteY22" fmla="*/ 940778 h 2787163"/>
                  <a:gd name="connsiteX23" fmla="*/ 5715000 w 6233746"/>
                  <a:gd name="connsiteY23" fmla="*/ 808894 h 2787163"/>
                  <a:gd name="connsiteX24" fmla="*/ 5794131 w 6233746"/>
                  <a:gd name="connsiteY24" fmla="*/ 615463 h 2787163"/>
                  <a:gd name="connsiteX25" fmla="*/ 6057900 w 6233746"/>
                  <a:gd name="connsiteY25" fmla="*/ 307732 h 2787163"/>
                  <a:gd name="connsiteX26" fmla="*/ 6233746 w 6233746"/>
                  <a:gd name="connsiteY26" fmla="*/ 8794 h 2787163"/>
                  <a:gd name="connsiteX27" fmla="*/ 457199 w 6233746"/>
                  <a:gd name="connsiteY27" fmla="*/ 0 h 2787163"/>
                  <a:gd name="connsiteX0" fmla="*/ 0 w 6207369"/>
                  <a:gd name="connsiteY0" fmla="*/ 8794 h 2787163"/>
                  <a:gd name="connsiteX1" fmla="*/ 17585 w 6207369"/>
                  <a:gd name="connsiteY1" fmla="*/ 2743201 h 2787163"/>
                  <a:gd name="connsiteX2" fmla="*/ 254977 w 6207369"/>
                  <a:gd name="connsiteY2" fmla="*/ 2716825 h 2787163"/>
                  <a:gd name="connsiteX3" fmla="*/ 589085 w 6207369"/>
                  <a:gd name="connsiteY3" fmla="*/ 2769578 h 2787163"/>
                  <a:gd name="connsiteX4" fmla="*/ 738554 w 6207369"/>
                  <a:gd name="connsiteY4" fmla="*/ 2787163 h 2787163"/>
                  <a:gd name="connsiteX5" fmla="*/ 870438 w 6207369"/>
                  <a:gd name="connsiteY5" fmla="*/ 2787163 h 2787163"/>
                  <a:gd name="connsiteX6" fmla="*/ 1151792 w 6207369"/>
                  <a:gd name="connsiteY6" fmla="*/ 2778371 h 2787163"/>
                  <a:gd name="connsiteX7" fmla="*/ 1301262 w 6207369"/>
                  <a:gd name="connsiteY7" fmla="*/ 2769578 h 2787163"/>
                  <a:gd name="connsiteX8" fmla="*/ 1521069 w 6207369"/>
                  <a:gd name="connsiteY8" fmla="*/ 2655278 h 2787163"/>
                  <a:gd name="connsiteX9" fmla="*/ 1767254 w 6207369"/>
                  <a:gd name="connsiteY9" fmla="*/ 2391509 h 2787163"/>
                  <a:gd name="connsiteX10" fmla="*/ 1846385 w 6207369"/>
                  <a:gd name="connsiteY10" fmla="*/ 2338755 h 2787163"/>
                  <a:gd name="connsiteX11" fmla="*/ 2224454 w 6207369"/>
                  <a:gd name="connsiteY11" fmla="*/ 2259625 h 2787163"/>
                  <a:gd name="connsiteX12" fmla="*/ 2576146 w 6207369"/>
                  <a:gd name="connsiteY12" fmla="*/ 2180494 h 2787163"/>
                  <a:gd name="connsiteX13" fmla="*/ 2699238 w 6207369"/>
                  <a:gd name="connsiteY13" fmla="*/ 2136532 h 2787163"/>
                  <a:gd name="connsiteX14" fmla="*/ 3288323 w 6207369"/>
                  <a:gd name="connsiteY14" fmla="*/ 1811217 h 2787163"/>
                  <a:gd name="connsiteX15" fmla="*/ 3437792 w 6207369"/>
                  <a:gd name="connsiteY15" fmla="*/ 1767255 h 2787163"/>
                  <a:gd name="connsiteX16" fmla="*/ 3719146 w 6207369"/>
                  <a:gd name="connsiteY16" fmla="*/ 1705709 h 2787163"/>
                  <a:gd name="connsiteX17" fmla="*/ 3903785 w 6207369"/>
                  <a:gd name="connsiteY17" fmla="*/ 1582617 h 2787163"/>
                  <a:gd name="connsiteX18" fmla="*/ 4097215 w 6207369"/>
                  <a:gd name="connsiteY18" fmla="*/ 1477109 h 2787163"/>
                  <a:gd name="connsiteX19" fmla="*/ 4255477 w 6207369"/>
                  <a:gd name="connsiteY19" fmla="*/ 1424355 h 2787163"/>
                  <a:gd name="connsiteX20" fmla="*/ 4607169 w 6207369"/>
                  <a:gd name="connsiteY20" fmla="*/ 1345225 h 2787163"/>
                  <a:gd name="connsiteX21" fmla="*/ 5319346 w 6207369"/>
                  <a:gd name="connsiteY21" fmla="*/ 1195755 h 2787163"/>
                  <a:gd name="connsiteX22" fmla="*/ 5600700 w 6207369"/>
                  <a:gd name="connsiteY22" fmla="*/ 940778 h 2787163"/>
                  <a:gd name="connsiteX23" fmla="*/ 5688623 w 6207369"/>
                  <a:gd name="connsiteY23" fmla="*/ 808894 h 2787163"/>
                  <a:gd name="connsiteX24" fmla="*/ 5767754 w 6207369"/>
                  <a:gd name="connsiteY24" fmla="*/ 615463 h 2787163"/>
                  <a:gd name="connsiteX25" fmla="*/ 6031523 w 6207369"/>
                  <a:gd name="connsiteY25" fmla="*/ 307732 h 2787163"/>
                  <a:gd name="connsiteX26" fmla="*/ 6207369 w 6207369"/>
                  <a:gd name="connsiteY26" fmla="*/ 8794 h 2787163"/>
                  <a:gd name="connsiteX27" fmla="*/ 430822 w 6207369"/>
                  <a:gd name="connsiteY27" fmla="*/ 0 h 2787163"/>
                  <a:gd name="connsiteX0" fmla="*/ 8793 w 6216162"/>
                  <a:gd name="connsiteY0" fmla="*/ 0 h 2778369"/>
                  <a:gd name="connsiteX1" fmla="*/ 26378 w 6216162"/>
                  <a:gd name="connsiteY1" fmla="*/ 2734407 h 2778369"/>
                  <a:gd name="connsiteX2" fmla="*/ 263770 w 6216162"/>
                  <a:gd name="connsiteY2" fmla="*/ 2708031 h 2778369"/>
                  <a:gd name="connsiteX3" fmla="*/ 597878 w 6216162"/>
                  <a:gd name="connsiteY3" fmla="*/ 2760784 h 2778369"/>
                  <a:gd name="connsiteX4" fmla="*/ 747347 w 6216162"/>
                  <a:gd name="connsiteY4" fmla="*/ 2778369 h 2778369"/>
                  <a:gd name="connsiteX5" fmla="*/ 879231 w 6216162"/>
                  <a:gd name="connsiteY5" fmla="*/ 2778369 h 2778369"/>
                  <a:gd name="connsiteX6" fmla="*/ 1160585 w 6216162"/>
                  <a:gd name="connsiteY6" fmla="*/ 2769577 h 2778369"/>
                  <a:gd name="connsiteX7" fmla="*/ 1310055 w 6216162"/>
                  <a:gd name="connsiteY7" fmla="*/ 2760784 h 2778369"/>
                  <a:gd name="connsiteX8" fmla="*/ 1529862 w 6216162"/>
                  <a:gd name="connsiteY8" fmla="*/ 2646484 h 2778369"/>
                  <a:gd name="connsiteX9" fmla="*/ 1776047 w 6216162"/>
                  <a:gd name="connsiteY9" fmla="*/ 2382715 h 2778369"/>
                  <a:gd name="connsiteX10" fmla="*/ 1855178 w 6216162"/>
                  <a:gd name="connsiteY10" fmla="*/ 2329961 h 2778369"/>
                  <a:gd name="connsiteX11" fmla="*/ 2233247 w 6216162"/>
                  <a:gd name="connsiteY11" fmla="*/ 2250831 h 2778369"/>
                  <a:gd name="connsiteX12" fmla="*/ 2584939 w 6216162"/>
                  <a:gd name="connsiteY12" fmla="*/ 2171700 h 2778369"/>
                  <a:gd name="connsiteX13" fmla="*/ 2708031 w 6216162"/>
                  <a:gd name="connsiteY13" fmla="*/ 2127738 h 2778369"/>
                  <a:gd name="connsiteX14" fmla="*/ 3297116 w 6216162"/>
                  <a:gd name="connsiteY14" fmla="*/ 1802423 h 2778369"/>
                  <a:gd name="connsiteX15" fmla="*/ 3446585 w 6216162"/>
                  <a:gd name="connsiteY15" fmla="*/ 1758461 h 2778369"/>
                  <a:gd name="connsiteX16" fmla="*/ 3727939 w 6216162"/>
                  <a:gd name="connsiteY16" fmla="*/ 1696915 h 2778369"/>
                  <a:gd name="connsiteX17" fmla="*/ 3912578 w 6216162"/>
                  <a:gd name="connsiteY17" fmla="*/ 1573823 h 2778369"/>
                  <a:gd name="connsiteX18" fmla="*/ 4106008 w 6216162"/>
                  <a:gd name="connsiteY18" fmla="*/ 1468315 h 2778369"/>
                  <a:gd name="connsiteX19" fmla="*/ 4264270 w 6216162"/>
                  <a:gd name="connsiteY19" fmla="*/ 1415561 h 2778369"/>
                  <a:gd name="connsiteX20" fmla="*/ 4615962 w 6216162"/>
                  <a:gd name="connsiteY20" fmla="*/ 1336431 h 2778369"/>
                  <a:gd name="connsiteX21" fmla="*/ 5328139 w 6216162"/>
                  <a:gd name="connsiteY21" fmla="*/ 1186961 h 2778369"/>
                  <a:gd name="connsiteX22" fmla="*/ 5609493 w 6216162"/>
                  <a:gd name="connsiteY22" fmla="*/ 931984 h 2778369"/>
                  <a:gd name="connsiteX23" fmla="*/ 5697416 w 6216162"/>
                  <a:gd name="connsiteY23" fmla="*/ 800100 h 2778369"/>
                  <a:gd name="connsiteX24" fmla="*/ 5776547 w 6216162"/>
                  <a:gd name="connsiteY24" fmla="*/ 606669 h 2778369"/>
                  <a:gd name="connsiteX25" fmla="*/ 6040316 w 6216162"/>
                  <a:gd name="connsiteY25" fmla="*/ 298938 h 2778369"/>
                  <a:gd name="connsiteX26" fmla="*/ 6216162 w 6216162"/>
                  <a:gd name="connsiteY26" fmla="*/ 0 h 2778369"/>
                  <a:gd name="connsiteX27" fmla="*/ 0 w 6216162"/>
                  <a:gd name="connsiteY27" fmla="*/ 8791 h 277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216162" h="2778369">
                    <a:moveTo>
                      <a:pt x="8793" y="0"/>
                    </a:moveTo>
                    <a:lnTo>
                      <a:pt x="26378" y="2734407"/>
                    </a:lnTo>
                    <a:lnTo>
                      <a:pt x="263770" y="2708031"/>
                    </a:lnTo>
                    <a:lnTo>
                      <a:pt x="597878" y="2760784"/>
                    </a:lnTo>
                    <a:lnTo>
                      <a:pt x="747347" y="2778369"/>
                    </a:lnTo>
                    <a:lnTo>
                      <a:pt x="879231" y="2778369"/>
                    </a:lnTo>
                    <a:lnTo>
                      <a:pt x="1160585" y="2769577"/>
                    </a:lnTo>
                    <a:lnTo>
                      <a:pt x="1310055" y="2760784"/>
                    </a:lnTo>
                    <a:lnTo>
                      <a:pt x="1529862" y="2646484"/>
                    </a:lnTo>
                    <a:lnTo>
                      <a:pt x="1776047" y="2382715"/>
                    </a:lnTo>
                    <a:lnTo>
                      <a:pt x="1855178" y="2329961"/>
                    </a:lnTo>
                    <a:lnTo>
                      <a:pt x="2233247" y="2250831"/>
                    </a:lnTo>
                    <a:lnTo>
                      <a:pt x="2584939" y="2171700"/>
                    </a:lnTo>
                    <a:lnTo>
                      <a:pt x="2708031" y="2127738"/>
                    </a:lnTo>
                    <a:lnTo>
                      <a:pt x="3297116" y="1802423"/>
                    </a:lnTo>
                    <a:lnTo>
                      <a:pt x="3446585" y="1758461"/>
                    </a:lnTo>
                    <a:lnTo>
                      <a:pt x="3727939" y="1696915"/>
                    </a:lnTo>
                    <a:lnTo>
                      <a:pt x="3912578" y="1573823"/>
                    </a:lnTo>
                    <a:lnTo>
                      <a:pt x="4106008" y="1468315"/>
                    </a:lnTo>
                    <a:lnTo>
                      <a:pt x="4264270" y="1415561"/>
                    </a:lnTo>
                    <a:lnTo>
                      <a:pt x="4615962" y="1336431"/>
                    </a:lnTo>
                    <a:lnTo>
                      <a:pt x="5328139" y="1186961"/>
                    </a:lnTo>
                    <a:lnTo>
                      <a:pt x="5609493" y="931984"/>
                    </a:lnTo>
                    <a:lnTo>
                      <a:pt x="5697416" y="800100"/>
                    </a:lnTo>
                    <a:lnTo>
                      <a:pt x="5776547" y="606669"/>
                    </a:lnTo>
                    <a:lnTo>
                      <a:pt x="6040316" y="298938"/>
                    </a:lnTo>
                    <a:lnTo>
                      <a:pt x="6216162" y="0"/>
                    </a:lnTo>
                    <a:lnTo>
                      <a:pt x="0" y="8791"/>
                    </a:lnTo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4507943-02DB-E092-E73E-B01CFA79BA24}"/>
                  </a:ext>
                </a:extLst>
              </p:cNvPr>
              <p:cNvSpPr/>
              <p:nvPr/>
            </p:nvSpPr>
            <p:spPr>
              <a:xfrm>
                <a:off x="5942322" y="2202054"/>
                <a:ext cx="3387660" cy="1355920"/>
              </a:xfrm>
              <a:custGeom>
                <a:avLst/>
                <a:gdLst>
                  <a:gd name="connsiteX0" fmla="*/ 8792 w 6963507"/>
                  <a:gd name="connsiteY0" fmla="*/ 2787161 h 2787161"/>
                  <a:gd name="connsiteX1" fmla="*/ 6963507 w 6963507"/>
                  <a:gd name="connsiteY1" fmla="*/ 2787161 h 2787161"/>
                  <a:gd name="connsiteX2" fmla="*/ 6945923 w 6963507"/>
                  <a:gd name="connsiteY2" fmla="*/ 0 h 2787161"/>
                  <a:gd name="connsiteX3" fmla="*/ 6699738 w 6963507"/>
                  <a:gd name="connsiteY3" fmla="*/ 43961 h 2787161"/>
                  <a:gd name="connsiteX4" fmla="*/ 6523892 w 6963507"/>
                  <a:gd name="connsiteY4" fmla="*/ 70338 h 2787161"/>
                  <a:gd name="connsiteX5" fmla="*/ 6321669 w 6963507"/>
                  <a:gd name="connsiteY5" fmla="*/ 61546 h 2787161"/>
                  <a:gd name="connsiteX6" fmla="*/ 6101861 w 6963507"/>
                  <a:gd name="connsiteY6" fmla="*/ 61546 h 2787161"/>
                  <a:gd name="connsiteX7" fmla="*/ 5978769 w 6963507"/>
                  <a:gd name="connsiteY7" fmla="*/ 70338 h 2787161"/>
                  <a:gd name="connsiteX8" fmla="*/ 5820507 w 6963507"/>
                  <a:gd name="connsiteY8" fmla="*/ 131884 h 2787161"/>
                  <a:gd name="connsiteX9" fmla="*/ 5679830 w 6963507"/>
                  <a:gd name="connsiteY9" fmla="*/ 140676 h 2787161"/>
                  <a:gd name="connsiteX10" fmla="*/ 5600700 w 6963507"/>
                  <a:gd name="connsiteY10" fmla="*/ 158261 h 2787161"/>
                  <a:gd name="connsiteX11" fmla="*/ 5416061 w 6963507"/>
                  <a:gd name="connsiteY11" fmla="*/ 254976 h 2787161"/>
                  <a:gd name="connsiteX12" fmla="*/ 5310554 w 6963507"/>
                  <a:gd name="connsiteY12" fmla="*/ 237392 h 2787161"/>
                  <a:gd name="connsiteX13" fmla="*/ 5231423 w 6963507"/>
                  <a:gd name="connsiteY13" fmla="*/ 254976 h 2787161"/>
                  <a:gd name="connsiteX14" fmla="*/ 5222630 w 6963507"/>
                  <a:gd name="connsiteY14" fmla="*/ 307730 h 2787161"/>
                  <a:gd name="connsiteX15" fmla="*/ 5187461 w 6963507"/>
                  <a:gd name="connsiteY15" fmla="*/ 325315 h 2787161"/>
                  <a:gd name="connsiteX16" fmla="*/ 5152292 w 6963507"/>
                  <a:gd name="connsiteY16" fmla="*/ 351692 h 2787161"/>
                  <a:gd name="connsiteX17" fmla="*/ 5020407 w 6963507"/>
                  <a:gd name="connsiteY17" fmla="*/ 378069 h 2787161"/>
                  <a:gd name="connsiteX18" fmla="*/ 4607169 w 6963507"/>
                  <a:gd name="connsiteY18" fmla="*/ 527538 h 2787161"/>
                  <a:gd name="connsiteX19" fmla="*/ 4501661 w 6963507"/>
                  <a:gd name="connsiteY19" fmla="*/ 553915 h 2787161"/>
                  <a:gd name="connsiteX20" fmla="*/ 4440115 w 6963507"/>
                  <a:gd name="connsiteY20" fmla="*/ 509953 h 2787161"/>
                  <a:gd name="connsiteX21" fmla="*/ 4325815 w 6963507"/>
                  <a:gd name="connsiteY21" fmla="*/ 457200 h 2787161"/>
                  <a:gd name="connsiteX22" fmla="*/ 4290646 w 6963507"/>
                  <a:gd name="connsiteY22" fmla="*/ 439615 h 2787161"/>
                  <a:gd name="connsiteX23" fmla="*/ 4229100 w 6963507"/>
                  <a:gd name="connsiteY23" fmla="*/ 465992 h 2787161"/>
                  <a:gd name="connsiteX24" fmla="*/ 4193930 w 6963507"/>
                  <a:gd name="connsiteY24" fmla="*/ 509953 h 2787161"/>
                  <a:gd name="connsiteX25" fmla="*/ 4158761 w 6963507"/>
                  <a:gd name="connsiteY25" fmla="*/ 536330 h 2787161"/>
                  <a:gd name="connsiteX26" fmla="*/ 4088423 w 6963507"/>
                  <a:gd name="connsiteY26" fmla="*/ 536330 h 2787161"/>
                  <a:gd name="connsiteX27" fmla="*/ 3991707 w 6963507"/>
                  <a:gd name="connsiteY27" fmla="*/ 536330 h 2787161"/>
                  <a:gd name="connsiteX28" fmla="*/ 3921369 w 6963507"/>
                  <a:gd name="connsiteY28" fmla="*/ 536330 h 2787161"/>
                  <a:gd name="connsiteX29" fmla="*/ 3710354 w 6963507"/>
                  <a:gd name="connsiteY29" fmla="*/ 457200 h 2787161"/>
                  <a:gd name="connsiteX30" fmla="*/ 3578469 w 6963507"/>
                  <a:gd name="connsiteY30" fmla="*/ 422030 h 2787161"/>
                  <a:gd name="connsiteX31" fmla="*/ 3472961 w 6963507"/>
                  <a:gd name="connsiteY31" fmla="*/ 413238 h 2787161"/>
                  <a:gd name="connsiteX32" fmla="*/ 3420207 w 6963507"/>
                  <a:gd name="connsiteY32" fmla="*/ 422030 h 2787161"/>
                  <a:gd name="connsiteX33" fmla="*/ 3376246 w 6963507"/>
                  <a:gd name="connsiteY33" fmla="*/ 474784 h 2787161"/>
                  <a:gd name="connsiteX34" fmla="*/ 3147646 w 6963507"/>
                  <a:gd name="connsiteY34" fmla="*/ 571500 h 2787161"/>
                  <a:gd name="connsiteX35" fmla="*/ 2892669 w 6963507"/>
                  <a:gd name="connsiteY35" fmla="*/ 729761 h 2787161"/>
                  <a:gd name="connsiteX36" fmla="*/ 2655277 w 6963507"/>
                  <a:gd name="connsiteY36" fmla="*/ 879230 h 2787161"/>
                  <a:gd name="connsiteX37" fmla="*/ 2549769 w 6963507"/>
                  <a:gd name="connsiteY37" fmla="*/ 931984 h 2787161"/>
                  <a:gd name="connsiteX38" fmla="*/ 2356338 w 6963507"/>
                  <a:gd name="connsiteY38" fmla="*/ 1011115 h 2787161"/>
                  <a:gd name="connsiteX39" fmla="*/ 2224454 w 6963507"/>
                  <a:gd name="connsiteY39" fmla="*/ 1072661 h 2787161"/>
                  <a:gd name="connsiteX40" fmla="*/ 1995854 w 6963507"/>
                  <a:gd name="connsiteY40" fmla="*/ 1116623 h 2787161"/>
                  <a:gd name="connsiteX41" fmla="*/ 1767254 w 6963507"/>
                  <a:gd name="connsiteY41" fmla="*/ 1169376 h 2787161"/>
                  <a:gd name="connsiteX42" fmla="*/ 1652954 w 6963507"/>
                  <a:gd name="connsiteY42" fmla="*/ 1230923 h 2787161"/>
                  <a:gd name="connsiteX43" fmla="*/ 1512277 w 6963507"/>
                  <a:gd name="connsiteY43" fmla="*/ 1336430 h 2787161"/>
                  <a:gd name="connsiteX44" fmla="*/ 1371600 w 6963507"/>
                  <a:gd name="connsiteY44" fmla="*/ 1397976 h 2787161"/>
                  <a:gd name="connsiteX45" fmla="*/ 1283677 w 6963507"/>
                  <a:gd name="connsiteY45" fmla="*/ 1521069 h 2787161"/>
                  <a:gd name="connsiteX46" fmla="*/ 1257300 w 6963507"/>
                  <a:gd name="connsiteY46" fmla="*/ 1696915 h 2787161"/>
                  <a:gd name="connsiteX47" fmla="*/ 1230923 w 6963507"/>
                  <a:gd name="connsiteY47" fmla="*/ 1793630 h 2787161"/>
                  <a:gd name="connsiteX48" fmla="*/ 1204546 w 6963507"/>
                  <a:gd name="connsiteY48" fmla="*/ 1890346 h 2787161"/>
                  <a:gd name="connsiteX49" fmla="*/ 1046284 w 6963507"/>
                  <a:gd name="connsiteY49" fmla="*/ 1916723 h 2787161"/>
                  <a:gd name="connsiteX50" fmla="*/ 756138 w 6963507"/>
                  <a:gd name="connsiteY50" fmla="*/ 1969476 h 2787161"/>
                  <a:gd name="connsiteX51" fmla="*/ 606669 w 6963507"/>
                  <a:gd name="connsiteY51" fmla="*/ 1978269 h 2787161"/>
                  <a:gd name="connsiteX52" fmla="*/ 457200 w 6963507"/>
                  <a:gd name="connsiteY52" fmla="*/ 2048607 h 2787161"/>
                  <a:gd name="connsiteX53" fmla="*/ 360484 w 6963507"/>
                  <a:gd name="connsiteY53" fmla="*/ 2101361 h 2787161"/>
                  <a:gd name="connsiteX54" fmla="*/ 202223 w 6963507"/>
                  <a:gd name="connsiteY54" fmla="*/ 2189284 h 2787161"/>
                  <a:gd name="connsiteX55" fmla="*/ 79130 w 6963507"/>
                  <a:gd name="connsiteY55" fmla="*/ 2242038 h 2787161"/>
                  <a:gd name="connsiteX56" fmla="*/ 0 w 6963507"/>
                  <a:gd name="connsiteY56" fmla="*/ 2242038 h 2787161"/>
                  <a:gd name="connsiteX57" fmla="*/ 8792 w 6963507"/>
                  <a:gd name="connsiteY57" fmla="*/ 2787161 h 278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963507" h="2787161">
                    <a:moveTo>
                      <a:pt x="8792" y="2787161"/>
                    </a:moveTo>
                    <a:lnTo>
                      <a:pt x="6963507" y="2787161"/>
                    </a:lnTo>
                    <a:lnTo>
                      <a:pt x="6945923" y="0"/>
                    </a:lnTo>
                    <a:lnTo>
                      <a:pt x="6699738" y="43961"/>
                    </a:lnTo>
                    <a:lnTo>
                      <a:pt x="6523892" y="70338"/>
                    </a:lnTo>
                    <a:lnTo>
                      <a:pt x="6321669" y="61546"/>
                    </a:lnTo>
                    <a:lnTo>
                      <a:pt x="6101861" y="61546"/>
                    </a:lnTo>
                    <a:lnTo>
                      <a:pt x="5978769" y="70338"/>
                    </a:lnTo>
                    <a:lnTo>
                      <a:pt x="5820507" y="131884"/>
                    </a:lnTo>
                    <a:lnTo>
                      <a:pt x="5679830" y="140676"/>
                    </a:lnTo>
                    <a:lnTo>
                      <a:pt x="5600700" y="158261"/>
                    </a:lnTo>
                    <a:lnTo>
                      <a:pt x="5416061" y="254976"/>
                    </a:lnTo>
                    <a:lnTo>
                      <a:pt x="5310554" y="237392"/>
                    </a:lnTo>
                    <a:lnTo>
                      <a:pt x="5231423" y="254976"/>
                    </a:lnTo>
                    <a:lnTo>
                      <a:pt x="5222630" y="307730"/>
                    </a:lnTo>
                    <a:lnTo>
                      <a:pt x="5187461" y="325315"/>
                    </a:lnTo>
                    <a:lnTo>
                      <a:pt x="5152292" y="351692"/>
                    </a:lnTo>
                    <a:lnTo>
                      <a:pt x="5020407" y="378069"/>
                    </a:lnTo>
                    <a:lnTo>
                      <a:pt x="4607169" y="527538"/>
                    </a:lnTo>
                    <a:lnTo>
                      <a:pt x="4501661" y="553915"/>
                    </a:lnTo>
                    <a:lnTo>
                      <a:pt x="4440115" y="509953"/>
                    </a:lnTo>
                    <a:lnTo>
                      <a:pt x="4325815" y="457200"/>
                    </a:lnTo>
                    <a:lnTo>
                      <a:pt x="4290646" y="439615"/>
                    </a:lnTo>
                    <a:lnTo>
                      <a:pt x="4229100" y="465992"/>
                    </a:lnTo>
                    <a:lnTo>
                      <a:pt x="4193930" y="509953"/>
                    </a:lnTo>
                    <a:lnTo>
                      <a:pt x="4158761" y="536330"/>
                    </a:lnTo>
                    <a:lnTo>
                      <a:pt x="4088423" y="536330"/>
                    </a:lnTo>
                    <a:lnTo>
                      <a:pt x="3991707" y="536330"/>
                    </a:lnTo>
                    <a:lnTo>
                      <a:pt x="3921369" y="536330"/>
                    </a:lnTo>
                    <a:lnTo>
                      <a:pt x="3710354" y="457200"/>
                    </a:lnTo>
                    <a:lnTo>
                      <a:pt x="3578469" y="422030"/>
                    </a:lnTo>
                    <a:lnTo>
                      <a:pt x="3472961" y="413238"/>
                    </a:lnTo>
                    <a:lnTo>
                      <a:pt x="3420207" y="422030"/>
                    </a:lnTo>
                    <a:lnTo>
                      <a:pt x="3376246" y="474784"/>
                    </a:lnTo>
                    <a:lnTo>
                      <a:pt x="3147646" y="571500"/>
                    </a:lnTo>
                    <a:lnTo>
                      <a:pt x="2892669" y="729761"/>
                    </a:lnTo>
                    <a:lnTo>
                      <a:pt x="2655277" y="879230"/>
                    </a:lnTo>
                    <a:lnTo>
                      <a:pt x="2549769" y="931984"/>
                    </a:lnTo>
                    <a:lnTo>
                      <a:pt x="2356338" y="1011115"/>
                    </a:lnTo>
                    <a:lnTo>
                      <a:pt x="2224454" y="1072661"/>
                    </a:lnTo>
                    <a:lnTo>
                      <a:pt x="1995854" y="1116623"/>
                    </a:lnTo>
                    <a:lnTo>
                      <a:pt x="1767254" y="1169376"/>
                    </a:lnTo>
                    <a:lnTo>
                      <a:pt x="1652954" y="1230923"/>
                    </a:lnTo>
                    <a:lnTo>
                      <a:pt x="1512277" y="1336430"/>
                    </a:lnTo>
                    <a:lnTo>
                      <a:pt x="1371600" y="1397976"/>
                    </a:lnTo>
                    <a:lnTo>
                      <a:pt x="1283677" y="1521069"/>
                    </a:lnTo>
                    <a:lnTo>
                      <a:pt x="1257300" y="1696915"/>
                    </a:lnTo>
                    <a:lnTo>
                      <a:pt x="1230923" y="1793630"/>
                    </a:lnTo>
                    <a:lnTo>
                      <a:pt x="1204546" y="1890346"/>
                    </a:lnTo>
                    <a:lnTo>
                      <a:pt x="1046284" y="1916723"/>
                    </a:lnTo>
                    <a:lnTo>
                      <a:pt x="756138" y="1969476"/>
                    </a:lnTo>
                    <a:lnTo>
                      <a:pt x="606669" y="1978269"/>
                    </a:lnTo>
                    <a:lnTo>
                      <a:pt x="457200" y="2048607"/>
                    </a:lnTo>
                    <a:lnTo>
                      <a:pt x="360484" y="2101361"/>
                    </a:lnTo>
                    <a:lnTo>
                      <a:pt x="202223" y="2189284"/>
                    </a:lnTo>
                    <a:lnTo>
                      <a:pt x="79130" y="2242038"/>
                    </a:lnTo>
                    <a:lnTo>
                      <a:pt x="0" y="2242038"/>
                    </a:lnTo>
                    <a:lnTo>
                      <a:pt x="8792" y="2787161"/>
                    </a:lnTo>
                    <a:close/>
                  </a:path>
                </a:pathLst>
              </a:custGeom>
              <a:solidFill>
                <a:srgbClr val="00B0F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F27A9074-71B3-5CC8-43B9-3286DF2DC39E}"/>
                  </a:ext>
                </a:extLst>
              </p:cNvPr>
              <p:cNvSpPr/>
              <p:nvPr/>
            </p:nvSpPr>
            <p:spPr>
              <a:xfrm>
                <a:off x="5950876" y="1269591"/>
                <a:ext cx="3011254" cy="1338810"/>
              </a:xfrm>
              <a:custGeom>
                <a:avLst/>
                <a:gdLst>
                  <a:gd name="connsiteX0" fmla="*/ 6189785 w 6189785"/>
                  <a:gd name="connsiteY0" fmla="*/ 0 h 2751993"/>
                  <a:gd name="connsiteX1" fmla="*/ 0 w 6189785"/>
                  <a:gd name="connsiteY1" fmla="*/ 0 h 2751993"/>
                  <a:gd name="connsiteX2" fmla="*/ 8793 w 6189785"/>
                  <a:gd name="connsiteY2" fmla="*/ 2751993 h 275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89785" h="2751993">
                    <a:moveTo>
                      <a:pt x="6189785" y="0"/>
                    </a:moveTo>
                    <a:lnTo>
                      <a:pt x="0" y="0"/>
                    </a:lnTo>
                    <a:lnTo>
                      <a:pt x="8793" y="2751993"/>
                    </a:lnTo>
                  </a:path>
                </a:pathLst>
              </a:custGeom>
              <a:noFill/>
              <a:ln>
                <a:solidFill>
                  <a:srgbClr val="162F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52EE674-EC06-136A-673A-6C91A3574D58}"/>
                  </a:ext>
                </a:extLst>
              </p:cNvPr>
              <p:cNvSpPr/>
              <p:nvPr/>
            </p:nvSpPr>
            <p:spPr>
              <a:xfrm>
                <a:off x="5950876" y="2198935"/>
                <a:ext cx="3372513" cy="1363316"/>
              </a:xfrm>
              <a:custGeom>
                <a:avLst/>
                <a:gdLst>
                  <a:gd name="connsiteX0" fmla="*/ 6937131 w 6937131"/>
                  <a:gd name="connsiteY0" fmla="*/ 0 h 2804746"/>
                  <a:gd name="connsiteX1" fmla="*/ 6928339 w 6937131"/>
                  <a:gd name="connsiteY1" fmla="*/ 2804746 h 2804746"/>
                  <a:gd name="connsiteX2" fmla="*/ 0 w 6937131"/>
                  <a:gd name="connsiteY2" fmla="*/ 2795954 h 2804746"/>
                  <a:gd name="connsiteX3" fmla="*/ 0 w 6937131"/>
                  <a:gd name="connsiteY3" fmla="*/ 2250831 h 2804746"/>
                  <a:gd name="connsiteX0" fmla="*/ 6932369 w 6932369"/>
                  <a:gd name="connsiteY0" fmla="*/ 0 h 2802365"/>
                  <a:gd name="connsiteX1" fmla="*/ 6928339 w 6932369"/>
                  <a:gd name="connsiteY1" fmla="*/ 2802365 h 2802365"/>
                  <a:gd name="connsiteX2" fmla="*/ 0 w 6932369"/>
                  <a:gd name="connsiteY2" fmla="*/ 2793573 h 2802365"/>
                  <a:gd name="connsiteX3" fmla="*/ 0 w 6932369"/>
                  <a:gd name="connsiteY3" fmla="*/ 2248450 h 280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2369" h="2802365">
                    <a:moveTo>
                      <a:pt x="6932369" y="0"/>
                    </a:moveTo>
                    <a:cubicBezTo>
                      <a:pt x="6929438" y="934915"/>
                      <a:pt x="6931270" y="1867450"/>
                      <a:pt x="6928339" y="2802365"/>
                    </a:cubicBezTo>
                    <a:lnTo>
                      <a:pt x="0" y="2793573"/>
                    </a:lnTo>
                    <a:lnTo>
                      <a:pt x="0" y="2248450"/>
                    </a:lnTo>
                  </a:path>
                </a:pathLst>
              </a:custGeom>
              <a:noFill/>
              <a:ln>
                <a:solidFill>
                  <a:srgbClr val="162F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9E3AD9-DC5F-073B-2BC5-682A80F03349}"/>
                  </a:ext>
                </a:extLst>
              </p:cNvPr>
              <p:cNvSpPr txBox="1"/>
              <p:nvPr/>
            </p:nvSpPr>
            <p:spPr>
              <a:xfrm>
                <a:off x="6451326" y="1679586"/>
                <a:ext cx="2056462" cy="326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Skull Mountain Domain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49EA80-1964-8BC5-46C4-A5993EB4CB85}"/>
                  </a:ext>
                </a:extLst>
              </p:cNvPr>
              <p:cNvSpPr txBox="1"/>
              <p:nvPr/>
            </p:nvSpPr>
            <p:spPr>
              <a:xfrm rot="20492501">
                <a:off x="6968873" y="1998070"/>
                <a:ext cx="1930082" cy="326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Rock   Valley   Domain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D7947A-C068-A980-49FF-570DAFA1CEAA}"/>
                  </a:ext>
                </a:extLst>
              </p:cNvPr>
              <p:cNvSpPr txBox="1"/>
              <p:nvPr/>
            </p:nvSpPr>
            <p:spPr>
              <a:xfrm>
                <a:off x="7253833" y="2835776"/>
                <a:ext cx="2010771" cy="424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Specter</a:t>
                </a:r>
                <a:r>
                  <a:rPr lang="en-US" sz="2000" b="1" i="1" dirty="0"/>
                  <a:t> </a:t>
                </a:r>
                <a:r>
                  <a:rPr lang="en-US" sz="1400" b="1" i="1" dirty="0"/>
                  <a:t>Range Domain</a:t>
                </a:r>
              </a:p>
            </p:txBody>
          </p:sp>
          <p:sp>
            <p:nvSpPr>
              <p:cNvPr id="21" name="5-Point Star 20">
                <a:extLst>
                  <a:ext uri="{FF2B5EF4-FFF2-40B4-BE49-F238E27FC236}">
                    <a16:creationId xmlns:a16="http://schemas.microsoft.com/office/drawing/2014/main" id="{BD7EEA57-654C-A0E5-7269-E71708608B98}"/>
                  </a:ext>
                </a:extLst>
              </p:cNvPr>
              <p:cNvSpPr/>
              <p:nvPr/>
            </p:nvSpPr>
            <p:spPr>
              <a:xfrm>
                <a:off x="8040182" y="2113871"/>
                <a:ext cx="92675" cy="92675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2B0A50-41F9-FFF5-2CE8-9C3D6BA37C64}"/>
                  </a:ext>
                </a:extLst>
              </p:cNvPr>
              <p:cNvSpPr txBox="1"/>
              <p:nvPr/>
            </p:nvSpPr>
            <p:spPr>
              <a:xfrm>
                <a:off x="9896776" y="1254877"/>
                <a:ext cx="2137060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SM</a:t>
                </a:r>
                <a:r>
                  <a:rPr lang="en-US" sz="1400" dirty="0" err="1"/>
                  <a:t>:Volcanic</a:t>
                </a:r>
                <a:r>
                  <a:rPr lang="en-US" sz="1400" dirty="0"/>
                  <a:t> rocks; </a:t>
                </a:r>
              </a:p>
              <a:p>
                <a:r>
                  <a:rPr lang="en-US" sz="1400" dirty="0"/>
                  <a:t>tertiary sed</a:t>
                </a:r>
              </a:p>
              <a:p>
                <a:endParaRPr lang="en-US" sz="1400" dirty="0"/>
              </a:p>
              <a:p>
                <a:r>
                  <a:rPr lang="en-US" sz="1400" b="1" dirty="0"/>
                  <a:t>RV:</a:t>
                </a:r>
                <a:r>
                  <a:rPr lang="en-US" sz="1400" dirty="0"/>
                  <a:t> Alluvial deposits</a:t>
                </a:r>
              </a:p>
              <a:p>
                <a:endParaRPr lang="en-US" sz="1400" dirty="0"/>
              </a:p>
              <a:p>
                <a:r>
                  <a:rPr lang="en-US" sz="1400" b="1" dirty="0"/>
                  <a:t>SR:</a:t>
                </a:r>
                <a:r>
                  <a:rPr lang="en-US" sz="1400" dirty="0"/>
                  <a:t> Paleozoic, Precambrian</a:t>
                </a:r>
              </a:p>
              <a:p>
                <a:r>
                  <a:rPr lang="en-US" sz="1400" dirty="0"/>
                  <a:t>Deposits, Alluvial deposits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5CCA9C1-A21A-6CF3-8DB8-BFC76FD3A3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39" t="39639" r="7249" b="30991"/>
              <a:stretch/>
            </p:blipFill>
            <p:spPr>
              <a:xfrm>
                <a:off x="5217839" y="3780380"/>
                <a:ext cx="5047679" cy="2391778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A3648E-9A02-F4AF-AFDE-D7FC5ACB1136}"/>
                  </a:ext>
                </a:extLst>
              </p:cNvPr>
              <p:cNvSpPr txBox="1"/>
              <p:nvPr/>
            </p:nvSpPr>
            <p:spPr>
              <a:xfrm>
                <a:off x="10308085" y="4514604"/>
                <a:ext cx="18839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grid spacing: 4-16 m</a:t>
                </a:r>
              </a:p>
              <a:p>
                <a:r>
                  <a:rPr lang="en-US" sz="1600" dirty="0"/>
                  <a:t>max </a:t>
                </a:r>
                <a:r>
                  <a:rPr lang="en-US" sz="1600" dirty="0" err="1"/>
                  <a:t>freq</a:t>
                </a:r>
                <a:r>
                  <a:rPr lang="en-US" sz="1600" dirty="0"/>
                  <a:t>: 8 Hz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D33C4B-CC44-5106-3459-4EF0CFDB495D}"/>
                  </a:ext>
                </a:extLst>
              </p:cNvPr>
              <p:cNvSpPr txBox="1"/>
              <p:nvPr/>
            </p:nvSpPr>
            <p:spPr>
              <a:xfrm>
                <a:off x="10206599" y="3986018"/>
                <a:ext cx="1494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Local RV GFM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6FD240-A96B-77C1-7D58-A1D2785426CF}"/>
                </a:ext>
              </a:extLst>
            </p:cNvPr>
            <p:cNvSpPr txBox="1"/>
            <p:nvPr/>
          </p:nvSpPr>
          <p:spPr>
            <a:xfrm>
              <a:off x="428861" y="5810684"/>
              <a:ext cx="10734161" cy="539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Figure 1.</a:t>
              </a:r>
              <a:r>
                <a:rPr lang="en-US" sz="1200" dirty="0"/>
                <a:t> Geological Framework Model (GFM) for the Rock Valley area.  Top panels: Rock valley looking south from the Skull mountain (left), and </a:t>
              </a:r>
            </a:p>
            <a:p>
              <a:r>
                <a:rPr lang="en-US" sz="1200" dirty="0"/>
                <a:t>local geology model (right). Bottom panels: Geological stratigraphy at the Rock Valley (left), local RV Geological Framework Model (GFM) (right)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13EB6-6CB7-DA74-1164-0A1700CD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95BB0-135D-2067-9B9D-05F214CFF456}"/>
              </a:ext>
            </a:extLst>
          </p:cNvPr>
          <p:cNvSpPr txBox="1">
            <a:spLocks/>
          </p:cNvSpPr>
          <p:nvPr/>
        </p:nvSpPr>
        <p:spPr>
          <a:xfrm>
            <a:off x="1810630" y="27851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Small-Scale Structural Complexities using Correlated 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 Perturbations of Velocity in the GFM Using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VonKarman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D91F34-CE26-D858-F0C2-64EFD4B84AF9}"/>
              </a:ext>
            </a:extLst>
          </p:cNvPr>
          <p:cNvGrpSpPr/>
          <p:nvPr/>
        </p:nvGrpSpPr>
        <p:grpSpPr>
          <a:xfrm>
            <a:off x="2182135" y="1182108"/>
            <a:ext cx="5568494" cy="4858091"/>
            <a:chOff x="444345" y="310736"/>
            <a:chExt cx="6231346" cy="54363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F0CC55-618E-8FC2-933D-C2FB8E955916}"/>
                </a:ext>
              </a:extLst>
            </p:cNvPr>
            <p:cNvGrpSpPr/>
            <p:nvPr/>
          </p:nvGrpSpPr>
          <p:grpSpPr>
            <a:xfrm>
              <a:off x="444345" y="708758"/>
              <a:ext cx="6175407" cy="1900119"/>
              <a:chOff x="211009" y="1821882"/>
              <a:chExt cx="7706804" cy="2371316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7AC668-6E4F-0EA8-CD76-4A6E69FF7E43}"/>
                  </a:ext>
                </a:extLst>
              </p:cNvPr>
              <p:cNvSpPr/>
              <p:nvPr/>
            </p:nvSpPr>
            <p:spPr bwMode="auto">
              <a:xfrm>
                <a:off x="5293360" y="2346960"/>
                <a:ext cx="914400" cy="9144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D4FA6C1-7CE5-0904-2A49-5775F5AFF131}"/>
                  </a:ext>
                </a:extLst>
              </p:cNvPr>
              <p:cNvGrpSpPr/>
              <p:nvPr/>
            </p:nvGrpSpPr>
            <p:grpSpPr>
              <a:xfrm>
                <a:off x="211009" y="1821882"/>
                <a:ext cx="7706804" cy="2371316"/>
                <a:chOff x="-1837086" y="2435481"/>
                <a:chExt cx="5623613" cy="1730338"/>
              </a:xfrm>
            </p:grpSpPr>
            <p:pic>
              <p:nvPicPr>
                <p:cNvPr id="29" name="Picture 2" descr="http://gallery.usgs.gov/images/10_06_2010/hl0Ofr6EEy_10_06_2010/medium/SC01_P05_05Dec07.jpg">
                  <a:extLst>
                    <a:ext uri="{FF2B5EF4-FFF2-40B4-BE49-F238E27FC236}">
                      <a16:creationId xmlns:a16="http://schemas.microsoft.com/office/drawing/2014/main" id="{93C4B268-EFC7-C941-774A-55FC2B2846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912" y="2568813"/>
                  <a:ext cx="1919086" cy="143931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http://legacy.earlham.edu/%7Escottna/graphics/Alluvium1.jpg">
                  <a:extLst>
                    <a:ext uri="{FF2B5EF4-FFF2-40B4-BE49-F238E27FC236}">
                      <a16:creationId xmlns:a16="http://schemas.microsoft.com/office/drawing/2014/main" id="{96B2EB4E-98B2-C7E4-922E-0F40F4814E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37086" y="2682074"/>
                  <a:ext cx="1887514" cy="121555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2532729-E4A9-81EA-8ACC-746E35970F5E}"/>
                    </a:ext>
                  </a:extLst>
                </p:cNvPr>
                <p:cNvSpPr/>
                <p:nvPr/>
              </p:nvSpPr>
              <p:spPr>
                <a:xfrm>
                  <a:off x="671497" y="2587559"/>
                  <a:ext cx="764672" cy="822315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AA0319A-8CF9-98BB-E2DE-3FC554AB2D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497" y="3420442"/>
                  <a:ext cx="1541549" cy="721018"/>
                </a:xfrm>
                <a:prstGeom prst="line">
                  <a:avLst/>
                </a:prstGeom>
                <a:ln w="15875">
                  <a:solidFill>
                    <a:srgbClr val="00206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F7E3374-62C6-CD66-AACD-355169A0EE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1479" y="2435481"/>
                  <a:ext cx="1501660" cy="152079"/>
                </a:xfrm>
                <a:prstGeom prst="line">
                  <a:avLst/>
                </a:prstGeom>
                <a:ln w="15875">
                  <a:solidFill>
                    <a:srgbClr val="00206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42C594D-9D1A-7767-19E5-47330F5FB012}"/>
                    </a:ext>
                  </a:extLst>
                </p:cNvPr>
                <p:cNvGrpSpPr/>
                <p:nvPr/>
              </p:nvGrpSpPr>
              <p:grpSpPr>
                <a:xfrm>
                  <a:off x="2239500" y="2435482"/>
                  <a:ext cx="1547027" cy="1730337"/>
                  <a:chOff x="2389577" y="1948090"/>
                  <a:chExt cx="1438007" cy="1678392"/>
                </a:xfrm>
              </p:grpSpPr>
              <p:pic>
                <p:nvPicPr>
                  <p:cNvPr id="35" name="Picture 2" descr="http://gallery.usgs.gov/images/10_06_2010/hl0Ofr6EEy_10_06_2010/medium/SC01_P05_05Dec07.jpg">
                    <a:extLst>
                      <a:ext uri="{FF2B5EF4-FFF2-40B4-BE49-F238E27FC236}">
                        <a16:creationId xmlns:a16="http://schemas.microsoft.com/office/drawing/2014/main" id="{9B241834-1705-5AEB-BFF7-DA39700B274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1107" r="46114" b="15031"/>
                  <a:stretch/>
                </p:blipFill>
                <p:spPr bwMode="auto">
                  <a:xfrm>
                    <a:off x="2389578" y="1948090"/>
                    <a:ext cx="1438006" cy="16783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47A9197F-D4AD-B5B5-C590-C38317A7D14E}"/>
                      </a:ext>
                    </a:extLst>
                  </p:cNvPr>
                  <p:cNvSpPr/>
                  <p:nvPr/>
                </p:nvSpPr>
                <p:spPr>
                  <a:xfrm>
                    <a:off x="2389577" y="1959697"/>
                    <a:ext cx="1438006" cy="1666785"/>
                  </a:xfrm>
                  <a:prstGeom prst="rect">
                    <a:avLst/>
                  </a:prstGeom>
                  <a:noFill/>
                  <a:ln w="28575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0981A5A-589F-B0F1-3D5C-9AF30A8CF13F}"/>
                  </a:ext>
                </a:extLst>
              </p:cNvPr>
              <p:cNvSpPr/>
              <p:nvPr/>
            </p:nvSpPr>
            <p:spPr>
              <a:xfrm>
                <a:off x="1910008" y="2815070"/>
                <a:ext cx="313606" cy="337246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0B3140-471C-4347-32E9-6429A056E6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0008" y="2066442"/>
                <a:ext cx="1738853" cy="734145"/>
              </a:xfrm>
              <a:prstGeom prst="line">
                <a:avLst/>
              </a:prstGeom>
              <a:ln w="158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62E4438-522A-9512-6B7B-6C8410659E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8301" y="3147923"/>
                <a:ext cx="1734241" cy="18876"/>
              </a:xfrm>
              <a:prstGeom prst="line">
                <a:avLst/>
              </a:prstGeom>
              <a:ln w="158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8AD1A1-FF48-5553-572A-D4B07273E34F}"/>
                </a:ext>
              </a:extLst>
            </p:cNvPr>
            <p:cNvSpPr txBox="1"/>
            <p:nvPr/>
          </p:nvSpPr>
          <p:spPr>
            <a:xfrm>
              <a:off x="2477894" y="310736"/>
              <a:ext cx="1254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Local Geology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E5FF24-F957-0B85-3DE8-74C006EC800E}"/>
                </a:ext>
              </a:extLst>
            </p:cNvPr>
            <p:cNvSpPr txBox="1"/>
            <p:nvPr/>
          </p:nvSpPr>
          <p:spPr>
            <a:xfrm>
              <a:off x="541224" y="2838507"/>
              <a:ext cx="5079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Seismic Velocity Model With Small Scale Stochastic Perturbations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812496C-CDC9-206E-2B4F-C2130CF77D53}"/>
                </a:ext>
              </a:extLst>
            </p:cNvPr>
            <p:cNvGrpSpPr/>
            <p:nvPr/>
          </p:nvGrpSpPr>
          <p:grpSpPr>
            <a:xfrm>
              <a:off x="541224" y="3033683"/>
              <a:ext cx="6007590" cy="2713432"/>
              <a:chOff x="541224" y="3636741"/>
              <a:chExt cx="6007590" cy="271343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59DE5DE-885E-5DC8-4748-92BDE8174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10" b="2620"/>
              <a:stretch>
                <a:fillRect/>
              </a:stretch>
            </p:blipFill>
            <p:spPr bwMode="auto">
              <a:xfrm>
                <a:off x="541224" y="3870933"/>
                <a:ext cx="1668118" cy="2479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618D6F2-C351-6530-315F-7AA48A798795}"/>
                  </a:ext>
                </a:extLst>
              </p:cNvPr>
              <p:cNvGrpSpPr/>
              <p:nvPr/>
            </p:nvGrpSpPr>
            <p:grpSpPr>
              <a:xfrm>
                <a:off x="4140303" y="3897102"/>
                <a:ext cx="2362940" cy="2426901"/>
                <a:chOff x="6602672" y="28088"/>
                <a:chExt cx="4942936" cy="507659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D25DE524-FC4D-D7EC-458C-15403C2DFB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95" t="8527" r="8095" b="74574"/>
                <a:stretch/>
              </p:blipFill>
              <p:spPr>
                <a:xfrm>
                  <a:off x="6602672" y="28088"/>
                  <a:ext cx="4942936" cy="21471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42A78360-439B-19C6-711B-1A620A9723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30" t="9209" r="7459" b="70442"/>
                <a:stretch/>
              </p:blipFill>
              <p:spPr>
                <a:xfrm>
                  <a:off x="6602673" y="2519129"/>
                  <a:ext cx="4942935" cy="25855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</p:pic>
            <p:sp>
              <p:nvSpPr>
                <p:cNvPr id="22" name="TextBox 19">
                  <a:extLst>
                    <a:ext uri="{FF2B5EF4-FFF2-40B4-BE49-F238E27FC236}">
                      <a16:creationId xmlns:a16="http://schemas.microsoft.com/office/drawing/2014/main" id="{1B3C0528-2A1D-CD2C-EBDA-F14FE7F735AE}"/>
                    </a:ext>
                  </a:extLst>
                </p:cNvPr>
                <p:cNvSpPr txBox="1"/>
                <p:nvPr/>
              </p:nvSpPr>
              <p:spPr>
                <a:xfrm>
                  <a:off x="7734170" y="66563"/>
                  <a:ext cx="2743338" cy="451814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55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Von Karman L</a:t>
                  </a:r>
                  <a:r>
                    <a:rPr lang="en-US" sz="550" b="1" baseline="-2500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</a:t>
                  </a:r>
                  <a:r>
                    <a:rPr lang="en-US" sz="55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=1km L</a:t>
                  </a:r>
                  <a:r>
                    <a:rPr lang="en-US" sz="550" b="1" baseline="-2500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z</a:t>
                  </a:r>
                  <a:r>
                    <a:rPr lang="en-US" sz="55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=0.25km H=2</a:t>
                  </a:r>
                  <a:endParaRPr lang="en-US" sz="120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3">
                  <a:extLst>
                    <a:ext uri="{FF2B5EF4-FFF2-40B4-BE49-F238E27FC236}">
                      <a16:creationId xmlns:a16="http://schemas.microsoft.com/office/drawing/2014/main" id="{BA894DD3-FF3A-0CF9-0B2B-A7CBA4B18CC2}"/>
                    </a:ext>
                  </a:extLst>
                </p:cNvPr>
                <p:cNvSpPr txBox="1"/>
                <p:nvPr/>
              </p:nvSpPr>
              <p:spPr>
                <a:xfrm>
                  <a:off x="7694422" y="2579143"/>
                  <a:ext cx="2935139" cy="36732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55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Von Karman L</a:t>
                  </a:r>
                  <a:r>
                    <a:rPr lang="en-US" sz="550" b="1" baseline="-2500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</a:t>
                  </a:r>
                  <a:r>
                    <a:rPr lang="en-US" sz="55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=1km L</a:t>
                  </a:r>
                  <a:r>
                    <a:rPr lang="en-US" sz="550" b="1" baseline="-2500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z</a:t>
                  </a:r>
                  <a:r>
                    <a:rPr lang="en-US" sz="55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=0.25km H=0.7</a:t>
                  </a:r>
                  <a:endParaRPr lang="en-US" sz="120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4EAD307-6F0F-EAA7-884E-0C406FA09790}"/>
                  </a:ext>
                </a:extLst>
              </p:cNvPr>
              <p:cNvGrpSpPr/>
              <p:nvPr/>
            </p:nvGrpSpPr>
            <p:grpSpPr>
              <a:xfrm>
                <a:off x="2481050" y="4160876"/>
                <a:ext cx="1275961" cy="602936"/>
                <a:chOff x="-8431402" y="1366251"/>
                <a:chExt cx="2669130" cy="1261223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EEEB866-A4E6-B1C6-1BA2-789B488A4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783" t="71805" r="12708"/>
                <a:stretch/>
              </p:blipFill>
              <p:spPr>
                <a:xfrm>
                  <a:off x="-8431402" y="1545860"/>
                  <a:ext cx="2669130" cy="108161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</p:pic>
            <p:sp>
              <p:nvSpPr>
                <p:cNvPr id="19" name="TextBox 1">
                  <a:extLst>
                    <a:ext uri="{FF2B5EF4-FFF2-40B4-BE49-F238E27FC236}">
                      <a16:creationId xmlns:a16="http://schemas.microsoft.com/office/drawing/2014/main" id="{2B23A1EE-BF0F-AF20-E963-E80F5EDEF17B}"/>
                    </a:ext>
                  </a:extLst>
                </p:cNvPr>
                <p:cNvSpPr txBox="1"/>
                <p:nvPr/>
              </p:nvSpPr>
              <p:spPr>
                <a:xfrm>
                  <a:off x="-7768383" y="1366251"/>
                  <a:ext cx="1788795" cy="354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8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von Karman</a:t>
                  </a:r>
                  <a:endParaRPr lang="en-US" sz="1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14C4E43F-C18A-FE0B-080C-E83B6CE0F058}"/>
                  </a:ext>
                </a:extLst>
              </p:cNvPr>
              <p:cNvSpPr/>
              <p:nvPr/>
            </p:nvSpPr>
            <p:spPr bwMode="auto">
              <a:xfrm>
                <a:off x="2885169" y="4916310"/>
                <a:ext cx="467721" cy="231682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219010-7252-BF22-C038-83CD02C109E0}"/>
                  </a:ext>
                </a:extLst>
              </p:cNvPr>
              <p:cNvSpPr txBox="1"/>
              <p:nvPr/>
            </p:nvSpPr>
            <p:spPr>
              <a:xfrm>
                <a:off x="4034536" y="3636741"/>
                <a:ext cx="25142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(from </a:t>
                </a:r>
                <a:r>
                  <a:rPr lang="en-US" sz="1200" dirty="0" err="1"/>
                  <a:t>Pitarka</a:t>
                </a:r>
                <a:r>
                  <a:rPr lang="en-US" sz="1200" dirty="0"/>
                  <a:t> and </a:t>
                </a:r>
                <a:r>
                  <a:rPr lang="en-US" sz="1200" dirty="0" err="1"/>
                  <a:t>Mellors</a:t>
                </a:r>
                <a:r>
                  <a:rPr lang="en-US" sz="1200" dirty="0"/>
                  <a:t>, BSSA 2020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9EB3F7-EEE7-F86F-78D3-DA15834A175A}"/>
                </a:ext>
              </a:extLst>
            </p:cNvPr>
            <p:cNvSpPr txBox="1"/>
            <p:nvPr/>
          </p:nvSpPr>
          <p:spPr>
            <a:xfrm>
              <a:off x="4784211" y="386636"/>
              <a:ext cx="18914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(from </a:t>
              </a:r>
              <a:r>
                <a:rPr lang="en-US" sz="1200" dirty="0" err="1"/>
                <a:t>Ezzedine</a:t>
              </a:r>
              <a:r>
                <a:rPr lang="en-US" sz="1200" dirty="0"/>
                <a:t> et al., 2019)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A55DF2A-4477-38D5-D2AF-1B38DEF6FDAE}"/>
              </a:ext>
            </a:extLst>
          </p:cNvPr>
          <p:cNvSpPr txBox="1"/>
          <p:nvPr/>
        </p:nvSpPr>
        <p:spPr>
          <a:xfrm>
            <a:off x="853205" y="6014884"/>
            <a:ext cx="796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2</a:t>
            </a:r>
            <a:r>
              <a:rPr lang="en-US" sz="1200" dirty="0"/>
              <a:t>. Modeling small-scale structural complexities using correlated stochastic perturbation of  velocity generated with the </a:t>
            </a:r>
            <a:r>
              <a:rPr lang="en-US" sz="1200" dirty="0" err="1"/>
              <a:t>vonKarman</a:t>
            </a:r>
            <a:r>
              <a:rPr lang="en-US" sz="1200" dirty="0"/>
              <a:t> model. In order to improve the performance of our high-frequency wave propagation simulations for the Rock Valley experiment we</a:t>
            </a:r>
            <a:r>
              <a:rPr lang="en-US" sz="1200" dirty="0">
                <a:effectLst/>
              </a:rPr>
              <a:t> introduced depth dependent correlated stochastic perturbations into the RV GFM model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068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13EB6-6CB7-DA74-1164-0A1700CD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2754A7-03EF-D3A5-A77D-77B516F7FD42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Valley Geological Framework Model (GFM)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8090D1-07DE-B547-0D31-F6F55FEB1442}"/>
              </a:ext>
            </a:extLst>
          </p:cNvPr>
          <p:cNvGrpSpPr/>
          <p:nvPr/>
        </p:nvGrpSpPr>
        <p:grpSpPr>
          <a:xfrm>
            <a:off x="705736" y="1197466"/>
            <a:ext cx="8727513" cy="4958485"/>
            <a:chOff x="351173" y="1198179"/>
            <a:chExt cx="8727513" cy="495848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019029F-8394-D323-D8EE-6876F78C75C8}"/>
                </a:ext>
              </a:extLst>
            </p:cNvPr>
            <p:cNvGrpSpPr/>
            <p:nvPr/>
          </p:nvGrpSpPr>
          <p:grpSpPr>
            <a:xfrm>
              <a:off x="351173" y="1198179"/>
              <a:ext cx="6889009" cy="4958485"/>
              <a:chOff x="350197" y="596028"/>
              <a:chExt cx="7207797" cy="518793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5178DF3-76F9-F1F4-5CB6-A4D9EAF530CF}"/>
                  </a:ext>
                </a:extLst>
              </p:cNvPr>
              <p:cNvGrpSpPr/>
              <p:nvPr/>
            </p:nvGrpSpPr>
            <p:grpSpPr>
              <a:xfrm>
                <a:off x="350197" y="596028"/>
                <a:ext cx="7207797" cy="5187939"/>
                <a:chOff x="-453002" y="204222"/>
                <a:chExt cx="6383304" cy="4489350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CE78F53-CB16-97B4-7D2B-6576E5C373EC}"/>
                    </a:ext>
                  </a:extLst>
                </p:cNvPr>
                <p:cNvGrpSpPr/>
                <p:nvPr/>
              </p:nvGrpSpPr>
              <p:grpSpPr>
                <a:xfrm>
                  <a:off x="375113" y="204222"/>
                  <a:ext cx="5555189" cy="4489350"/>
                  <a:chOff x="396260" y="188889"/>
                  <a:chExt cx="4846212" cy="3916398"/>
                </a:xfrm>
              </p:grpSpPr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A04024F2-CCBE-48AC-BB6B-1A8A4AF4E4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74614"/>
                  <a:stretch/>
                </p:blipFill>
                <p:spPr>
                  <a:xfrm>
                    <a:off x="396260" y="188889"/>
                    <a:ext cx="4846211" cy="1740990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0E3436CC-BF51-9B17-4716-E3F585A6A5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b="67969"/>
                  <a:stretch/>
                </p:blipFill>
                <p:spPr>
                  <a:xfrm>
                    <a:off x="396261" y="1908624"/>
                    <a:ext cx="4846211" cy="2196663"/>
                  </a:xfrm>
                  <a:prstGeom prst="rect">
                    <a:avLst/>
                  </a:prstGeom>
                </p:spPr>
              </p:pic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0FF4C0F-BA58-0DBE-A5A7-D8E9937B2E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05912" y="205218"/>
                    <a:ext cx="144462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P/S Earthquake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B131845-B821-7CC8-1D6D-23BBA04AA675}"/>
                      </a:ext>
                    </a:extLst>
                  </p:cNvPr>
                  <p:cNvSpPr txBox="1"/>
                  <p:nvPr/>
                </p:nvSpPr>
                <p:spPr>
                  <a:xfrm>
                    <a:off x="3617838" y="205218"/>
                    <a:ext cx="129432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P/S Explosion</a:t>
                    </a:r>
                  </a:p>
                </p:txBody>
              </p:sp>
            </p:grpSp>
            <p:sp>
              <p:nvSpPr>
                <p:cNvPr id="20" name="Triangle 19">
                  <a:extLst>
                    <a:ext uri="{FF2B5EF4-FFF2-40B4-BE49-F238E27FC236}">
                      <a16:creationId xmlns:a16="http://schemas.microsoft.com/office/drawing/2014/main" id="{551DF2D3-1934-3A47-B3CB-BD532EF607DC}"/>
                    </a:ext>
                  </a:extLst>
                </p:cNvPr>
                <p:cNvSpPr/>
                <p:nvPr/>
              </p:nvSpPr>
              <p:spPr>
                <a:xfrm>
                  <a:off x="1812601" y="2653865"/>
                  <a:ext cx="178676" cy="154031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Triangle 20">
                  <a:extLst>
                    <a:ext uri="{FF2B5EF4-FFF2-40B4-BE49-F238E27FC236}">
                      <a16:creationId xmlns:a16="http://schemas.microsoft.com/office/drawing/2014/main" id="{23860195-5541-C40D-A2DC-1E337ADA48FA}"/>
                    </a:ext>
                  </a:extLst>
                </p:cNvPr>
                <p:cNvSpPr/>
                <p:nvPr/>
              </p:nvSpPr>
              <p:spPr>
                <a:xfrm>
                  <a:off x="4546206" y="2653865"/>
                  <a:ext cx="178676" cy="154031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riangle 21">
                  <a:extLst>
                    <a:ext uri="{FF2B5EF4-FFF2-40B4-BE49-F238E27FC236}">
                      <a16:creationId xmlns:a16="http://schemas.microsoft.com/office/drawing/2014/main" id="{A1862EEF-034C-867C-D42B-2127FAB61AA0}"/>
                    </a:ext>
                  </a:extLst>
                </p:cNvPr>
                <p:cNvSpPr/>
                <p:nvPr/>
              </p:nvSpPr>
              <p:spPr>
                <a:xfrm>
                  <a:off x="1772841" y="3441887"/>
                  <a:ext cx="178676" cy="154031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riangle 22">
                  <a:extLst>
                    <a:ext uri="{FF2B5EF4-FFF2-40B4-BE49-F238E27FC236}">
                      <a16:creationId xmlns:a16="http://schemas.microsoft.com/office/drawing/2014/main" id="{D4AEA181-CDCD-E019-AF3D-4F61B8107A6F}"/>
                    </a:ext>
                  </a:extLst>
                </p:cNvPr>
                <p:cNvSpPr/>
                <p:nvPr/>
              </p:nvSpPr>
              <p:spPr>
                <a:xfrm>
                  <a:off x="4478706" y="3483643"/>
                  <a:ext cx="178676" cy="154031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B3A89CC-1AC4-DEF4-8E48-3E9AD0315713}"/>
                    </a:ext>
                  </a:extLst>
                </p:cNvPr>
                <p:cNvSpPr txBox="1"/>
                <p:nvPr/>
              </p:nvSpPr>
              <p:spPr>
                <a:xfrm>
                  <a:off x="-453002" y="913886"/>
                  <a:ext cx="1038543" cy="3343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1D Model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172CF16-47EC-FD00-9555-0552862837D3}"/>
                    </a:ext>
                  </a:extLst>
                </p:cNvPr>
                <p:cNvSpPr txBox="1"/>
                <p:nvPr/>
              </p:nvSpPr>
              <p:spPr>
                <a:xfrm>
                  <a:off x="-452788" y="2989196"/>
                  <a:ext cx="1038543" cy="3343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3D Model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5E46900-4F0C-F888-E544-8B13849C71B9}"/>
                    </a:ext>
                  </a:extLst>
                </p:cNvPr>
                <p:cNvSpPr txBox="1"/>
                <p:nvPr/>
              </p:nvSpPr>
              <p:spPr>
                <a:xfrm>
                  <a:off x="1344977" y="2264214"/>
                  <a:ext cx="1655968" cy="388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P/S Earthquake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930616-7B90-6B14-E0D3-E269C493381F}"/>
                  </a:ext>
                </a:extLst>
              </p:cNvPr>
              <p:cNvSpPr txBox="1"/>
              <p:nvPr/>
            </p:nvSpPr>
            <p:spPr>
              <a:xfrm>
                <a:off x="5247231" y="2979701"/>
                <a:ext cx="1483683" cy="388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P/S Explosion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B7852E-4635-CDAE-5C70-A96EF4634631}"/>
                  </a:ext>
                </a:extLst>
              </p:cNvPr>
              <p:cNvSpPr txBox="1"/>
              <p:nvPr/>
            </p:nvSpPr>
            <p:spPr>
              <a:xfrm>
                <a:off x="5763329" y="2665989"/>
                <a:ext cx="35298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A1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C076B63-1361-96FA-A4CB-9596B757F485}"/>
                  </a:ext>
                </a:extLst>
              </p:cNvPr>
              <p:cNvGrpSpPr/>
              <p:nvPr/>
            </p:nvGrpSpPr>
            <p:grpSpPr>
              <a:xfrm>
                <a:off x="3057006" y="3419468"/>
                <a:ext cx="359094" cy="1102527"/>
                <a:chOff x="3057006" y="3419468"/>
                <a:chExt cx="359094" cy="1102527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D809A05-8FC8-5704-E8FF-4B2D13B9F805}"/>
                    </a:ext>
                  </a:extLst>
                </p:cNvPr>
                <p:cNvSpPr txBox="1"/>
                <p:nvPr/>
              </p:nvSpPr>
              <p:spPr>
                <a:xfrm>
                  <a:off x="3063118" y="4244996"/>
                  <a:ext cx="35298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A2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924E419-B50E-722B-E1BF-A18DD054C6A2}"/>
                    </a:ext>
                  </a:extLst>
                </p:cNvPr>
                <p:cNvSpPr txBox="1"/>
                <p:nvPr/>
              </p:nvSpPr>
              <p:spPr>
                <a:xfrm>
                  <a:off x="3057006" y="3419468"/>
                  <a:ext cx="35298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A1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FB32231-C9D4-0C31-0CA4-15614FD59C26}"/>
                  </a:ext>
                </a:extLst>
              </p:cNvPr>
              <p:cNvGrpSpPr/>
              <p:nvPr/>
            </p:nvGrpSpPr>
            <p:grpSpPr>
              <a:xfrm>
                <a:off x="6116311" y="3377361"/>
                <a:ext cx="352982" cy="1235378"/>
                <a:chOff x="6116311" y="3377361"/>
                <a:chExt cx="352982" cy="1235378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8A38CF7-D3F8-B0D9-AFC2-30E2BCE7ECD6}"/>
                    </a:ext>
                  </a:extLst>
                </p:cNvPr>
                <p:cNvSpPr txBox="1"/>
                <p:nvPr/>
              </p:nvSpPr>
              <p:spPr>
                <a:xfrm>
                  <a:off x="6116311" y="4335740"/>
                  <a:ext cx="35298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A2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A184C4D-BAB0-F143-4F02-FBB21CD3027C}"/>
                    </a:ext>
                  </a:extLst>
                </p:cNvPr>
                <p:cNvSpPr txBox="1"/>
                <p:nvPr/>
              </p:nvSpPr>
              <p:spPr>
                <a:xfrm>
                  <a:off x="6116311" y="3377361"/>
                  <a:ext cx="35298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A1</a:t>
                  </a: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DC264C-79CB-5515-F0A6-CC1BC0689835}"/>
                </a:ext>
              </a:extLst>
            </p:cNvPr>
            <p:cNvSpPr txBox="1"/>
            <p:nvPr/>
          </p:nvSpPr>
          <p:spPr>
            <a:xfrm>
              <a:off x="7314515" y="1705004"/>
              <a:ext cx="1764171" cy="10156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1D Velocity Model</a:t>
              </a:r>
            </a:p>
            <a:p>
              <a:r>
                <a:rPr lang="en-US" sz="1200" dirty="0"/>
                <a:t>Unperturbed P and S radiation patterns due </a:t>
              </a:r>
            </a:p>
            <a:p>
              <a:r>
                <a:rPr lang="en-US" sz="1200" dirty="0"/>
                <a:t>to radially homogenous wave propagation effects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4BADB2-CC00-81A3-09BC-052AA07A7A1D}"/>
                </a:ext>
              </a:extLst>
            </p:cNvPr>
            <p:cNvSpPr txBox="1"/>
            <p:nvPr/>
          </p:nvSpPr>
          <p:spPr>
            <a:xfrm>
              <a:off x="7314515" y="4098720"/>
              <a:ext cx="1764171" cy="10156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3D Velocity Model</a:t>
              </a:r>
            </a:p>
            <a:p>
              <a:r>
                <a:rPr lang="en-US" sz="1200" dirty="0"/>
                <a:t>Strongly modified P and S radiation patterns </a:t>
              </a:r>
            </a:p>
            <a:p>
              <a:r>
                <a:rPr lang="en-US" sz="1200" dirty="0"/>
                <a:t>due to 3D wave propagation effects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7FE2A1A-52E5-867F-20BA-74B98E3CE11F}"/>
              </a:ext>
            </a:extLst>
          </p:cNvPr>
          <p:cNvSpPr txBox="1"/>
          <p:nvPr/>
        </p:nvSpPr>
        <p:spPr>
          <a:xfrm>
            <a:off x="849171" y="6090574"/>
            <a:ext cx="9464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Figure 3. </a:t>
            </a:r>
            <a:r>
              <a:rPr lang="en-US" sz="1200" dirty="0"/>
              <a:t>0-10 Hz simulated spatial variations of P/S ratio for collocated doble couple earthquake point source (left panels) and isotropic </a:t>
            </a:r>
          </a:p>
          <a:p>
            <a:r>
              <a:rPr lang="en-US" sz="1200" dirty="0"/>
              <a:t>explosion point source at Rock Valley, using a 1D local velocity model (top panels) and 3D GFM velocity models. The local 3D wave propagation</a:t>
            </a:r>
          </a:p>
          <a:p>
            <a:r>
              <a:rPr lang="en-US" sz="1200" dirty="0"/>
              <a:t>effects deform the spatial radiation pattern of P and S waves. The resulting deformed  P/S spatial pattern follows the velocity model spatial complexity</a:t>
            </a:r>
          </a:p>
          <a:p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48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13EB6-6CB7-DA74-1164-0A1700CD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554E3-D171-6608-2748-D5EA345AA5DA}"/>
              </a:ext>
            </a:extLst>
          </p:cNvPr>
          <p:cNvSpPr txBox="1">
            <a:spLocks/>
          </p:cNvSpPr>
          <p:nvPr/>
        </p:nvSpPr>
        <p:spPr>
          <a:xfrm>
            <a:off x="1884004" y="255926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of the Spatial P/S Variation with the Shallow Local Structure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 Local wave Propagation Effects on P/S 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F99FF6-8829-369B-9269-66BFDC5E5BE5}"/>
              </a:ext>
            </a:extLst>
          </p:cNvPr>
          <p:cNvGrpSpPr/>
          <p:nvPr/>
        </p:nvGrpSpPr>
        <p:grpSpPr>
          <a:xfrm>
            <a:off x="568614" y="1152154"/>
            <a:ext cx="9572398" cy="5269770"/>
            <a:chOff x="781898" y="10146"/>
            <a:chExt cx="12316125" cy="6780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C5D44C-160A-FC03-3F6B-F016EF8C8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10" r="37204" b="65211"/>
            <a:stretch/>
          </p:blipFill>
          <p:spPr>
            <a:xfrm>
              <a:off x="947968" y="3899140"/>
              <a:ext cx="3043216" cy="18708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E92E39-43E3-C687-42DB-484D7CE30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663" r="38013" b="63372"/>
            <a:stretch/>
          </p:blipFill>
          <p:spPr>
            <a:xfrm>
              <a:off x="4630631" y="3906831"/>
              <a:ext cx="3004038" cy="198646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290EEE-58F1-2DBB-A5FC-A1A99321A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1" r="36119" b="63371"/>
            <a:stretch/>
          </p:blipFill>
          <p:spPr>
            <a:xfrm>
              <a:off x="8362606" y="3751154"/>
              <a:ext cx="3095769" cy="212308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D146F1-5C4E-737D-F7BA-E964CFA5730F}"/>
                </a:ext>
              </a:extLst>
            </p:cNvPr>
            <p:cNvSpPr txBox="1"/>
            <p:nvPr/>
          </p:nvSpPr>
          <p:spPr>
            <a:xfrm>
              <a:off x="4608500" y="10146"/>
              <a:ext cx="3650744" cy="5939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Local P and S waves are strongly  </a:t>
              </a:r>
            </a:p>
            <a:p>
              <a:r>
                <a:rPr lang="en-US" sz="1200" dirty="0"/>
                <a:t> affected by wave propagation effects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687DE3-8A91-022C-CF5E-AC5A887EE12A}"/>
                </a:ext>
              </a:extLst>
            </p:cNvPr>
            <p:cNvGrpSpPr/>
            <p:nvPr/>
          </p:nvGrpSpPr>
          <p:grpSpPr>
            <a:xfrm>
              <a:off x="781898" y="595586"/>
              <a:ext cx="10973284" cy="3442358"/>
              <a:chOff x="781898" y="858122"/>
              <a:chExt cx="10973284" cy="344235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7591DB-CA89-AECA-9A8C-D50992DEA34A}"/>
                  </a:ext>
                </a:extLst>
              </p:cNvPr>
              <p:cNvSpPr txBox="1"/>
              <p:nvPr/>
            </p:nvSpPr>
            <p:spPr>
              <a:xfrm>
                <a:off x="781898" y="3944085"/>
                <a:ext cx="3709724" cy="356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A1: Typical </a:t>
                </a:r>
                <a:r>
                  <a:rPr lang="en-US" sz="1200" b="1" dirty="0" err="1"/>
                  <a:t>earthq</a:t>
                </a:r>
                <a:r>
                  <a:rPr lang="en-US" sz="1200" b="1" dirty="0"/>
                  <a:t>. and </a:t>
                </a:r>
                <a:r>
                  <a:rPr lang="en-US" sz="1200" b="1" dirty="0" err="1"/>
                  <a:t>explos</a:t>
                </a:r>
                <a:r>
                  <a:rPr lang="en-US" sz="1200" b="1" dirty="0"/>
                  <a:t>. waveforms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7ECF87-319A-247E-AD51-76DACBE449CC}"/>
                  </a:ext>
                </a:extLst>
              </p:cNvPr>
              <p:cNvSpPr txBox="1"/>
              <p:nvPr/>
            </p:nvSpPr>
            <p:spPr>
              <a:xfrm>
                <a:off x="4881139" y="3935369"/>
                <a:ext cx="3184619" cy="356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A2:Earthq. that looks like an </a:t>
                </a:r>
                <a:r>
                  <a:rPr lang="en-US" sz="1200" b="1" dirty="0" err="1"/>
                  <a:t>explos</a:t>
                </a:r>
                <a:r>
                  <a:rPr lang="en-US" sz="1200" b="1" dirty="0"/>
                  <a:t>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B1DC8E-A807-A0A6-7688-95F1B818F281}"/>
                  </a:ext>
                </a:extLst>
              </p:cNvPr>
              <p:cNvSpPr txBox="1"/>
              <p:nvPr/>
            </p:nvSpPr>
            <p:spPr>
              <a:xfrm>
                <a:off x="8375479" y="3896445"/>
                <a:ext cx="3270831" cy="356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A3: </a:t>
                </a:r>
                <a:r>
                  <a:rPr lang="en-US" sz="1200" b="1" dirty="0" err="1"/>
                  <a:t>Explos</a:t>
                </a:r>
                <a:r>
                  <a:rPr lang="en-US" sz="1200" b="1" dirty="0"/>
                  <a:t>. that looks like an </a:t>
                </a:r>
                <a:r>
                  <a:rPr lang="en-US" sz="1200" b="1" dirty="0" err="1"/>
                  <a:t>earthq</a:t>
                </a:r>
                <a:r>
                  <a:rPr lang="en-US" sz="1200" b="1" dirty="0"/>
                  <a:t>.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D2C4697-F4B1-4EFA-B4D8-6106C27181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67969"/>
              <a:stretch/>
            </p:blipFill>
            <p:spPr>
              <a:xfrm>
                <a:off x="947968" y="927626"/>
                <a:ext cx="6792652" cy="3149498"/>
              </a:xfrm>
              <a:prstGeom prst="rect">
                <a:avLst/>
              </a:prstGeom>
            </p:spPr>
          </p:pic>
          <p:sp>
            <p:nvSpPr>
              <p:cNvPr id="18" name="Triangle 17">
                <a:extLst>
                  <a:ext uri="{FF2B5EF4-FFF2-40B4-BE49-F238E27FC236}">
                    <a16:creationId xmlns:a16="http://schemas.microsoft.com/office/drawing/2014/main" id="{F77CD09B-230B-83CE-C673-92865643891E}"/>
                  </a:ext>
                </a:extLst>
              </p:cNvPr>
              <p:cNvSpPr/>
              <p:nvPr/>
            </p:nvSpPr>
            <p:spPr>
              <a:xfrm>
                <a:off x="2657202" y="1561834"/>
                <a:ext cx="218478" cy="192659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riangle 18">
                <a:extLst>
                  <a:ext uri="{FF2B5EF4-FFF2-40B4-BE49-F238E27FC236}">
                    <a16:creationId xmlns:a16="http://schemas.microsoft.com/office/drawing/2014/main" id="{AD5E4D5E-CA6E-EDDA-C542-0C9B03695634}"/>
                  </a:ext>
                </a:extLst>
              </p:cNvPr>
              <p:cNvSpPr/>
              <p:nvPr/>
            </p:nvSpPr>
            <p:spPr>
              <a:xfrm>
                <a:off x="5999740" y="1561834"/>
                <a:ext cx="218478" cy="192659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riangle 19">
                <a:extLst>
                  <a:ext uri="{FF2B5EF4-FFF2-40B4-BE49-F238E27FC236}">
                    <a16:creationId xmlns:a16="http://schemas.microsoft.com/office/drawing/2014/main" id="{9AF1401A-E96B-841E-0C30-87AADF6EC2B0}"/>
                  </a:ext>
                </a:extLst>
              </p:cNvPr>
              <p:cNvSpPr/>
              <p:nvPr/>
            </p:nvSpPr>
            <p:spPr>
              <a:xfrm>
                <a:off x="2608585" y="2547477"/>
                <a:ext cx="218478" cy="192659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iangle 20">
                <a:extLst>
                  <a:ext uri="{FF2B5EF4-FFF2-40B4-BE49-F238E27FC236}">
                    <a16:creationId xmlns:a16="http://schemas.microsoft.com/office/drawing/2014/main" id="{8B28553C-F5DC-457C-7F53-548F4A47DB7A}"/>
                  </a:ext>
                </a:extLst>
              </p:cNvPr>
              <p:cNvSpPr/>
              <p:nvPr/>
            </p:nvSpPr>
            <p:spPr>
              <a:xfrm>
                <a:off x="6350226" y="2643778"/>
                <a:ext cx="218478" cy="192659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DC6573-584F-4850-1333-FE612FA1766A}"/>
                  </a:ext>
                </a:extLst>
              </p:cNvPr>
              <p:cNvSpPr txBox="1"/>
              <p:nvPr/>
            </p:nvSpPr>
            <p:spPr>
              <a:xfrm>
                <a:off x="1916952" y="858122"/>
                <a:ext cx="2024849" cy="485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P/S Earthquake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36AF3F-7FE6-7743-A78D-E291AF33CF3A}"/>
                  </a:ext>
                </a:extLst>
              </p:cNvPr>
              <p:cNvSpPr txBox="1"/>
              <p:nvPr/>
            </p:nvSpPr>
            <p:spPr>
              <a:xfrm>
                <a:off x="5219883" y="890803"/>
                <a:ext cx="1606663" cy="42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P/S Explosion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E15602-15B4-9EC7-B712-10C19ADDC5FF}"/>
                  </a:ext>
                </a:extLst>
              </p:cNvPr>
              <p:cNvSpPr txBox="1"/>
              <p:nvPr/>
            </p:nvSpPr>
            <p:spPr>
              <a:xfrm>
                <a:off x="2729413" y="2522597"/>
                <a:ext cx="399928" cy="31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ECCA59-4407-8697-D78B-6DF160A1E549}"/>
                  </a:ext>
                </a:extLst>
              </p:cNvPr>
              <p:cNvSpPr txBox="1"/>
              <p:nvPr/>
            </p:nvSpPr>
            <p:spPr>
              <a:xfrm>
                <a:off x="2818088" y="1553833"/>
                <a:ext cx="399928" cy="31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86D8DD-9C56-38B0-5840-8AC091219317}"/>
                  </a:ext>
                </a:extLst>
              </p:cNvPr>
              <p:cNvSpPr txBox="1"/>
              <p:nvPr/>
            </p:nvSpPr>
            <p:spPr>
              <a:xfrm>
                <a:off x="6515457" y="2617925"/>
                <a:ext cx="35298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B2D688-DD4D-954E-0A7E-3B89D133087B}"/>
                  </a:ext>
                </a:extLst>
              </p:cNvPr>
              <p:cNvSpPr txBox="1"/>
              <p:nvPr/>
            </p:nvSpPr>
            <p:spPr>
              <a:xfrm>
                <a:off x="6130973" y="1508258"/>
                <a:ext cx="35298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A2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9F7F487-EB11-24B5-AB9C-11C99B4DF2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1225" t="38698" r="7866" b="29162"/>
              <a:stretch/>
            </p:blipFill>
            <p:spPr>
              <a:xfrm>
                <a:off x="7411647" y="1249779"/>
                <a:ext cx="4343535" cy="2441757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4E7D6A3-F8E6-8821-690B-30A43CF1B08F}"/>
                  </a:ext>
                </a:extLst>
              </p:cNvPr>
              <p:cNvSpPr txBox="1"/>
              <p:nvPr/>
            </p:nvSpPr>
            <p:spPr>
              <a:xfrm>
                <a:off x="8297550" y="861113"/>
                <a:ext cx="16129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Free Surface Vs</a:t>
                </a:r>
              </a:p>
            </p:txBody>
          </p:sp>
          <p:sp>
            <p:nvSpPr>
              <p:cNvPr id="30" name="Triangle 29">
                <a:extLst>
                  <a:ext uri="{FF2B5EF4-FFF2-40B4-BE49-F238E27FC236}">
                    <a16:creationId xmlns:a16="http://schemas.microsoft.com/office/drawing/2014/main" id="{070B6D49-78A8-E4C1-BD62-53FBDCC8DBC4}"/>
                  </a:ext>
                </a:extLst>
              </p:cNvPr>
              <p:cNvSpPr/>
              <p:nvPr/>
            </p:nvSpPr>
            <p:spPr>
              <a:xfrm>
                <a:off x="3032925" y="2607510"/>
                <a:ext cx="192831" cy="17004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riangle 30">
                <a:extLst>
                  <a:ext uri="{FF2B5EF4-FFF2-40B4-BE49-F238E27FC236}">
                    <a16:creationId xmlns:a16="http://schemas.microsoft.com/office/drawing/2014/main" id="{EAF61FB3-7DFA-EF95-4AD4-3E17652A76F0}"/>
                  </a:ext>
                </a:extLst>
              </p:cNvPr>
              <p:cNvSpPr/>
              <p:nvPr/>
            </p:nvSpPr>
            <p:spPr>
              <a:xfrm>
                <a:off x="5903797" y="2629148"/>
                <a:ext cx="192831" cy="17004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EFAAA0-EEF0-206F-4A64-281250404C06}"/>
                  </a:ext>
                </a:extLst>
              </p:cNvPr>
              <p:cNvSpPr txBox="1"/>
              <p:nvPr/>
            </p:nvSpPr>
            <p:spPr>
              <a:xfrm>
                <a:off x="5880346" y="2766343"/>
                <a:ext cx="35298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A38382-1915-DCF4-9328-4AFF9693D157}"/>
                  </a:ext>
                </a:extLst>
              </p:cNvPr>
              <p:cNvSpPr txBox="1"/>
              <p:nvPr/>
            </p:nvSpPr>
            <p:spPr>
              <a:xfrm>
                <a:off x="3135773" y="2570834"/>
                <a:ext cx="35298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A3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C4A255-77E5-7366-791B-7AC4BB07B53B}"/>
                </a:ext>
              </a:extLst>
            </p:cNvPr>
            <p:cNvSpPr txBox="1"/>
            <p:nvPr/>
          </p:nvSpPr>
          <p:spPr>
            <a:xfrm>
              <a:off x="930604" y="5958796"/>
              <a:ext cx="12167419" cy="831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Figure 4</a:t>
              </a:r>
              <a:r>
                <a:rPr lang="en-US" sz="1200" dirty="0"/>
                <a:t>. Simulated wave propagation effects on P/S ratio. Waveform comparison of synthetic seismograms for an earthquake source (black traces) </a:t>
              </a:r>
            </a:p>
            <a:p>
              <a:r>
                <a:rPr lang="en-US" sz="1200" dirty="0"/>
                <a:t>and explosion source (red traces) computed at stations A1, A2, and A3 indicated by triangles shown in the top panels. Note the similar waveforms at </a:t>
              </a:r>
            </a:p>
            <a:p>
              <a:r>
                <a:rPr lang="en-US" sz="1200" dirty="0"/>
                <a:t>stations A2 where the earthquake looks like an explosion and station 3 where the explosion looks like an earthquake.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34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T2.3-484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13EB6-6CB7-DA74-1164-0A1700CD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67" y="326102"/>
            <a:ext cx="2631757" cy="521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9AB9E1-6128-F680-3930-E60F9C3EF39F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7266677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of Wave Propagation Effects on Simulated Waveforms  at a Circular Array of Stations Centered at the Source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65ACE1-D46F-A467-8811-50B5B47D212C}"/>
              </a:ext>
            </a:extLst>
          </p:cNvPr>
          <p:cNvGrpSpPr/>
          <p:nvPr/>
        </p:nvGrpSpPr>
        <p:grpSpPr>
          <a:xfrm>
            <a:off x="96547" y="1153885"/>
            <a:ext cx="10634862" cy="5756205"/>
            <a:chOff x="328448" y="327591"/>
            <a:chExt cx="11582312" cy="62690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5678F08-77CB-54DC-1AB9-BE91F98A0F61}"/>
                </a:ext>
              </a:extLst>
            </p:cNvPr>
            <p:cNvGrpSpPr/>
            <p:nvPr/>
          </p:nvGrpSpPr>
          <p:grpSpPr>
            <a:xfrm>
              <a:off x="328448" y="327591"/>
              <a:ext cx="11437846" cy="5011437"/>
              <a:chOff x="409966" y="1087611"/>
              <a:chExt cx="11437846" cy="501143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E139CAA-4846-D16A-7234-900ABF572642}"/>
                  </a:ext>
                </a:extLst>
              </p:cNvPr>
              <p:cNvGrpSpPr/>
              <p:nvPr/>
            </p:nvGrpSpPr>
            <p:grpSpPr>
              <a:xfrm>
                <a:off x="409966" y="1087611"/>
                <a:ext cx="4319772" cy="5011437"/>
                <a:chOff x="228644" y="-144759"/>
                <a:chExt cx="5526584" cy="6411478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3ACF9CB-815A-480D-10EE-560384369B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6511"/>
                <a:stretch/>
              </p:blipFill>
              <p:spPr>
                <a:xfrm>
                  <a:off x="228644" y="-144759"/>
                  <a:ext cx="4846211" cy="6411478"/>
                </a:xfrm>
                <a:prstGeom prst="rect">
                  <a:avLst/>
                </a:prstGeom>
              </p:spPr>
            </p:pic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76F29D94-ED56-598B-9410-2C182432B355}"/>
                    </a:ext>
                  </a:extLst>
                </p:cNvPr>
                <p:cNvGrpSpPr/>
                <p:nvPr/>
              </p:nvGrpSpPr>
              <p:grpSpPr>
                <a:xfrm>
                  <a:off x="4966282" y="203627"/>
                  <a:ext cx="788946" cy="4603083"/>
                  <a:chOff x="4966282" y="203627"/>
                  <a:chExt cx="788946" cy="4603083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EF1ED317-6BF1-3D37-CAAB-04CEF06EBBA5}"/>
                      </a:ext>
                    </a:extLst>
                  </p:cNvPr>
                  <p:cNvSpPr txBox="1"/>
                  <p:nvPr/>
                </p:nvSpPr>
                <p:spPr>
                  <a:xfrm>
                    <a:off x="5018613" y="203627"/>
                    <a:ext cx="629442" cy="3937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/>
                      <a:t>East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1015726-6DC9-EE1F-1ED7-439856C5409C}"/>
                      </a:ext>
                    </a:extLst>
                  </p:cNvPr>
                  <p:cNvSpPr txBox="1"/>
                  <p:nvPr/>
                </p:nvSpPr>
                <p:spPr>
                  <a:xfrm>
                    <a:off x="4979603" y="1557059"/>
                    <a:ext cx="775625" cy="3937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/>
                      <a:t>North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36D3032-0BFC-01E0-9432-CA7DD1FF0591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405" y="2952943"/>
                    <a:ext cx="706470" cy="3937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/>
                      <a:t>West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32070D9-1D12-0E0E-4412-E01571DBB85D}"/>
                      </a:ext>
                    </a:extLst>
                  </p:cNvPr>
                  <p:cNvSpPr txBox="1"/>
                  <p:nvPr/>
                </p:nvSpPr>
                <p:spPr>
                  <a:xfrm>
                    <a:off x="4966282" y="4412950"/>
                    <a:ext cx="773574" cy="3937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/>
                      <a:t>South</a:t>
                    </a:r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BA9F19E-E15C-6413-D457-C6B0BF97F8B0}"/>
                  </a:ext>
                </a:extLst>
              </p:cNvPr>
              <p:cNvGrpSpPr/>
              <p:nvPr/>
            </p:nvGrpSpPr>
            <p:grpSpPr>
              <a:xfrm>
                <a:off x="5733422" y="1736653"/>
                <a:ext cx="6114390" cy="3239913"/>
                <a:chOff x="6519698" y="3708312"/>
                <a:chExt cx="5659909" cy="2999091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6576A682-3829-2088-09FE-5DECB4AD85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1811" t="39682" r="7945" b="30270"/>
                <a:stretch/>
              </p:blipFill>
              <p:spPr>
                <a:xfrm>
                  <a:off x="6519698" y="3708312"/>
                  <a:ext cx="5659909" cy="2999091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7858E57-2249-66A8-4B07-AF04B5B7D586}"/>
                    </a:ext>
                  </a:extLst>
                </p:cNvPr>
                <p:cNvSpPr/>
                <p:nvPr/>
              </p:nvSpPr>
              <p:spPr>
                <a:xfrm>
                  <a:off x="9068845" y="3962242"/>
                  <a:ext cx="1393520" cy="1393520"/>
                </a:xfrm>
                <a:prstGeom prst="ellipse">
                  <a:avLst/>
                </a:prstGeom>
                <a:noFill/>
                <a:ln w="28575">
                  <a:solidFill>
                    <a:srgbClr val="00954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86F2AC2-75A5-5221-1119-B0F5888B68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0204" y="1671190"/>
                <a:ext cx="5757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E35DF99-D273-7A6A-4024-516803A209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0204" y="3328859"/>
                <a:ext cx="5757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58C4CC-AFAA-C40A-03CB-AEFE580A4063}"/>
                  </a:ext>
                </a:extLst>
              </p:cNvPr>
              <p:cNvSpPr txBox="1"/>
              <p:nvPr/>
            </p:nvSpPr>
            <p:spPr>
              <a:xfrm>
                <a:off x="4277483" y="1599383"/>
                <a:ext cx="1455939" cy="301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70C0"/>
                    </a:solidFill>
                  </a:rPr>
                  <a:t>Similar waveforms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EBDFEC-F40B-48F6-5DD9-A1EEECBFE4A6}"/>
                  </a:ext>
                </a:extLst>
              </p:cNvPr>
              <p:cNvSpPr txBox="1"/>
              <p:nvPr/>
            </p:nvSpPr>
            <p:spPr>
              <a:xfrm>
                <a:off x="4313525" y="3080227"/>
                <a:ext cx="1455939" cy="301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70C0"/>
                    </a:solidFill>
                  </a:rPr>
                  <a:t>Similar waveforms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BCC72B-C23A-7F10-2355-1E2A5715AF49}"/>
                </a:ext>
              </a:extLst>
            </p:cNvPr>
            <p:cNvSpPr txBox="1"/>
            <p:nvPr/>
          </p:nvSpPr>
          <p:spPr>
            <a:xfrm>
              <a:off x="758088" y="5490464"/>
              <a:ext cx="11152672" cy="1106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Figure 5.</a:t>
              </a:r>
              <a:r>
                <a:rPr lang="en-US" sz="1200" dirty="0"/>
                <a:t> Comparison of the vertical component of simulated ground motion velocity for collocated earthquake (black traces) and explosion (red traces) on a </a:t>
              </a:r>
            </a:p>
            <a:p>
              <a:r>
                <a:rPr lang="en-US" sz="1200" dirty="0"/>
                <a:t>circular array of stations centered at the RV GZ (dotted green circle on the right panel). Note that the local geology along the wave path significantly affects </a:t>
              </a:r>
            </a:p>
            <a:p>
              <a:r>
                <a:rPr lang="en-US" sz="1200" dirty="0"/>
                <a:t>waves generated  from the isotropic and double-couple  sources, resulting  in  generation of P-S conversions and surface waves  that affect the P/S ratio expected </a:t>
              </a:r>
            </a:p>
            <a:p>
              <a:r>
                <a:rPr lang="en-US" sz="1200" dirty="0"/>
                <a:t>from these point sources</a:t>
              </a:r>
            </a:p>
            <a:p>
              <a:endParaRPr lang="en-US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A7DE8B-FD66-308A-CBE8-3A76D403F63F}"/>
                </a:ext>
              </a:extLst>
            </p:cNvPr>
            <p:cNvSpPr txBox="1"/>
            <p:nvPr/>
          </p:nvSpPr>
          <p:spPr>
            <a:xfrm>
              <a:off x="9911160" y="1811680"/>
              <a:ext cx="491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East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905096-76B4-7528-39FC-4A2EDE7449AD}"/>
                </a:ext>
              </a:extLst>
            </p:cNvPr>
            <p:cNvSpPr txBox="1"/>
            <p:nvPr/>
          </p:nvSpPr>
          <p:spPr>
            <a:xfrm>
              <a:off x="8944493" y="864642"/>
              <a:ext cx="60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North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32E919-9F25-29B2-0995-EFC02C8A162A}"/>
                </a:ext>
              </a:extLst>
            </p:cNvPr>
            <p:cNvSpPr txBox="1"/>
            <p:nvPr/>
          </p:nvSpPr>
          <p:spPr>
            <a:xfrm>
              <a:off x="7809534" y="1811680"/>
              <a:ext cx="552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West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32F7AE-6173-CACC-2E71-BBD583E13663}"/>
                </a:ext>
              </a:extLst>
            </p:cNvPr>
            <p:cNvSpPr txBox="1"/>
            <p:nvPr/>
          </p:nvSpPr>
          <p:spPr>
            <a:xfrm>
              <a:off x="8944493" y="282536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South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3069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2027</Words>
  <Application>Microsoft Macintosh PowerPoint</Application>
  <PresentationFormat>Widescreen</PresentationFormat>
  <Paragraphs>167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Pitarka, Arben</cp:lastModifiedBy>
  <cp:revision>37</cp:revision>
  <dcterms:created xsi:type="dcterms:W3CDTF">2023-04-18T13:25:54Z</dcterms:created>
  <dcterms:modified xsi:type="dcterms:W3CDTF">2023-06-15T16:46:02Z</dcterms:modified>
</cp:coreProperties>
</file>