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61" d="100"/>
          <a:sy n="61" d="100"/>
        </p:scale>
        <p:origin x="9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P2.3-191</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46440"/>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REGISTRATION OF EXOGENOUS PHENOMENA BY SEISMIC STATIONS IN KYRGYZSTAN</a:t>
            </a:r>
            <a:endParaRPr lang="ru-RU" sz="1600" b="1" dirty="0">
              <a:solidFill>
                <a:schemeClr val="bg1"/>
              </a:solidFill>
              <a:latin typeface="Arial" panose="020B0604020202020204" pitchFamily="34" charset="0"/>
              <a:cs typeface="Arial" panose="020B0604020202020204" pitchFamily="34" charset="0"/>
            </a:endParaRPr>
          </a:p>
          <a:p>
            <a:pPr algn="ctr"/>
            <a:r>
              <a:rPr lang="en-US" sz="1600" dirty="0">
                <a:solidFill>
                  <a:schemeClr val="bg1"/>
                </a:solidFill>
                <a:latin typeface="Arial" panose="020B0604020202020204" pitchFamily="34" charset="0"/>
                <a:cs typeface="Arial" panose="020B0604020202020204" pitchFamily="34" charset="0"/>
              </a:rPr>
              <a:t>E. Pershina</a:t>
            </a:r>
            <a:r>
              <a:rPr lang="en-US" sz="1600" baseline="30000" dirty="0">
                <a:solidFill>
                  <a:schemeClr val="bg1"/>
                </a:solidFill>
                <a:latin typeface="Arial" panose="020B0604020202020204" pitchFamily="34" charset="0"/>
                <a:cs typeface="Arial" panose="020B0604020202020204" pitchFamily="34" charset="0"/>
              </a:rPr>
              <a:t>1</a:t>
            </a:r>
            <a:r>
              <a:rPr lang="en-US" sz="1600" dirty="0">
                <a:solidFill>
                  <a:schemeClr val="bg1"/>
                </a:solidFill>
                <a:latin typeface="Arial" panose="020B0604020202020204" pitchFamily="34" charset="0"/>
                <a:cs typeface="Arial" panose="020B0604020202020204" pitchFamily="34" charset="0"/>
              </a:rPr>
              <a:t>, A. Berezina</a:t>
            </a:r>
            <a:r>
              <a:rPr lang="en-US" sz="1600" baseline="30000" dirty="0">
                <a:solidFill>
                  <a:schemeClr val="bg1"/>
                </a:solidFill>
                <a:latin typeface="Arial" panose="020B0604020202020204" pitchFamily="34" charset="0"/>
                <a:cs typeface="Arial" panose="020B0604020202020204" pitchFamily="34" charset="0"/>
              </a:rPr>
              <a:t>1</a:t>
            </a:r>
            <a:r>
              <a:rPr lang="en-US" sz="1600" dirty="0">
                <a:solidFill>
                  <a:schemeClr val="bg1"/>
                </a:solidFill>
                <a:latin typeface="Arial" panose="020B0604020202020204" pitchFamily="34" charset="0"/>
                <a:cs typeface="Arial" panose="020B0604020202020204" pitchFamily="34" charset="0"/>
              </a:rPr>
              <a:t>, I. Sokolova</a:t>
            </a:r>
            <a:r>
              <a:rPr lang="en-US" sz="1600" baseline="30000" dirty="0">
                <a:solidFill>
                  <a:schemeClr val="bg1"/>
                </a:solidFill>
                <a:latin typeface="Arial" panose="020B0604020202020204" pitchFamily="34" charset="0"/>
                <a:cs typeface="Arial" panose="020B0604020202020204" pitchFamily="34" charset="0"/>
              </a:rPr>
              <a:t>2</a:t>
            </a:r>
            <a:endParaRPr lang="en-AT" sz="1600" dirty="0">
              <a:solidFill>
                <a:schemeClr val="bg1"/>
              </a:solidFill>
              <a:latin typeface="Arial" panose="020B0604020202020204" pitchFamily="34" charset="0"/>
              <a:cs typeface="Arial" panose="020B0604020202020204" pitchFamily="34" charset="0"/>
            </a:endParaRPr>
          </a:p>
          <a:p>
            <a:pPr algn="ctr"/>
            <a:r>
              <a:rPr lang="en-US" sz="1400" baseline="30000" dirty="0">
                <a:solidFill>
                  <a:schemeClr val="bg1"/>
                </a:solidFill>
                <a:latin typeface="Arial" panose="020B0604020202020204" pitchFamily="34" charset="0"/>
                <a:cs typeface="Arial" panose="020B0604020202020204" pitchFamily="34" charset="0"/>
              </a:rPr>
              <a:t>1</a:t>
            </a:r>
            <a:r>
              <a:rPr lang="en-US" sz="1400" dirty="0">
                <a:solidFill>
                  <a:schemeClr val="bg1"/>
                </a:solidFill>
                <a:latin typeface="Arial" panose="020B0604020202020204" pitchFamily="34" charset="0"/>
                <a:cs typeface="Arial" panose="020B0604020202020204" pitchFamily="34" charset="0"/>
              </a:rPr>
              <a:t> - Institute of Seismology, NAS KR, Bishkek, Kyrgyzstan  </a:t>
            </a:r>
            <a:r>
              <a:rPr lang="en-US" sz="1400" baseline="30000" dirty="0">
                <a:solidFill>
                  <a:schemeClr val="bg1"/>
                </a:solidFill>
                <a:latin typeface="Arial" panose="020B0604020202020204" pitchFamily="34" charset="0"/>
                <a:cs typeface="Arial" panose="020B0604020202020204" pitchFamily="34" charset="0"/>
              </a:rPr>
              <a:t>2</a:t>
            </a:r>
            <a:r>
              <a:rPr lang="en-US" sz="1400" dirty="0">
                <a:solidFill>
                  <a:schemeClr val="bg1"/>
                </a:solidFill>
                <a:latin typeface="Arial" panose="020B0604020202020204" pitchFamily="34" charset="0"/>
                <a:cs typeface="Arial" panose="020B0604020202020204" pitchFamily="34" charset="0"/>
              </a:rPr>
              <a:t> – IGR NNC RK, </a:t>
            </a:r>
            <a:r>
              <a:rPr lang="en-US" sz="1400" dirty="0" err="1">
                <a:solidFill>
                  <a:schemeClr val="bg1"/>
                </a:solidFill>
                <a:latin typeface="Arial" panose="020B0604020202020204" pitchFamily="34" charset="0"/>
                <a:cs typeface="Arial" panose="020B0604020202020204" pitchFamily="34" charset="0"/>
              </a:rPr>
              <a:t>Kurchatov</a:t>
            </a:r>
            <a:r>
              <a:rPr lang="en-US" sz="1400" dirty="0">
                <a:solidFill>
                  <a:schemeClr val="bg1"/>
                </a:solidFill>
                <a:latin typeface="Arial" panose="020B0604020202020204" pitchFamily="34" charset="0"/>
                <a:cs typeface="Arial" panose="020B0604020202020204" pitchFamily="34" charset="0"/>
              </a:rPr>
              <a:t>, Kazakhstan</a:t>
            </a:r>
            <a:endParaRPr lang="ru-RU" sz="14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092A3765-1CF6-2404-2946-66C5AE8F97B2}"/>
              </a:ext>
            </a:extLst>
          </p:cNvPr>
          <p:cNvSpPr txBox="1"/>
          <p:nvPr/>
        </p:nvSpPr>
        <p:spPr>
          <a:xfrm>
            <a:off x="314104" y="1421014"/>
            <a:ext cx="11519830" cy="4334520"/>
          </a:xfrm>
          <a:prstGeom prst="rect">
            <a:avLst/>
          </a:prstGeom>
          <a:noFill/>
        </p:spPr>
        <p:txBody>
          <a:bodyPr wrap="square">
            <a:spAutoFit/>
          </a:bodyPr>
          <a:lstStyle/>
          <a:p>
            <a:pPr algn="just">
              <a:lnSpc>
                <a:spcPct val="110000"/>
              </a:lnSpc>
            </a:pPr>
            <a:r>
              <a:rPr lang="en-US" dirty="0">
                <a:latin typeface="Arial" panose="020B0604020202020204" pitchFamily="34" charset="0"/>
                <a:cs typeface="Arial" panose="020B0604020202020204" pitchFamily="34" charset="0"/>
              </a:rPr>
              <a:t>The National Data Center of Kyrgyzstan daily monitors seismic events of various nature, most of which are tectonic earthquakes and industrial explosions. Sometimes seismic stations in Kyrgyzstan register unusual phenomena associated with exogenous geological processes, such as landslides, snow avalanches, </a:t>
            </a:r>
            <a:r>
              <a:rPr lang="en-US" dirty="0" err="1">
                <a:latin typeface="Arial" panose="020B0604020202020204" pitchFamily="34" charset="0"/>
                <a:cs typeface="Arial" panose="020B0604020202020204" pitchFamily="34" charset="0"/>
              </a:rPr>
              <a:t>rockfalls</a:t>
            </a:r>
            <a:r>
              <a:rPr lang="en-US" dirty="0">
                <a:latin typeface="Arial" panose="020B0604020202020204" pitchFamily="34" charset="0"/>
                <a:cs typeface="Arial" panose="020B0604020202020204" pitchFamily="34" charset="0"/>
              </a:rPr>
              <a:t> and mudflows. Landslides and snow avalanches can be caused by both tectonic processes and geological, geomorphological and hydrogeological conditions, climate change, as well as the impact of a complex of anthropogenic factors.</a:t>
            </a:r>
            <a:endParaRPr lang="ru-RU" dirty="0">
              <a:latin typeface="Arial" panose="020B0604020202020204" pitchFamily="34" charset="0"/>
              <a:cs typeface="Arial" panose="020B0604020202020204" pitchFamily="34" charset="0"/>
            </a:endParaRPr>
          </a:p>
          <a:p>
            <a:pPr algn="just">
              <a:lnSpc>
                <a:spcPct val="110000"/>
              </a:lnSpc>
            </a:pPr>
            <a:r>
              <a:rPr lang="en-US" dirty="0">
                <a:latin typeface="Arial" panose="020B0604020202020204" pitchFamily="34" charset="0"/>
                <a:cs typeface="Arial" panose="020B0604020202020204" pitchFamily="34" charset="0"/>
              </a:rPr>
              <a:t> </a:t>
            </a:r>
            <a:endParaRPr lang="ru-RU" dirty="0">
              <a:latin typeface="Arial" panose="020B0604020202020204" pitchFamily="34" charset="0"/>
              <a:cs typeface="Arial" panose="020B0604020202020204" pitchFamily="34" charset="0"/>
            </a:endParaRPr>
          </a:p>
          <a:p>
            <a:pPr algn="just">
              <a:lnSpc>
                <a:spcPct val="110000"/>
              </a:lnSpc>
            </a:pPr>
            <a:r>
              <a:rPr lang="en-US" dirty="0">
                <a:latin typeface="Arial" panose="020B0604020202020204" pitchFamily="34" charset="0"/>
                <a:cs typeface="Arial" panose="020B0604020202020204" pitchFamily="34" charset="0"/>
              </a:rPr>
              <a:t>According to the records of the seismic networks of Kyrgyzstan the features of the waveform of a powerful landslide on November 30 ~ 23-43 GMT in the area of ​​the </a:t>
            </a:r>
            <a:r>
              <a:rPr lang="en-US" dirty="0" err="1">
                <a:latin typeface="Arial" panose="020B0604020202020204" pitchFamily="34" charset="0"/>
                <a:cs typeface="Arial" panose="020B0604020202020204" pitchFamily="34" charset="0"/>
              </a:rPr>
              <a:t>Kumtor</a:t>
            </a:r>
            <a:r>
              <a:rPr lang="en-US" dirty="0">
                <a:latin typeface="Arial" panose="020B0604020202020204" pitchFamily="34" charset="0"/>
                <a:cs typeface="Arial" panose="020B0604020202020204" pitchFamily="34" charset="0"/>
              </a:rPr>
              <a:t> deposit were studied, the volume of which was 12,825,000 m</a:t>
            </a:r>
            <a:r>
              <a:rPr lang="en-US" baseline="30000"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The waveforms of another landslide on September 14, 2020 in the area of ​​the Kara-</a:t>
            </a:r>
            <a:r>
              <a:rPr lang="en-US" dirty="0" err="1">
                <a:latin typeface="Arial" panose="020B0604020202020204" pitchFamily="34" charset="0"/>
                <a:cs typeface="Arial" panose="020B0604020202020204" pitchFamily="34" charset="0"/>
              </a:rPr>
              <a:t>Keche</a:t>
            </a:r>
            <a:r>
              <a:rPr lang="en-US" dirty="0">
                <a:latin typeface="Arial" panose="020B0604020202020204" pitchFamily="34" charset="0"/>
                <a:cs typeface="Arial" panose="020B0604020202020204" pitchFamily="34" charset="0"/>
              </a:rPr>
              <a:t> coal deposit with a volume of 800-900,000 m</a:t>
            </a:r>
            <a:r>
              <a:rPr lang="en-US" baseline="30000"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were studied. As well as seismic records of a glacier retreat with a volume of ~ 2,000,000 m</a:t>
            </a:r>
            <a:r>
              <a:rPr lang="en-US" baseline="30000"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in the area of ​​​​the </a:t>
            </a:r>
            <a:r>
              <a:rPr lang="en-US" dirty="0" err="1">
                <a:latin typeface="Arial" panose="020B0604020202020204" pitchFamily="34" charset="0"/>
                <a:cs typeface="Arial" panose="020B0604020202020204" pitchFamily="34" charset="0"/>
              </a:rPr>
              <a:t>Juuku</a:t>
            </a:r>
            <a:r>
              <a:rPr lang="en-US" dirty="0">
                <a:latin typeface="Arial" panose="020B0604020202020204" pitchFamily="34" charset="0"/>
                <a:cs typeface="Arial" panose="020B0604020202020204" pitchFamily="34" charset="0"/>
              </a:rPr>
              <a:t> gorge on July 8, 2022 ~08-44. It is shown that landslides in the areas of the Kara-</a:t>
            </a:r>
            <a:r>
              <a:rPr lang="en-US" dirty="0" err="1">
                <a:latin typeface="Arial" panose="020B0604020202020204" pitchFamily="34" charset="0"/>
                <a:cs typeface="Arial" panose="020B0604020202020204" pitchFamily="34" charset="0"/>
              </a:rPr>
              <a:t>Keche</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Kumtor</a:t>
            </a:r>
            <a:r>
              <a:rPr lang="en-US" dirty="0">
                <a:latin typeface="Arial" panose="020B0604020202020204" pitchFamily="34" charset="0"/>
                <a:cs typeface="Arial" panose="020B0604020202020204" pitchFamily="34" charset="0"/>
              </a:rPr>
              <a:t> deposits are caused by anthropogenic activity, and the glacier collapse is caused by climate change.</a:t>
            </a:r>
            <a:endParaRPr lang="ru-RU"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20EA142-59AE-AE29-ED7C-705B7DD845B3}"/>
              </a:ext>
            </a:extLst>
          </p:cNvPr>
          <p:cNvSpPr txBox="1"/>
          <p:nvPr/>
        </p:nvSpPr>
        <p:spPr>
          <a:xfrm>
            <a:off x="390617" y="610657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a:t>
            </a:r>
            <a:r>
              <a:rPr lang="en-GB" dirty="0" smtClean="0">
                <a:latin typeface="Arial" panose="020B0604020202020204" pitchFamily="34" charset="0"/>
                <a:cs typeface="Arial" panose="020B0604020202020204" pitchFamily="34" charset="0"/>
              </a:rPr>
              <a:t>P2.3 </a:t>
            </a:r>
            <a:r>
              <a:rPr lang="en-GB" dirty="0">
                <a:latin typeface="Arial" panose="020B0604020202020204" pitchFamily="34" charset="0"/>
                <a:cs typeface="Arial" panose="020B0604020202020204" pitchFamily="34" charset="0"/>
              </a:rPr>
              <a:t>on this date or access it online on the SnT2023 Conference platform!</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2657</TotalTime>
  <Words>155</Words>
  <Application>Microsoft Office PowerPoint</Application>
  <PresentationFormat>Широкоэкранный</PresentationFormat>
  <Paragraphs>8</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Office Theme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RePack by Diakov</cp:lastModifiedBy>
  <cp:revision>23</cp:revision>
  <dcterms:created xsi:type="dcterms:W3CDTF">2023-04-18T13:25:54Z</dcterms:created>
  <dcterms:modified xsi:type="dcterms:W3CDTF">2023-06-11T16:12:46Z</dcterms:modified>
</cp:coreProperties>
</file>