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D043"/>
    <a:srgbClr val="77E98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86" d="100"/>
          <a:sy n="86" d="100"/>
        </p:scale>
        <p:origin x="-9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30/05/2023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30/05/2023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30/05/2023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30/05/2023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30/05/2023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30/05/2023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30/05/2023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30/05/2023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30/05/2023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30/05/2023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30/05/2023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xmlns="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P2.4-243</a:t>
            </a:r>
            <a:endParaRPr lang="x-non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/>
          <p:cNvSpPr/>
          <p:nvPr/>
        </p:nvSpPr>
        <p:spPr>
          <a:xfrm>
            <a:off x="1470068" y="2819"/>
            <a:ext cx="9747504" cy="10449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AR" sz="1800" b="1" strike="noStrike" spc="-1" dirty="0">
                <a:solidFill>
                  <a:schemeClr val="bg1"/>
                </a:solidFill>
                <a:latin typeface="Arial"/>
              </a:rPr>
              <a:t>STAX monitor </a:t>
            </a:r>
            <a:r>
              <a:rPr lang="es-AR" sz="1800" b="1" strike="noStrike" spc="-1" dirty="0" err="1">
                <a:solidFill>
                  <a:schemeClr val="bg1"/>
                </a:solidFill>
                <a:latin typeface="Arial"/>
              </a:rPr>
              <a:t>measurements</a:t>
            </a:r>
            <a:r>
              <a:rPr lang="es-AR" sz="1800" b="1" strike="noStrike" spc="-1" dirty="0">
                <a:solidFill>
                  <a:schemeClr val="bg1"/>
                </a:solidFill>
                <a:latin typeface="Arial"/>
              </a:rPr>
              <a:t> at 99Mo </a:t>
            </a:r>
            <a:r>
              <a:rPr lang="es-AR" sz="1800" b="1" strike="noStrike" spc="-1" dirty="0" err="1">
                <a:solidFill>
                  <a:schemeClr val="bg1"/>
                </a:solidFill>
                <a:latin typeface="Arial"/>
              </a:rPr>
              <a:t>production</a:t>
            </a:r>
            <a:r>
              <a:rPr lang="es-AR" sz="1800" b="1" strike="noStrike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AR" sz="1800" b="1" strike="noStrike" spc="-1" dirty="0" err="1">
                <a:solidFill>
                  <a:schemeClr val="bg1"/>
                </a:solidFill>
                <a:latin typeface="Arial"/>
              </a:rPr>
              <a:t>plant</a:t>
            </a:r>
            <a:r>
              <a:rPr lang="es-AR" sz="1800" b="1" strike="noStrike" spc="-1" dirty="0">
                <a:solidFill>
                  <a:schemeClr val="bg1"/>
                </a:solidFill>
                <a:latin typeface="Arial"/>
              </a:rPr>
              <a:t> </a:t>
            </a:r>
            <a:r>
              <a:rPr lang="es-AR" b="1" spc="-1" dirty="0">
                <a:solidFill>
                  <a:schemeClr val="bg1"/>
                </a:solidFill>
                <a:latin typeface="Arial"/>
              </a:rPr>
              <a:t>(CAE) </a:t>
            </a:r>
            <a:r>
              <a:rPr lang="es-AR" sz="1800" b="1" strike="noStrike" spc="-1" dirty="0">
                <a:solidFill>
                  <a:schemeClr val="bg1"/>
                </a:solidFill>
                <a:latin typeface="Arial"/>
              </a:rPr>
              <a:t>in Argentina </a:t>
            </a:r>
            <a:endParaRPr lang="es-AR" sz="1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AR" sz="1600" b="0" strike="noStrike" spc="-1" dirty="0">
                <a:solidFill>
                  <a:schemeClr val="bg1"/>
                </a:solidFill>
                <a:latin typeface="Arial"/>
              </a:rPr>
              <a:t>Mauro Nuñez</a:t>
            </a:r>
            <a:r>
              <a:rPr lang="es-AR" sz="1600" b="0" strike="noStrike" spc="-1" baseline="30000" dirty="0">
                <a:solidFill>
                  <a:schemeClr val="bg1"/>
                </a:solidFill>
                <a:latin typeface="Arial"/>
              </a:rPr>
              <a:t>1</a:t>
            </a:r>
            <a:r>
              <a:rPr lang="es-AR" sz="1600" b="0" strike="noStrike" spc="-1" dirty="0">
                <a:solidFill>
                  <a:schemeClr val="bg1"/>
                </a:solidFill>
                <a:latin typeface="Arial"/>
              </a:rPr>
              <a:t>, Román Pino</a:t>
            </a:r>
            <a:r>
              <a:rPr lang="es-AR" sz="1600" b="0" strike="noStrike" spc="-1" baseline="30000" dirty="0">
                <a:solidFill>
                  <a:schemeClr val="bg1"/>
                </a:solidFill>
                <a:latin typeface="Arial"/>
              </a:rPr>
              <a:t>1</a:t>
            </a:r>
            <a:r>
              <a:rPr lang="es-AR" sz="1600" b="0" strike="noStrike" spc="-1" dirty="0">
                <a:solidFill>
                  <a:schemeClr val="bg1"/>
                </a:solidFill>
                <a:latin typeface="Arial"/>
              </a:rPr>
              <a:t>, Andrés Zapata</a:t>
            </a:r>
            <a:r>
              <a:rPr lang="es-AR" sz="1600" b="0" strike="noStrike" spc="-1" baseline="30000" dirty="0">
                <a:solidFill>
                  <a:schemeClr val="bg1"/>
                </a:solidFill>
                <a:latin typeface="Arial"/>
              </a:rPr>
              <a:t>1</a:t>
            </a:r>
            <a:r>
              <a:rPr lang="es-AR" sz="1600" b="0" strike="noStrike" spc="-1" dirty="0">
                <a:solidFill>
                  <a:schemeClr val="bg1"/>
                </a:solidFill>
                <a:latin typeface="Arial"/>
              </a:rPr>
              <a:t>, Federico </a:t>
            </a:r>
            <a:r>
              <a:rPr lang="es-AR" sz="1600" b="0" strike="noStrike" spc="-1" dirty="0" err="1">
                <a:solidFill>
                  <a:schemeClr val="bg1"/>
                </a:solidFill>
                <a:latin typeface="Arial"/>
              </a:rPr>
              <a:t>Fernandez</a:t>
            </a:r>
            <a:r>
              <a:rPr lang="es-AR" sz="1600" b="0" strike="noStrike" spc="-1" dirty="0">
                <a:solidFill>
                  <a:schemeClr val="bg1"/>
                </a:solidFill>
                <a:latin typeface="Arial"/>
              </a:rPr>
              <a:t> Baldis</a:t>
            </a:r>
            <a:r>
              <a:rPr lang="es-AR" sz="1600" b="0" strike="noStrike" spc="-1" baseline="30000" dirty="0">
                <a:solidFill>
                  <a:schemeClr val="bg1"/>
                </a:solidFill>
                <a:latin typeface="Arial"/>
              </a:rPr>
              <a:t>1,</a:t>
            </a:r>
            <a:r>
              <a:rPr lang="es-AR" sz="1600" b="0" strike="noStrike" spc="-1" dirty="0">
                <a:solidFill>
                  <a:schemeClr val="bg1"/>
                </a:solidFill>
                <a:latin typeface="Arial"/>
              </a:rPr>
              <a:t> Eduardo Carranza</a:t>
            </a:r>
            <a:r>
              <a:rPr lang="es-AR" sz="1600" b="0" strike="noStrike" spc="-1" baseline="30000" dirty="0">
                <a:solidFill>
                  <a:schemeClr val="bg1"/>
                </a:solidFill>
                <a:latin typeface="Arial"/>
              </a:rPr>
              <a:t>2</a:t>
            </a:r>
            <a:r>
              <a:rPr lang="es-AR" sz="1600" b="0" strike="noStrike" spc="-1" dirty="0">
                <a:solidFill>
                  <a:schemeClr val="bg1"/>
                </a:solidFill>
                <a:latin typeface="Arial"/>
              </a:rPr>
              <a:t>, </a:t>
            </a:r>
          </a:p>
          <a:p>
            <a:pPr algn="ctr">
              <a:lnSpc>
                <a:spcPct val="100000"/>
              </a:lnSpc>
            </a:pPr>
            <a:r>
              <a:rPr lang="es-AR" sz="1600" b="0" strike="noStrike" spc="-1" dirty="0">
                <a:solidFill>
                  <a:schemeClr val="bg1"/>
                </a:solidFill>
                <a:latin typeface="Arial"/>
              </a:rPr>
              <a:t>Eduardo Nassif</a:t>
            </a:r>
            <a:r>
              <a:rPr lang="es-AR" sz="1600" b="0" strike="noStrike" spc="-1" baseline="30000" dirty="0">
                <a:solidFill>
                  <a:schemeClr val="bg1"/>
                </a:solidFill>
                <a:latin typeface="Arial"/>
              </a:rPr>
              <a:t>1</a:t>
            </a:r>
            <a:r>
              <a:rPr lang="es-AR" sz="1600" b="0" strike="noStrike" spc="-1" dirty="0">
                <a:solidFill>
                  <a:schemeClr val="bg1"/>
                </a:solidFill>
                <a:latin typeface="Arial"/>
              </a:rPr>
              <a:t>, Ricardo Sagarzazu</a:t>
            </a:r>
            <a:r>
              <a:rPr lang="es-AR" sz="1600" b="0" strike="noStrike" spc="-1" baseline="30000" dirty="0">
                <a:solidFill>
                  <a:schemeClr val="bg1"/>
                </a:solidFill>
                <a:latin typeface="Arial"/>
              </a:rPr>
              <a:t>1</a:t>
            </a:r>
            <a:r>
              <a:rPr lang="es-AR" sz="1600" b="0" strike="noStrike" spc="-1" dirty="0">
                <a:solidFill>
                  <a:schemeClr val="bg1"/>
                </a:solidFill>
                <a:latin typeface="Arial"/>
              </a:rPr>
              <a:t>, Horacio Boccoli</a:t>
            </a:r>
            <a:r>
              <a:rPr lang="es-AR" sz="1600" b="0" strike="noStrike" spc="-1" baseline="30000" dirty="0">
                <a:solidFill>
                  <a:schemeClr val="bg1"/>
                </a:solidFill>
                <a:latin typeface="Arial"/>
              </a:rPr>
              <a:t>1</a:t>
            </a:r>
            <a:endParaRPr lang="es-AR" sz="8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AR" sz="1200" b="0" strike="noStrike" spc="-1" baseline="30000" dirty="0">
                <a:solidFill>
                  <a:schemeClr val="bg1"/>
                </a:solidFill>
                <a:latin typeface="Arial"/>
              </a:rPr>
              <a:t>                          1</a:t>
            </a:r>
            <a:r>
              <a:rPr lang="es-AR" sz="1200" b="0" strike="noStrike" spc="-1" dirty="0">
                <a:solidFill>
                  <a:schemeClr val="bg1"/>
                </a:solidFill>
                <a:latin typeface="Arial"/>
              </a:rPr>
              <a:t> INVAP S.E.  Argentina, </a:t>
            </a:r>
            <a:r>
              <a:rPr lang="es-AR" sz="1200" b="0" strike="noStrike" spc="-1" baseline="30000" dirty="0">
                <a:solidFill>
                  <a:schemeClr val="bg1"/>
                </a:solidFill>
                <a:latin typeface="Arial"/>
              </a:rPr>
              <a:t>2</a:t>
            </a:r>
            <a:r>
              <a:rPr lang="es-AR" sz="1200" b="0" strike="noStrike" spc="-1" dirty="0">
                <a:solidFill>
                  <a:schemeClr val="bg1"/>
                </a:solidFill>
                <a:latin typeface="Arial"/>
              </a:rPr>
              <a:t> CNEA – Planta de Producción de Radioisótopos por Fisión (CAE - CNEA) Argentina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-30701" y="1346307"/>
            <a:ext cx="2115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WHAT´S STAX? 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 a la derecha con bandas 12"/>
          <p:cNvSpPr/>
          <p:nvPr/>
        </p:nvSpPr>
        <p:spPr>
          <a:xfrm>
            <a:off x="2234318" y="1346308"/>
            <a:ext cx="830002" cy="425824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uadroTexto 13"/>
          <p:cNvSpPr txBox="1"/>
          <p:nvPr/>
        </p:nvSpPr>
        <p:spPr>
          <a:xfrm>
            <a:off x="3355451" y="1351721"/>
            <a:ext cx="356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Xenons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echa a la derecha con bandas 14"/>
          <p:cNvSpPr/>
          <p:nvPr/>
        </p:nvSpPr>
        <p:spPr>
          <a:xfrm>
            <a:off x="6995624" y="1421194"/>
            <a:ext cx="548640" cy="230385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CuadroTexto 15"/>
          <p:cNvSpPr txBox="1"/>
          <p:nvPr/>
        </p:nvSpPr>
        <p:spPr>
          <a:xfrm>
            <a:off x="7759359" y="1272938"/>
            <a:ext cx="371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Measuring</a:t>
            </a:r>
            <a:r>
              <a:rPr lang="es-ES" dirty="0"/>
              <a:t> </a:t>
            </a:r>
            <a:r>
              <a:rPr lang="es-ES" dirty="0" err="1"/>
              <a:t>Radioxenons</a:t>
            </a:r>
            <a:r>
              <a:rPr lang="es-ES" dirty="0"/>
              <a:t> at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>
                <a:solidFill>
                  <a:srgbClr val="0000FF"/>
                </a:solidFill>
              </a:rPr>
              <a:t>Source</a:t>
            </a:r>
            <a:endParaRPr lang="es-AR" dirty="0">
              <a:solidFill>
                <a:srgbClr val="0000FF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521136" y="1558288"/>
            <a:ext cx="1109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err="1">
                <a:solidFill>
                  <a:srgbClr val="0000FF"/>
                </a:solidFill>
              </a:rPr>
              <a:t>MIPF´s</a:t>
            </a:r>
            <a:endParaRPr lang="es-ES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/>
              <a:t>RR</a:t>
            </a:r>
          </a:p>
          <a:p>
            <a:pPr marL="285750" indent="-285750">
              <a:buFontTx/>
              <a:buChar char="-"/>
            </a:pPr>
            <a:r>
              <a:rPr lang="es-ES" dirty="0"/>
              <a:t>NPP</a:t>
            </a:r>
            <a:endParaRPr lang="es-AR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770066" y="1895911"/>
            <a:ext cx="179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0000FF"/>
                </a:solidFill>
              </a:rPr>
              <a:t>Emission</a:t>
            </a:r>
            <a:r>
              <a:rPr lang="es-ES" dirty="0">
                <a:solidFill>
                  <a:srgbClr val="0000FF"/>
                </a:solidFill>
              </a:rPr>
              <a:t> </a:t>
            </a:r>
            <a:r>
              <a:rPr lang="es-ES" dirty="0" err="1">
                <a:solidFill>
                  <a:srgbClr val="0000FF"/>
                </a:solidFill>
              </a:rPr>
              <a:t>Sources</a:t>
            </a:r>
            <a:endParaRPr lang="es-AR" dirty="0">
              <a:solidFill>
                <a:srgbClr val="0000FF"/>
              </a:solidFill>
            </a:endParaRPr>
          </a:p>
        </p:txBody>
      </p:sp>
      <p:sp>
        <p:nvSpPr>
          <p:cNvPr id="19" name="Abrir llave 18"/>
          <p:cNvSpPr/>
          <p:nvPr/>
        </p:nvSpPr>
        <p:spPr>
          <a:xfrm>
            <a:off x="10047383" y="1651579"/>
            <a:ext cx="380959" cy="79261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CuadroTexto 19"/>
          <p:cNvSpPr txBox="1"/>
          <p:nvPr/>
        </p:nvSpPr>
        <p:spPr>
          <a:xfrm>
            <a:off x="-25854" y="2444197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WHERE..? 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echa a la derecha con bandas 20"/>
          <p:cNvSpPr/>
          <p:nvPr/>
        </p:nvSpPr>
        <p:spPr>
          <a:xfrm>
            <a:off x="1409510" y="2520523"/>
            <a:ext cx="413655" cy="318033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CuadroTexto 21"/>
          <p:cNvSpPr txBox="1"/>
          <p:nvPr/>
        </p:nvSpPr>
        <p:spPr>
          <a:xfrm>
            <a:off x="1922303" y="2356373"/>
            <a:ext cx="674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Radioisotope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Fission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(CAE)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Ezeiza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Center</a:t>
            </a:r>
          </a:p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Buenos Aires - Argentina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234318" y="3383120"/>
            <a:ext cx="499842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Specific</a:t>
            </a:r>
            <a:r>
              <a:rPr lang="es-ES" b="1" dirty="0"/>
              <a:t> </a:t>
            </a:r>
            <a:r>
              <a:rPr lang="es-ES" b="1" dirty="0" err="1"/>
              <a:t>plant</a:t>
            </a:r>
            <a:r>
              <a:rPr lang="es-ES" b="1" dirty="0"/>
              <a:t> </a:t>
            </a:r>
            <a:r>
              <a:rPr lang="es-ES" b="1" dirty="0" err="1" smtClean="0"/>
              <a:t>constraints</a:t>
            </a:r>
            <a:endParaRPr lang="es-ES" b="1" dirty="0"/>
          </a:p>
          <a:p>
            <a:endParaRPr lang="es-ES" sz="1000" dirty="0" smtClean="0"/>
          </a:p>
          <a:p>
            <a:pPr marL="285750" indent="-285750">
              <a:buFontTx/>
              <a:buChar char="-"/>
            </a:pP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cope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concentration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(~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countrates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s-E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Noble 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peaks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dilution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regime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s-E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dimensions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Ease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maintainance</a:t>
            </a: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   </a:t>
            </a:r>
            <a:r>
              <a:rPr lang="es-E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Radioxenons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/NG </a:t>
            </a:r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(</a:t>
            </a:r>
            <a:r>
              <a:rPr lang="es-E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 </a:t>
            </a: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 – </a:t>
            </a:r>
            <a:r>
              <a:rPr lang="es-E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</a:t>
            </a: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Xe – </a:t>
            </a:r>
            <a:r>
              <a:rPr lang="es-E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131m</a:t>
            </a: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Xe – </a:t>
            </a:r>
            <a:r>
              <a:rPr lang="es-E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133m </a:t>
            </a: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 – </a:t>
            </a:r>
            <a:r>
              <a:rPr lang="es-E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85m</a:t>
            </a: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 – </a:t>
            </a:r>
            <a:r>
              <a:rPr lang="es-E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135m</a:t>
            </a: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Xe)     </a:t>
            </a:r>
            <a:endParaRPr lang="es-A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905367" y="5946817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How</a:t>
            </a:r>
            <a:r>
              <a:rPr lang="es-ES" b="1" dirty="0"/>
              <a:t> to </a:t>
            </a:r>
            <a:r>
              <a:rPr lang="es-ES" b="1" dirty="0" err="1"/>
              <a:t>solve</a:t>
            </a:r>
            <a:r>
              <a:rPr lang="es-ES" b="1" dirty="0"/>
              <a:t> </a:t>
            </a:r>
            <a:r>
              <a:rPr lang="es-ES" b="1" dirty="0" err="1"/>
              <a:t>it</a:t>
            </a:r>
            <a:r>
              <a:rPr lang="es-ES" b="1" dirty="0"/>
              <a:t> ?  </a:t>
            </a:r>
            <a:endParaRPr lang="es-AR" b="1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872" y="5845333"/>
            <a:ext cx="993734" cy="518205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6343820" y="5715985"/>
            <a:ext cx="5672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i="1" dirty="0">
                <a:solidFill>
                  <a:srgbClr val="22D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Come and </a:t>
            </a:r>
            <a:r>
              <a:rPr lang="es-ES" sz="2400" i="1" dirty="0" err="1">
                <a:solidFill>
                  <a:srgbClr val="22D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s-ES" sz="2400" i="1" dirty="0">
                <a:solidFill>
                  <a:srgbClr val="22D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1" dirty="0" err="1">
                <a:solidFill>
                  <a:srgbClr val="22D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" sz="2400" i="1" dirty="0">
                <a:solidFill>
                  <a:srgbClr val="22D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Poster ……!!! </a:t>
            </a:r>
          </a:p>
          <a:p>
            <a:r>
              <a:rPr lang="es-ES" sz="2400" i="1" dirty="0">
                <a:solidFill>
                  <a:srgbClr val="22D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(#243 - </a:t>
            </a:r>
            <a:r>
              <a:rPr lang="es-ES" sz="2400" i="1" dirty="0" err="1">
                <a:solidFill>
                  <a:srgbClr val="22D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es-ES" sz="2400" i="1" dirty="0">
                <a:solidFill>
                  <a:srgbClr val="22D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2.4 – Friday, June 23rd)</a:t>
            </a:r>
            <a:endParaRPr lang="es-AR" sz="2400" i="1" dirty="0">
              <a:solidFill>
                <a:srgbClr val="22D0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lecha a la derecha con bandas 30"/>
          <p:cNvSpPr/>
          <p:nvPr/>
        </p:nvSpPr>
        <p:spPr>
          <a:xfrm>
            <a:off x="6749753" y="4306945"/>
            <a:ext cx="506089" cy="386643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264" y="2704327"/>
            <a:ext cx="3893006" cy="251959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7" y="3448281"/>
            <a:ext cx="1775084" cy="309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7293</TotalTime>
  <Words>169</Words>
  <Application>Microsoft Office PowerPoint</Application>
  <PresentationFormat>Personalizado</PresentationFormat>
  <Paragraphs>30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Administrador</cp:lastModifiedBy>
  <cp:revision>41</cp:revision>
  <dcterms:created xsi:type="dcterms:W3CDTF">2023-04-18T13:25:54Z</dcterms:created>
  <dcterms:modified xsi:type="dcterms:W3CDTF">2023-06-02T19:12:36Z</dcterms:modified>
</cp:coreProperties>
</file>