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0"/>
  </p:notes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79"/>
    <p:restoredTop sz="94685"/>
  </p:normalViewPr>
  <p:slideViewPr>
    <p:cSldViewPr snapToGrid="0">
      <p:cViewPr>
        <p:scale>
          <a:sx n="60" d="100"/>
          <a:sy n="60" d="100"/>
        </p:scale>
        <p:origin x="119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servaLAB\AppData\Roaming\Microsoft\Excel\Dataset%20on%20aerosol%20loading%20and%20deposition%20over%20Nouakchott-Mauritania%20(version%202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Aerosol optical depth in Nouakchott 2008-2013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Feuil1!$J$3</c:f>
              <c:strCache>
                <c:ptCount val="1"/>
                <c:pt idx="0">
                  <c:v>2008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Feuil1!$J$4:$J$15</c:f>
              <c:numCache>
                <c:formatCode>General</c:formatCode>
                <c:ptCount val="12"/>
                <c:pt idx="0">
                  <c:v>0.46300000000000002</c:v>
                </c:pt>
                <c:pt idx="1">
                  <c:v>0.50649999999999995</c:v>
                </c:pt>
                <c:pt idx="2">
                  <c:v>0.57150000000000001</c:v>
                </c:pt>
                <c:pt idx="3">
                  <c:v>0.9355</c:v>
                </c:pt>
                <c:pt idx="4">
                  <c:v>0.51466666699999997</c:v>
                </c:pt>
                <c:pt idx="5">
                  <c:v>0.61850000000000005</c:v>
                </c:pt>
                <c:pt idx="6">
                  <c:v>0.96</c:v>
                </c:pt>
                <c:pt idx="7">
                  <c:v>0.76424999999999998</c:v>
                </c:pt>
                <c:pt idx="8">
                  <c:v>0.66533333299999997</c:v>
                </c:pt>
                <c:pt idx="9">
                  <c:v>0.60299999999999998</c:v>
                </c:pt>
                <c:pt idx="10">
                  <c:v>0.36449999999999999</c:v>
                </c:pt>
                <c:pt idx="11">
                  <c:v>0.34325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FF-4E88-987C-686E90E2F9A6}"/>
            </c:ext>
          </c:extLst>
        </c:ser>
        <c:ser>
          <c:idx val="1"/>
          <c:order val="1"/>
          <c:tx>
            <c:strRef>
              <c:f>Feuil1!$K$3</c:f>
              <c:strCache>
                <c:ptCount val="1"/>
                <c:pt idx="0">
                  <c:v>2009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Feuil1!$K$4:$K$15</c:f>
              <c:numCache>
                <c:formatCode>General</c:formatCode>
                <c:ptCount val="12"/>
                <c:pt idx="0">
                  <c:v>0.26939999999999997</c:v>
                </c:pt>
                <c:pt idx="1">
                  <c:v>0.33700000000000002</c:v>
                </c:pt>
                <c:pt idx="2">
                  <c:v>0.50649999999999995</c:v>
                </c:pt>
                <c:pt idx="3">
                  <c:v>0.47383333300000002</c:v>
                </c:pt>
                <c:pt idx="4">
                  <c:v>0.7228</c:v>
                </c:pt>
                <c:pt idx="5">
                  <c:v>0.68933333299999999</c:v>
                </c:pt>
                <c:pt idx="6">
                  <c:v>0.79366666699999999</c:v>
                </c:pt>
                <c:pt idx="7">
                  <c:v>0.78300000000000003</c:v>
                </c:pt>
                <c:pt idx="8">
                  <c:v>1.0029999999999999</c:v>
                </c:pt>
                <c:pt idx="9">
                  <c:v>0.37416666700000001</c:v>
                </c:pt>
                <c:pt idx="10">
                  <c:v>0.25074999999999997</c:v>
                </c:pt>
                <c:pt idx="11">
                  <c:v>0.14333333300000001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FF-4E88-987C-686E90E2F9A6}"/>
            </c:ext>
          </c:extLst>
        </c:ser>
        <c:ser>
          <c:idx val="2"/>
          <c:order val="2"/>
          <c:tx>
            <c:strRef>
              <c:f>Feuil1!$L$3</c:f>
              <c:strCache>
                <c:ptCount val="1"/>
                <c:pt idx="0">
                  <c:v>2010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Feuil1!$L$4:$L$15</c:f>
              <c:numCache>
                <c:formatCode>General</c:formatCode>
                <c:ptCount val="12"/>
                <c:pt idx="0">
                  <c:v>0.27333333300000001</c:v>
                </c:pt>
                <c:pt idx="1">
                  <c:v>0.24349999999999999</c:v>
                </c:pt>
                <c:pt idx="2">
                  <c:v>0.64419999999999999</c:v>
                </c:pt>
                <c:pt idx="3">
                  <c:v>0.60660000000000003</c:v>
                </c:pt>
                <c:pt idx="4">
                  <c:v>0.76400000000000001</c:v>
                </c:pt>
                <c:pt idx="5">
                  <c:v>0.67316666700000005</c:v>
                </c:pt>
                <c:pt idx="6">
                  <c:v>0.94766666700000002</c:v>
                </c:pt>
                <c:pt idx="7">
                  <c:v>0.80283333300000004</c:v>
                </c:pt>
                <c:pt idx="8">
                  <c:v>0.62949999999999995</c:v>
                </c:pt>
                <c:pt idx="9">
                  <c:v>0.36275000000000002</c:v>
                </c:pt>
                <c:pt idx="10">
                  <c:v>0.22325</c:v>
                </c:pt>
                <c:pt idx="11">
                  <c:v>0.262333333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FF-4E88-987C-686E90E2F9A6}"/>
            </c:ext>
          </c:extLst>
        </c:ser>
        <c:ser>
          <c:idx val="3"/>
          <c:order val="3"/>
          <c:tx>
            <c:strRef>
              <c:f>Feuil1!$M$3</c:f>
              <c:strCache>
                <c:ptCount val="1"/>
                <c:pt idx="0">
                  <c:v>2011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Feuil1!$M$4:$M$15</c:f>
              <c:numCache>
                <c:formatCode>General</c:formatCode>
                <c:ptCount val="12"/>
                <c:pt idx="0">
                  <c:v>0.26240000000000002</c:v>
                </c:pt>
                <c:pt idx="1">
                  <c:v>0.24299999999999999</c:v>
                </c:pt>
                <c:pt idx="2">
                  <c:v>0.2772</c:v>
                </c:pt>
                <c:pt idx="3">
                  <c:v>0.64733333299999996</c:v>
                </c:pt>
                <c:pt idx="4">
                  <c:v>0.47099999999999997</c:v>
                </c:pt>
                <c:pt idx="5">
                  <c:v>0.58866666700000003</c:v>
                </c:pt>
                <c:pt idx="6">
                  <c:v>0.70440000000000003</c:v>
                </c:pt>
                <c:pt idx="7">
                  <c:v>0.64119999999999999</c:v>
                </c:pt>
                <c:pt idx="8">
                  <c:v>0.57199999999999995</c:v>
                </c:pt>
                <c:pt idx="9">
                  <c:v>0.54633333299999998</c:v>
                </c:pt>
                <c:pt idx="10">
                  <c:v>0.28466666699999998</c:v>
                </c:pt>
                <c:pt idx="11">
                  <c:v>0.308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BFF-4E88-987C-686E90E2F9A6}"/>
            </c:ext>
          </c:extLst>
        </c:ser>
        <c:ser>
          <c:idx val="4"/>
          <c:order val="4"/>
          <c:tx>
            <c:strRef>
              <c:f>Feuil1!$N$3</c:f>
              <c:strCache>
                <c:ptCount val="1"/>
                <c:pt idx="0">
                  <c:v>2012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Feuil1!$N$4:$N$15</c:f>
              <c:numCache>
                <c:formatCode>General</c:formatCode>
                <c:ptCount val="12"/>
                <c:pt idx="0">
                  <c:v>0.39879999999999999</c:v>
                </c:pt>
                <c:pt idx="1">
                  <c:v>0.28000000000000003</c:v>
                </c:pt>
                <c:pt idx="2">
                  <c:v>0.75666666699999996</c:v>
                </c:pt>
                <c:pt idx="3">
                  <c:v>0.64966666699999998</c:v>
                </c:pt>
                <c:pt idx="4">
                  <c:v>0.74233333300000004</c:v>
                </c:pt>
                <c:pt idx="5">
                  <c:v>0.87166666699999995</c:v>
                </c:pt>
                <c:pt idx="6">
                  <c:v>0.76266666699999996</c:v>
                </c:pt>
                <c:pt idx="7">
                  <c:v>0.60083333299999997</c:v>
                </c:pt>
                <c:pt idx="8">
                  <c:v>0.53383333300000002</c:v>
                </c:pt>
                <c:pt idx="9">
                  <c:v>0.25</c:v>
                </c:pt>
                <c:pt idx="10">
                  <c:v>0.25874999999999998</c:v>
                </c:pt>
                <c:pt idx="11">
                  <c:v>0.188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FF-4E88-987C-686E90E2F9A6}"/>
            </c:ext>
          </c:extLst>
        </c:ser>
        <c:ser>
          <c:idx val="5"/>
          <c:order val="5"/>
          <c:tx>
            <c:strRef>
              <c:f>Feuil1!$O$3</c:f>
              <c:strCache>
                <c:ptCount val="1"/>
                <c:pt idx="0">
                  <c:v>2013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Feuil1!$A$4:$A$15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Feuil1!$O$4:$O$15</c:f>
              <c:numCache>
                <c:formatCode>General</c:formatCode>
                <c:ptCount val="12"/>
                <c:pt idx="0">
                  <c:v>0.59619999999999995</c:v>
                </c:pt>
                <c:pt idx="1">
                  <c:v>0.2964</c:v>
                </c:pt>
                <c:pt idx="2">
                  <c:v>0.2044</c:v>
                </c:pt>
                <c:pt idx="3">
                  <c:v>0.48780000000000001</c:v>
                </c:pt>
                <c:pt idx="4">
                  <c:v>0.48399999999999999</c:v>
                </c:pt>
                <c:pt idx="5">
                  <c:v>0.70066666700000002</c:v>
                </c:pt>
                <c:pt idx="6">
                  <c:v>0.73099999999999998</c:v>
                </c:pt>
                <c:pt idx="7">
                  <c:v>0.59716666699999998</c:v>
                </c:pt>
                <c:pt idx="8">
                  <c:v>0.41849999999999998</c:v>
                </c:pt>
                <c:pt idx="9">
                  <c:v>0.36659999999999998</c:v>
                </c:pt>
                <c:pt idx="10">
                  <c:v>0.17499999999999999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BFF-4E88-987C-686E90E2F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1926806639"/>
        <c:axId val="1926802479"/>
      </c:lineChart>
      <c:catAx>
        <c:axId val="1926806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6802479"/>
        <c:crosses val="autoZero"/>
        <c:auto val="1"/>
        <c:lblAlgn val="ctr"/>
        <c:lblOffset val="100"/>
        <c:noMultiLvlLbl val="0"/>
      </c:catAx>
      <c:valAx>
        <c:axId val="1926802479"/>
        <c:scaling>
          <c:orientation val="minMax"/>
          <c:max val="1.05"/>
          <c:min val="0.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26806639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648F5-578F-463D-BA1A-733B9D7BA9B5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21467-98D9-495A-9A81-907630F88F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676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21467-98D9-495A-9A81-907630F88FD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90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1988288" y="138362"/>
            <a:ext cx="8321571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Open Source Data to Make Data Fusion with International Monitoring System Data and to Understand and Correlate Radionuclide Detections at the International Monitoring System Station RN43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M.M. Mounja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 Rizzo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 Ottaviano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C.Telloli</a:t>
            </a:r>
            <a:r>
              <a:rPr lang="it-IT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AT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i="1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1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Mauritania National Authority of Radiation, Safety and Nuclear Security (ARSN), Nouakchott, Mauritania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ENEA, Italian National Agency for New Technologies, Energy and Sustainable Economic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Development, Bologna, Italy.</a:t>
            </a: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The historical analysis of the occurrence of relevant radionuclides at IMS station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RN43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over the past ten years showed that the main contributor was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Cs-137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causing several level 3 and level 4.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P2.4-775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descriptive statistical analysis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of the Cs-137 occurrence was performed.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Atmospheric Optical Depth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have been used as a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 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ndirect measurement of the presence of dust and haze in the atmosphere.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 have noticed some coincidence with the appearance of  Cs-137 and augmented aerosol loading on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Noaukchott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spring 2007, 2008, 2010 and 2014.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Better understanding of the background of the stations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Measurements around the station could be beneficial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New collaborations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05A7EA-4105-2647-CF74-C5D3D0457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434" y="0"/>
            <a:ext cx="895226" cy="10071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D5AF9F9-DA25-4D20-8335-0986C9B67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434" y="1068986"/>
            <a:ext cx="1640260" cy="73225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126E6A4-0C68-12A9-D09B-5810F0E35D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3023" y="522579"/>
            <a:ext cx="957833" cy="484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0C79309-7AFE-B039-D1AA-2D9243E4E8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22" t="26981" r="33756" b="6326"/>
          <a:stretch/>
        </p:blipFill>
        <p:spPr>
          <a:xfrm>
            <a:off x="1657349" y="4554529"/>
            <a:ext cx="528045" cy="447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en-AT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P2.4-775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BC3D13-CD8A-C853-E255-8FD31B974D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1605" y="1219481"/>
            <a:ext cx="4303245" cy="22095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2B9D945-12B8-4EF7-021B-0052F4A6BE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56" y="3822858"/>
            <a:ext cx="4303245" cy="21841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249275-225C-15BB-81D0-1ADF069B3718}"/>
              </a:ext>
            </a:extLst>
          </p:cNvPr>
          <p:cNvSpPr txBox="1"/>
          <p:nvPr/>
        </p:nvSpPr>
        <p:spPr>
          <a:xfrm>
            <a:off x="4686303" y="1219481"/>
            <a:ext cx="5269227" cy="140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it-IT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RN43 </a:t>
            </a:r>
          </a:p>
          <a:p>
            <a:pPr>
              <a:spcBef>
                <a:spcPct val="20000"/>
              </a:spcBef>
            </a:pPr>
            <a:r>
              <a:rPr lang="it-IT" sz="24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it-IT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 in 2003 </a:t>
            </a:r>
          </a:p>
          <a:p>
            <a:pPr>
              <a:spcBef>
                <a:spcPct val="20000"/>
              </a:spcBef>
            </a:pPr>
            <a:r>
              <a:rPr lang="it-IT" sz="2400" b="1" kern="1200" dirty="0">
                <a:latin typeface="Arial" panose="020B0604020202020204" pitchFamily="34" charset="0"/>
                <a:cs typeface="Arial" panose="020B0604020202020204" pitchFamily="34" charset="0"/>
              </a:rPr>
              <a:t>Certified in 2006</a:t>
            </a:r>
          </a:p>
          <a:p>
            <a:pPr>
              <a:spcBef>
                <a:spcPct val="20000"/>
              </a:spcBef>
            </a:pPr>
            <a:endParaRPr lang="it-IT" sz="16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DC56E2F-8B01-BC6D-2BD2-0B5C38610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425" y="3037357"/>
            <a:ext cx="5271552" cy="296964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en-AT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P2.4-775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D385209-5375-D872-BFB5-FBE5CB8054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86" t="21243" r="26818" b="6211"/>
          <a:stretch/>
        </p:blipFill>
        <p:spPr>
          <a:xfrm>
            <a:off x="254708" y="1177289"/>
            <a:ext cx="4229105" cy="308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502D9E-B395-B7D6-C00F-85B5D88C8F20}"/>
              </a:ext>
            </a:extLst>
          </p:cNvPr>
          <p:cNvSpPr txBox="1"/>
          <p:nvPr/>
        </p:nvSpPr>
        <p:spPr>
          <a:xfrm>
            <a:off x="4483813" y="1177289"/>
            <a:ext cx="629467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historical analysis of the occurrence of relevant radionuclides at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RN43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over the past ten years showed that the main contributor was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Cs-137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causing several level 3 and level 4.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Our objective was to understand better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occurance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of Cs137 and possible correlation with atmospheric phenomena </a:t>
            </a:r>
            <a:endParaRPr lang="it-IT" sz="2000" dirty="0"/>
          </a:p>
        </p:txBody>
      </p:sp>
      <p:pic>
        <p:nvPicPr>
          <p:cNvPr id="8" name="Picture 4" descr="ALISEI - LIMET">
            <a:extLst>
              <a:ext uri="{FF2B5EF4-FFF2-40B4-BE49-F238E27FC236}">
                <a16:creationId xmlns:a16="http://schemas.microsoft.com/office/drawing/2014/main" id="{0D679E60-12BA-EEE7-8F7A-3DDB07D93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953" y="3297320"/>
            <a:ext cx="4118517" cy="343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AT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en-AT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P2.4-775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3353C2F-E06C-CA0B-C7DA-401DD66F2351}"/>
              </a:ext>
            </a:extLst>
          </p:cNvPr>
          <p:cNvSpPr txBox="1">
            <a:spLocks/>
          </p:cNvSpPr>
          <p:nvPr/>
        </p:nvSpPr>
        <p:spPr>
          <a:xfrm>
            <a:off x="244738" y="1196284"/>
            <a:ext cx="5693670" cy="10772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 had been working with statistical analysis since 2016 thanks to a collaboration with the department of Statistic at the University of Bologna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0B5901D-96AD-B349-BE1B-97F97F277776}"/>
              </a:ext>
            </a:extLst>
          </p:cNvPr>
          <p:cNvSpPr txBox="1"/>
          <p:nvPr/>
        </p:nvSpPr>
        <p:spPr>
          <a:xfrm>
            <a:off x="188599" y="2294760"/>
            <a:ext cx="44108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descriptive statistical analysis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the Cs-137 occurrence was performed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24BB2B4-6A4C-83DB-1A3E-AD0F1F3857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186" y="1302795"/>
            <a:ext cx="1238442" cy="626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Università di Bologna - Wikipedia">
            <a:extLst>
              <a:ext uri="{FF2B5EF4-FFF2-40B4-BE49-F238E27FC236}">
                <a16:creationId xmlns:a16="http://schemas.microsoft.com/office/drawing/2014/main" id="{A3EA1116-12B4-4F71-5BFA-83ECC3B9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3184" y="1263634"/>
            <a:ext cx="984439" cy="9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33F1E22-878C-7846-A82A-C525F89EF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958" y="2556882"/>
            <a:ext cx="895226" cy="10071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FF52185-A44F-EB7D-AEA0-741C8ECF3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648" y="2770147"/>
            <a:ext cx="1640260" cy="732259"/>
          </a:xfrm>
          <a:prstGeom prst="rect">
            <a:avLst/>
          </a:prstGeom>
        </p:spPr>
      </p:pic>
      <p:sp>
        <p:nvSpPr>
          <p:cNvPr id="13" name="Freccia circolare a destra 12">
            <a:extLst>
              <a:ext uri="{FF2B5EF4-FFF2-40B4-BE49-F238E27FC236}">
                <a16:creationId xmlns:a16="http://schemas.microsoft.com/office/drawing/2014/main" id="{74650B16-DD68-C63E-D980-4D5EB9030D86}"/>
              </a:ext>
            </a:extLst>
          </p:cNvPr>
          <p:cNvSpPr/>
          <p:nvPr/>
        </p:nvSpPr>
        <p:spPr>
          <a:xfrm rot="1015023">
            <a:off x="7573505" y="1814709"/>
            <a:ext cx="411480" cy="7050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5" name="Freccia circolare a destra 14">
            <a:extLst>
              <a:ext uri="{FF2B5EF4-FFF2-40B4-BE49-F238E27FC236}">
                <a16:creationId xmlns:a16="http://schemas.microsoft.com/office/drawing/2014/main" id="{2558565F-9B5B-EBD8-7ACC-27932F635162}"/>
              </a:ext>
            </a:extLst>
          </p:cNvPr>
          <p:cNvSpPr/>
          <p:nvPr/>
        </p:nvSpPr>
        <p:spPr>
          <a:xfrm rot="10307099">
            <a:off x="9338250" y="1843590"/>
            <a:ext cx="411480" cy="7050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6" name="Freccia circolare a destra 15">
            <a:extLst>
              <a:ext uri="{FF2B5EF4-FFF2-40B4-BE49-F238E27FC236}">
                <a16:creationId xmlns:a16="http://schemas.microsoft.com/office/drawing/2014/main" id="{319879C7-554F-84E2-BC47-B5C51EEE1449}"/>
              </a:ext>
            </a:extLst>
          </p:cNvPr>
          <p:cNvSpPr/>
          <p:nvPr/>
        </p:nvSpPr>
        <p:spPr>
          <a:xfrm rot="16200000">
            <a:off x="8475941" y="3089545"/>
            <a:ext cx="393840" cy="8952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8" name="Picture 2" descr="1-18 Strongest Cesium-Adsorption Site on Clay Minerals | JAEA R&amp;D Review  2018-19">
            <a:extLst>
              <a:ext uri="{FF2B5EF4-FFF2-40B4-BE49-F238E27FC236}">
                <a16:creationId xmlns:a16="http://schemas.microsoft.com/office/drawing/2014/main" id="{C8DE683F-39C9-27EF-C575-85D790F1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266" y="3765818"/>
            <a:ext cx="2909076" cy="24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egnaposto testo 3">
            <a:extLst>
              <a:ext uri="{FF2B5EF4-FFF2-40B4-BE49-F238E27FC236}">
                <a16:creationId xmlns:a16="http://schemas.microsoft.com/office/drawing/2014/main" id="{A8E13171-BC6C-0F9F-89D6-A6AE22B279DE}"/>
              </a:ext>
            </a:extLst>
          </p:cNvPr>
          <p:cNvSpPr txBox="1">
            <a:spLocks/>
          </p:cNvSpPr>
          <p:nvPr/>
        </p:nvSpPr>
        <p:spPr>
          <a:xfrm>
            <a:off x="3753550" y="3824541"/>
            <a:ext cx="6643811" cy="23698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Cs easily adheres on light clay particles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deposition of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Cesium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Sahara region has not been completely assessed so the  resuspension.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in sand in North Africa (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Baggoura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1998)</a:t>
            </a:r>
            <a:r>
              <a:rPr lang="en-US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showed the most activity levels are found near the Mediterranean sea. The Saharan part of the country exhibits the lowest measured levels.</a:t>
            </a:r>
          </a:p>
        </p:txBody>
      </p:sp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ime Series, Area-Averaged of Aerosol Absorption Optical Depth 500 nm daily 1 deg. [OMI OMAERUVd v003] over 2008-01-01 - 2018-12-31, Region 20.0921W, 17.0068N, 14.4671W, 21.9287N">
            <a:extLst>
              <a:ext uri="{FF2B5EF4-FFF2-40B4-BE49-F238E27FC236}">
                <a16:creationId xmlns:a16="http://schemas.microsoft.com/office/drawing/2014/main" id="{79E8F31F-2F9E-F4EC-F4E4-A39FEBD81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169" y="1099428"/>
            <a:ext cx="7511115" cy="344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en-AT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P2.4-775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935C18-5074-8DD5-17FF-3A116A815889}"/>
              </a:ext>
            </a:extLst>
          </p:cNvPr>
          <p:cNvSpPr txBox="1"/>
          <p:nvPr/>
        </p:nvSpPr>
        <p:spPr>
          <a:xfrm>
            <a:off x="5797686" y="4229396"/>
            <a:ext cx="4987312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“Analyses and visualizations were produced with the Giovanni online data system, developed and maintained by the NASA GES DISC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it-IT" sz="1400" i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0A7AA12-DC21-9F4F-02CE-CC1420130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" t="21982" r="3838"/>
          <a:stretch/>
        </p:blipFill>
        <p:spPr>
          <a:xfrm>
            <a:off x="57150" y="4167585"/>
            <a:ext cx="5600700" cy="2675793"/>
          </a:xfrm>
          <a:prstGeom prst="rect">
            <a:avLst/>
          </a:prstGeom>
        </p:spPr>
      </p:pic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7F991299-773A-DB26-A286-B6FA5B0884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725438"/>
              </p:ext>
            </p:extLst>
          </p:nvPr>
        </p:nvGraphicFramePr>
        <p:xfrm>
          <a:off x="0" y="1166189"/>
          <a:ext cx="3554730" cy="2902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en-AT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P2.4-775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C03CFC-BBC2-0483-842E-DBCA3039B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29" y="1109367"/>
            <a:ext cx="10428720" cy="5634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4F62C9-C50B-FE31-2326-27273B8427E8}"/>
              </a:ext>
            </a:extLst>
          </p:cNvPr>
          <p:cNvSpPr txBox="1"/>
          <p:nvPr/>
        </p:nvSpPr>
        <p:spPr>
          <a:xfrm>
            <a:off x="248728" y="1341210"/>
            <a:ext cx="7020024" cy="5170646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studied some statistical approach to the measurement of Cs137 detected at RN43 IMS radionuclide station located in Nouakchott.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5  and 4 detected by IDC are associated with high values of aerosol 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control charts could help to highlight deviation from the normal statistic of the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noticed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seasonability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 Cs-137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studies to investigate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correlations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future, thanks to the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Mauritania NDC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adn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NDC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b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Optional slide Font: Arial Regular Size 20</a:t>
            </a:r>
            <a:r>
              <a:rPr lang="en-A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36A705-5EC9-3E1C-3CCC-FFA836C95CEA}"/>
              </a:ext>
            </a:extLst>
          </p:cNvPr>
          <p:cNvSpPr txBox="1">
            <a:spLocks/>
          </p:cNvSpPr>
          <p:nvPr/>
        </p:nvSpPr>
        <p:spPr>
          <a:xfrm>
            <a:off x="10296293" y="272465"/>
            <a:ext cx="1642946" cy="5592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your institution logo here after removing this text box!</a:t>
            </a:r>
            <a:endParaRPr lang="en-AT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P2.4-775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637</Words>
  <Application>Microsoft Office PowerPoint</Application>
  <PresentationFormat>Widescreen</PresentationFormat>
  <Paragraphs>58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Custom Design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Antonietta Rizzo</cp:lastModifiedBy>
  <cp:revision>37</cp:revision>
  <dcterms:created xsi:type="dcterms:W3CDTF">2023-04-18T13:25:54Z</dcterms:created>
  <dcterms:modified xsi:type="dcterms:W3CDTF">2023-06-11T16:09:47Z</dcterms:modified>
</cp:coreProperties>
</file>